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8" r:id="rId2"/>
    <p:sldId id="327" r:id="rId3"/>
    <p:sldId id="325" r:id="rId4"/>
    <p:sldId id="330" r:id="rId5"/>
    <p:sldId id="328" r:id="rId6"/>
    <p:sldId id="326" r:id="rId7"/>
    <p:sldId id="329" r:id="rId8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5677" userDrawn="1">
          <p15:clr>
            <a:srgbClr val="A4A3A4"/>
          </p15:clr>
        </p15:guide>
        <p15:guide id="3" userDrawn="1">
          <p15:clr>
            <a:srgbClr val="A4A3A4"/>
          </p15:clr>
        </p15:guide>
        <p15:guide id="6" orient="horz" pos="686" userDrawn="1">
          <p15:clr>
            <a:srgbClr val="A4A3A4"/>
          </p15:clr>
        </p15:guide>
        <p15:guide id="19" orient="horz" pos="1185" userDrawn="1">
          <p15:clr>
            <a:srgbClr val="A4A3A4"/>
          </p15:clr>
        </p15:guide>
        <p15:guide id="20" orient="horz" pos="1344" userDrawn="1">
          <p15:clr>
            <a:srgbClr val="A4A3A4"/>
          </p15:clr>
        </p15:guide>
        <p15:guide id="21" orient="horz" pos="2591" userDrawn="1">
          <p15:clr>
            <a:srgbClr val="A4A3A4"/>
          </p15:clr>
        </p15:guide>
        <p15:guide id="22" pos="4203" userDrawn="1">
          <p15:clr>
            <a:srgbClr val="A4A3A4"/>
          </p15:clr>
        </p15:guide>
        <p15:guide id="23" orient="horz" pos="890" userDrawn="1">
          <p15:clr>
            <a:srgbClr val="A4A3A4"/>
          </p15:clr>
        </p15:guide>
        <p15:guide id="24" pos="6289" userDrawn="1">
          <p15:clr>
            <a:srgbClr val="A4A3A4"/>
          </p15:clr>
        </p15:guide>
        <p15:guide id="25" pos="2593" userDrawn="1">
          <p15:clr>
            <a:srgbClr val="A4A3A4"/>
          </p15:clr>
        </p15:guide>
        <p15:guide id="26" pos="1028" userDrawn="1">
          <p15:clr>
            <a:srgbClr val="A4A3A4"/>
          </p15:clr>
        </p15:guide>
        <p15:guide id="27" orient="horz" pos="19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002060"/>
    <a:srgbClr val="E2E2E2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780" autoAdjust="0"/>
  </p:normalViewPr>
  <p:slideViewPr>
    <p:cSldViewPr snapToGrid="0">
      <p:cViewPr varScale="1">
        <p:scale>
          <a:sx n="112" d="100"/>
          <a:sy n="112" d="100"/>
        </p:scale>
        <p:origin x="492" y="114"/>
      </p:cViewPr>
      <p:guideLst>
        <p:guide pos="5677"/>
        <p:guide/>
        <p:guide orient="horz" pos="686"/>
        <p:guide orient="horz" pos="1185"/>
        <p:guide orient="horz" pos="1344"/>
        <p:guide orient="horz" pos="2591"/>
        <p:guide pos="4203"/>
        <p:guide orient="horz" pos="890"/>
        <p:guide pos="6289"/>
        <p:guide pos="2593"/>
        <p:guide pos="1028"/>
        <p:guide orient="horz" pos="19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9200" cy="79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72510-E6C1-4CC7-A467-BB5E29E2516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CEB3D-8075-4F89-9180-FB7537312D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690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142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129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196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413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195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772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613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674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908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207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98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78904" y="6295636"/>
            <a:ext cx="1143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2019 год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pic>
        <p:nvPicPr>
          <p:cNvPr id="7" name="Shape 531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487969" y="402472"/>
            <a:ext cx="723028" cy="93847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bject 2"/>
          <p:cNvSpPr/>
          <p:nvPr/>
        </p:nvSpPr>
        <p:spPr>
          <a:xfrm>
            <a:off x="7783033" y="0"/>
            <a:ext cx="4408967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Группа 13"/>
          <p:cNvGrpSpPr/>
          <p:nvPr/>
        </p:nvGrpSpPr>
        <p:grpSpPr>
          <a:xfrm>
            <a:off x="-543624" y="3311633"/>
            <a:ext cx="11751315" cy="1552837"/>
            <a:chOff x="-540533" y="3652384"/>
            <a:chExt cx="11288156" cy="946686"/>
          </a:xfrm>
        </p:grpSpPr>
        <p:sp>
          <p:nvSpPr>
            <p:cNvPr id="15" name="object 3"/>
            <p:cNvSpPr txBox="1"/>
            <p:nvPr/>
          </p:nvSpPr>
          <p:spPr>
            <a:xfrm>
              <a:off x="170938" y="3652384"/>
              <a:ext cx="10576685" cy="845919"/>
            </a:xfrm>
            <a:prstGeom prst="rect">
              <a:avLst/>
            </a:prstGeom>
          </p:spPr>
          <p:txBody>
            <a:bodyPr vert="horz" wrap="square" lIns="0" tIns="63491" rIns="0" bIns="0" rtlCol="0">
              <a:spAutoFit/>
            </a:bodyPr>
            <a:lstStyle/>
            <a:p>
              <a:pPr marR="5078" lvl="0" defTabSz="914400" eaLnBrk="1" fontAlgn="auto" latinLnBrk="0" hangingPunct="1"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3600" kern="0" dirty="0" smtClean="0">
                  <a:solidFill>
                    <a:srgbClr val="C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НАЦИОНАЛЬНЫЙ ПРОЕКТ  </a:t>
              </a:r>
            </a:p>
            <a:p>
              <a:pPr marR="5078" lvl="0" defTabSz="914400" eaLnBrk="1" fontAlgn="auto" latinLnBrk="0" hangingPunct="1"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500" kern="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РЕГИОНАЛЬНЫЙ ПРОЕКТ </a:t>
              </a:r>
              <a:r>
                <a:rPr lang="ru-RU" sz="2000" kern="0" dirty="0" smtClean="0">
                  <a:latin typeface="Calibri Light" pitchFamily="34" charset="0"/>
                  <a:cs typeface="Calibri Light" pitchFamily="34" charset="0"/>
                  <a:sym typeface="Arial"/>
                </a:rPr>
                <a:t>«Безопасность дорожного движения в Челябинской  области»</a:t>
              </a:r>
            </a:p>
            <a:p>
              <a:pPr marR="5078" lvl="0" defTabSz="914400" eaLnBrk="1" fontAlgn="auto" latinLnBrk="0" hangingPunct="1"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ru-RU" sz="2500" kern="0" dirty="0" smtClean="0">
                <a:solidFill>
                  <a:srgbClr val="595959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Arial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246332" y="4309479"/>
              <a:ext cx="8379270" cy="9888"/>
            </a:xfrm>
            <a:prstGeom prst="line">
              <a:avLst/>
            </a:prstGeom>
            <a:noFill/>
            <a:ln w="19050" cap="flat" cmpd="sng" algn="ctr">
              <a:solidFill>
                <a:srgbClr val="595959"/>
              </a:solidFill>
              <a:prstDash val="solid"/>
            </a:ln>
            <a:effectLst/>
          </p:spPr>
        </p:cxnSp>
        <p:sp>
          <p:nvSpPr>
            <p:cNvPr id="17" name="object 3"/>
            <p:cNvSpPr txBox="1"/>
            <p:nvPr/>
          </p:nvSpPr>
          <p:spPr>
            <a:xfrm>
              <a:off x="-540533" y="4372349"/>
              <a:ext cx="9135659" cy="226721"/>
            </a:xfrm>
            <a:prstGeom prst="rect">
              <a:avLst/>
            </a:prstGeom>
          </p:spPr>
          <p:txBody>
            <a:bodyPr vert="horz" wrap="square" lIns="0" tIns="63491" rIns="0" bIns="0" rtlCol="0">
              <a:spAutoFit/>
            </a:bodyPr>
            <a:lstStyle/>
            <a:p>
              <a:pPr marR="5078" lvl="0" algn="ctr">
                <a:defRPr/>
              </a:pPr>
              <a:r>
                <a:rPr lang="ru-RU" kern="0" spc="-20" dirty="0" smtClean="0"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ДОКЛАДЧИК </a:t>
              </a:r>
              <a:r>
                <a:rPr lang="ru-RU" sz="2000" kern="0" spc="-20" dirty="0" smtClean="0"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Климов Олег Борисович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284303" y="568129"/>
            <a:ext cx="88579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alibri Light" pitchFamily="34" charset="0"/>
                <a:cs typeface="Calibri Light" pitchFamily="34" charset="0"/>
              </a:rPr>
              <a:t>Министерство общественной безопасности Челябинской области</a:t>
            </a:r>
          </a:p>
          <a:p>
            <a:endParaRPr lang="ru-RU" sz="1800" dirty="0" smtClean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33613" y="3481433"/>
            <a:ext cx="606635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78" lvl="0">
              <a:defRPr/>
            </a:pPr>
            <a:r>
              <a:rPr lang="ru-RU" sz="2000" dirty="0" smtClean="0">
                <a:latin typeface="Calibri Light" pitchFamily="34" charset="0"/>
                <a:cs typeface="Calibri Light" pitchFamily="34" charset="0"/>
              </a:rPr>
              <a:t>«Безопасные и качественные автомобильные дороги»</a:t>
            </a:r>
          </a:p>
          <a:p>
            <a:pPr marR="5078" lvl="0" algn="ctr">
              <a:defRPr/>
            </a:pPr>
            <a:endParaRPr lang="ru-RU" kern="0" dirty="0" smtClean="0">
              <a:solidFill>
                <a:srgbClr val="595959"/>
              </a:solidFill>
              <a:latin typeface="Calibri Light" pitchFamily="34" charset="0"/>
              <a:cs typeface="Calibri Light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929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905790" y="2133600"/>
            <a:ext cx="5171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Цель проекта</a:t>
            </a:r>
            <a:r>
              <a:rPr lang="ru-RU" sz="2400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 - </a:t>
            </a:r>
            <a:endParaRPr lang="ru-RU" sz="2000" kern="0" dirty="0">
              <a:solidFill>
                <a:srgbClr val="C00000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962762" y="4113213"/>
            <a:ext cx="5171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Ожидаемые результаты</a:t>
            </a:r>
            <a:r>
              <a:rPr lang="ru-RU" sz="2400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 - </a:t>
            </a:r>
            <a:endParaRPr lang="ru-RU" sz="2000" kern="0" dirty="0">
              <a:solidFill>
                <a:srgbClr val="C00000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2336950" cy="15115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2400" dirty="0" smtClean="0">
                <a:cs typeface="Arial" panose="020B0604020202020204" pitchFamily="34" charset="0"/>
              </a:rPr>
              <a:t>Министерство общественной безопасности Челябинской области</a:t>
            </a:r>
          </a:p>
          <a:p>
            <a:pPr algn="ctr">
              <a:lnSpc>
                <a:spcPct val="80000"/>
              </a:lnSpc>
            </a:pPr>
            <a:endParaRPr lang="ru-RU" sz="2400" dirty="0" smtClean="0">
              <a:solidFill>
                <a:srgbClr val="595959"/>
              </a:solidFill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rgbClr val="595959"/>
                </a:solidFill>
                <a:cs typeface="Arial" panose="020B0604020202020204" pitchFamily="34" charset="0"/>
              </a:rPr>
              <a:t>ЦЕЛИ, ЗАДАЧИ РЕГИОНАЛЬНОГО ПРОЕКТА  </a:t>
            </a:r>
            <a:r>
              <a:rPr lang="ru-RU" sz="2000" kern="0" dirty="0" smtClean="0">
                <a:cs typeface="Calibri Light" pitchFamily="34" charset="0"/>
                <a:sym typeface="Arial"/>
              </a:rPr>
              <a:t>«Безопасность дорожного движения в Челябинской области» </a:t>
            </a:r>
            <a:endParaRPr lang="ru-RU" sz="2000" dirty="0" smtClean="0"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80887" y="1788601"/>
            <a:ext cx="83694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alibri Light" pitchFamily="34" charset="0"/>
                <a:cs typeface="Calibri Light" pitchFamily="34" charset="0"/>
              </a:rPr>
              <a:t>Снижение смертности в результате дорожно-транспортных происшествий в 3,5 раза по сравнению с 2017 годом - до уровня, не превышающего четырех человек на 100 тысяч населения к 2024 году</a:t>
            </a:r>
            <a:endParaRPr lang="ru-RU" dirty="0"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1182" y="3768403"/>
            <a:ext cx="73375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alibri Light" pitchFamily="34" charset="0"/>
                <a:cs typeface="Calibri Light" pitchFamily="34" charset="0"/>
              </a:rPr>
              <a:t>Снизить смертность в результате дорожно-транспортных происшествий до уровня, не превышающего четырех человек на 100 тысяч населения к 2024 году</a:t>
            </a:r>
            <a:endParaRPr lang="ru-RU" dirty="0">
              <a:latin typeface="Calibri Light" pitchFamily="34" charset="0"/>
              <a:cs typeface="Calibr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39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62" name="Rectangle 1"/>
          <p:cNvSpPr>
            <a:spLocks noChangeArrowheads="1"/>
          </p:cNvSpPr>
          <p:nvPr/>
        </p:nvSpPr>
        <p:spPr bwMode="auto">
          <a:xfrm>
            <a:off x="837855" y="1342469"/>
            <a:ext cx="224618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6000" b="1" dirty="0" smtClean="0">
                <a:latin typeface="+mj-lt"/>
                <a:ea typeface="MS Mincho" pitchFamily="49" charset="-128"/>
                <a:cs typeface="Times New Roman" pitchFamily="18" charset="0"/>
              </a:rPr>
              <a:t>«1» </a:t>
            </a:r>
          </a:p>
        </p:txBody>
      </p:sp>
      <p:sp>
        <p:nvSpPr>
          <p:cNvPr id="63" name="Freeform 71"/>
          <p:cNvSpPr>
            <a:spLocks/>
          </p:cNvSpPr>
          <p:nvPr/>
        </p:nvSpPr>
        <p:spPr bwMode="auto">
          <a:xfrm flipH="1">
            <a:off x="1117476" y="1089025"/>
            <a:ext cx="1686940" cy="1675643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3084037" y="1537531"/>
            <a:ext cx="8934968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kern="0" dirty="0" smtClean="0">
                <a:latin typeface="+mj-lt"/>
                <a:cs typeface="Calibri Light" panose="020F0302020204030204" pitchFamily="34" charset="0"/>
                <a:sym typeface="Arial"/>
              </a:rPr>
              <a:t>«Безденежное» соглашение подписано со стороны</a:t>
            </a:r>
            <a:r>
              <a:rPr lang="ru-RU" sz="1600" dirty="0" smtClean="0">
                <a:latin typeface="+mj-lt"/>
                <a:sym typeface="Arial"/>
              </a:rPr>
              <a:t>:</a:t>
            </a:r>
          </a:p>
          <a:p>
            <a:r>
              <a:rPr lang="ru-RU" sz="1600" dirty="0" smtClean="0">
                <a:latin typeface="+mj-lt"/>
                <a:sym typeface="Arial"/>
              </a:rPr>
              <a:t>-</a:t>
            </a:r>
            <a:r>
              <a:rPr lang="ru-RU" sz="1600" dirty="0" smtClean="0">
                <a:latin typeface="+mj-lt"/>
              </a:rPr>
              <a:t>руководителя федерального проекта «Безопасность дорожного движения»</a:t>
            </a:r>
            <a:r>
              <a:rPr lang="ru-RU" sz="1600" kern="0" dirty="0" smtClean="0">
                <a:latin typeface="+mj-lt"/>
                <a:cs typeface="Calibri Light" panose="020F0302020204030204" pitchFamily="34" charset="0"/>
                <a:sym typeface="Arial"/>
              </a:rPr>
              <a:t> </a:t>
            </a:r>
            <a:r>
              <a:rPr lang="ru-RU" sz="1600" dirty="0" err="1" smtClean="0">
                <a:latin typeface="+mj-lt"/>
              </a:rPr>
              <a:t>Горового</a:t>
            </a:r>
            <a:r>
              <a:rPr lang="ru-RU" sz="1600" dirty="0" smtClean="0">
                <a:latin typeface="+mj-lt"/>
              </a:rPr>
              <a:t> Александра Владимировича - Первого заместителя Министра внутренних дел Российской Федерации;</a:t>
            </a:r>
          </a:p>
          <a:p>
            <a:r>
              <a:rPr lang="ru-RU" sz="1600" dirty="0" smtClean="0">
                <a:latin typeface="+mj-lt"/>
              </a:rPr>
              <a:t>- руководителя регионального проекта «Безопасность дорожного движения в Челябинской области Костина Светлана Юрьевна - Исполняющий обязанности первого заместителя Министра общественной безопасности Челябинской </a:t>
            </a:r>
            <a:r>
              <a:rPr lang="ru-RU" dirty="0" smtClean="0">
                <a:latin typeface="+mj-lt"/>
              </a:rPr>
              <a:t>области</a:t>
            </a:r>
          </a:p>
          <a:p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	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084037" y="3321755"/>
            <a:ext cx="5171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«Денежные» соглашения - нет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0920666" cy="862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smtClean="0">
                <a:latin typeface="Calibri Light" pitchFamily="34" charset="0"/>
                <a:cs typeface="Calibri Light" pitchFamily="34" charset="0"/>
              </a:rPr>
              <a:t>Министерство общественной безопасности Челябинской области</a:t>
            </a:r>
          </a:p>
          <a:p>
            <a:pPr algn="ctr"/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СОГЛАШЕНИЯ В РАМКАХ РЕГИОНАЛЬНОГО </a:t>
            </a:r>
            <a:r>
              <a:rPr lang="ru-RU" sz="1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ПРОЕКТА </a:t>
            </a:r>
            <a:r>
              <a:rPr lang="ru-RU" sz="1800" dirty="0" smtClean="0">
                <a:solidFill>
                  <a:srgbClr val="595959"/>
                </a:solidFill>
                <a:latin typeface="Calibri Light" pitchFamily="34" charset="0"/>
                <a:cs typeface="Calibri Light" pitchFamily="34" charset="0"/>
              </a:rPr>
              <a:t>«</a:t>
            </a:r>
            <a:r>
              <a:rPr lang="ru-RU" sz="1800" dirty="0" smtClean="0">
                <a:latin typeface="Calibri Light" pitchFamily="34" charset="0"/>
                <a:cs typeface="Calibri Light" pitchFamily="34" charset="0"/>
              </a:rPr>
              <a:t>Соглашение о реализации регионального проекта «Безопасность дорожного     движения    в Челябинской области» на территории Челябинской области</a:t>
            </a:r>
            <a:r>
              <a:rPr lang="ru-RU" sz="1800" dirty="0" smtClean="0">
                <a:solidFill>
                  <a:srgbClr val="595959"/>
                </a:solidFill>
                <a:latin typeface="Calibri Light" pitchFamily="34" charset="0"/>
                <a:cs typeface="Calibri Light" pitchFamily="34" charset="0"/>
              </a:rPr>
              <a:t>»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54691" y="5231984"/>
            <a:ext cx="50172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на общую сумму</a:t>
            </a:r>
          </a:p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млн. руб. - нет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837855" y="3210565"/>
            <a:ext cx="224618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6000" b="1" dirty="0" smtClean="0">
                <a:latin typeface="+mj-lt"/>
                <a:ea typeface="MS Mincho" pitchFamily="49" charset="-128"/>
                <a:cs typeface="Times New Roman" pitchFamily="18" charset="0"/>
              </a:rPr>
              <a:t>«</a:t>
            </a:r>
            <a:r>
              <a:rPr lang="en-US" sz="6000" b="1" dirty="0" smtClean="0">
                <a:latin typeface="+mj-lt"/>
                <a:ea typeface="MS Mincho" pitchFamily="49" charset="-128"/>
                <a:cs typeface="Times New Roman" pitchFamily="18" charset="0"/>
              </a:rPr>
              <a:t>N</a:t>
            </a:r>
            <a:r>
              <a:rPr lang="ru-RU" sz="6000" b="1" dirty="0" smtClean="0">
                <a:latin typeface="+mj-lt"/>
                <a:ea typeface="MS Mincho" pitchFamily="49" charset="-128"/>
                <a:cs typeface="Times New Roman" pitchFamily="18" charset="0"/>
              </a:rPr>
              <a:t>» </a:t>
            </a:r>
          </a:p>
        </p:txBody>
      </p:sp>
      <p:sp>
        <p:nvSpPr>
          <p:cNvPr id="23" name="Freeform 71"/>
          <p:cNvSpPr>
            <a:spLocks/>
          </p:cNvSpPr>
          <p:nvPr/>
        </p:nvSpPr>
        <p:spPr bwMode="auto">
          <a:xfrm flipH="1">
            <a:off x="1117476" y="2957121"/>
            <a:ext cx="1686940" cy="1675643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837855" y="5139652"/>
            <a:ext cx="224618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6000" b="1" dirty="0" smtClean="0">
                <a:latin typeface="+mj-lt"/>
                <a:ea typeface="MS Mincho" pitchFamily="49" charset="-128"/>
                <a:cs typeface="Times New Roman" pitchFamily="18" charset="0"/>
              </a:rPr>
              <a:t>«</a:t>
            </a:r>
            <a:r>
              <a:rPr lang="en-US" sz="6000" b="1" dirty="0" smtClean="0">
                <a:latin typeface="+mj-lt"/>
                <a:ea typeface="MS Mincho" pitchFamily="49" charset="-128"/>
                <a:cs typeface="Times New Roman" pitchFamily="18" charset="0"/>
              </a:rPr>
              <a:t>N</a:t>
            </a:r>
            <a:r>
              <a:rPr lang="ru-RU" sz="6000" b="1" dirty="0" smtClean="0">
                <a:latin typeface="+mj-lt"/>
                <a:ea typeface="MS Mincho" pitchFamily="49" charset="-128"/>
                <a:cs typeface="Times New Roman" pitchFamily="18" charset="0"/>
              </a:rPr>
              <a:t>» </a:t>
            </a:r>
          </a:p>
        </p:txBody>
      </p:sp>
      <p:sp>
        <p:nvSpPr>
          <p:cNvPr id="27" name="Freeform 71"/>
          <p:cNvSpPr>
            <a:spLocks/>
          </p:cNvSpPr>
          <p:nvPr/>
        </p:nvSpPr>
        <p:spPr bwMode="auto">
          <a:xfrm flipH="1">
            <a:off x="1117476" y="4886208"/>
            <a:ext cx="1686940" cy="1675643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97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55374" y="233346"/>
            <a:ext cx="11556326" cy="61097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400" dirty="0" smtClean="0">
              <a:solidFill>
                <a:srgbClr val="595959"/>
              </a:solidFill>
              <a:latin typeface="Calibri Light" pitchFamily="34" charset="0"/>
              <a:cs typeface="Calibri Light" pitchFamily="34" charset="0"/>
            </a:endParaRPr>
          </a:p>
          <a:p>
            <a:pPr algn="ctr"/>
            <a:r>
              <a:rPr lang="ru-RU" sz="2400" dirty="0" smtClean="0">
                <a:solidFill>
                  <a:srgbClr val="595959"/>
                </a:solidFill>
                <a:latin typeface="Calibri Light" pitchFamily="34" charset="0"/>
                <a:cs typeface="Calibri Light" pitchFamily="34" charset="0"/>
              </a:rPr>
              <a:t>Министерство общественной безопасности Челябинской области</a:t>
            </a:r>
          </a:p>
          <a:p>
            <a:pPr>
              <a:lnSpc>
                <a:spcPct val="80000"/>
              </a:lnSpc>
            </a:pPr>
            <a:endParaRPr lang="ru-RU" sz="14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rgbClr val="595959"/>
                </a:solidFill>
                <a:cs typeface="Arial" panose="020B0604020202020204" pitchFamily="34" charset="0"/>
              </a:rPr>
              <a:t>ПОКАЗАТЕЛЬ: </a:t>
            </a:r>
            <a:r>
              <a:rPr lang="ru-RU" sz="1800" dirty="0" smtClean="0">
                <a:cs typeface="Calibri Light" pitchFamily="34" charset="0"/>
              </a:rPr>
              <a:t>Количество погибших в дорожно-транспортных происшествиях, человек на 100 тысяч населения</a:t>
            </a:r>
            <a:endParaRPr lang="ru-RU" sz="1800" dirty="0" smtClean="0">
              <a:solidFill>
                <a:srgbClr val="595959"/>
              </a:solidFill>
              <a:cs typeface="Calibri Light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 РЕЗУЛЬТАТЫ:</a:t>
            </a:r>
          </a:p>
          <a:p>
            <a:pPr>
              <a:lnSpc>
                <a:spcPct val="80000"/>
              </a:lnSpc>
            </a:pPr>
            <a:endParaRPr lang="ru-RU" sz="14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buAutoNum type="arabicPeriod"/>
            </a:pPr>
            <a:r>
              <a:rPr lang="ru-RU" sz="1400" dirty="0" smtClean="0"/>
              <a:t>Приобретены в районные медицинские учреждения хроматографы для выявления состояния опьянения в результате употребления наркотических средств, психотропных или иных вызывающих опьянение веществ; </a:t>
            </a:r>
          </a:p>
          <a:p>
            <a:pPr marL="342900" indent="-342900">
              <a:lnSpc>
                <a:spcPct val="80000"/>
              </a:lnSpc>
              <a:buAutoNum type="arabicPeriod"/>
            </a:pPr>
            <a:endParaRPr lang="ru-RU" sz="1400" dirty="0" smtClean="0"/>
          </a:p>
          <a:p>
            <a:pPr marL="342900" indent="-342900">
              <a:lnSpc>
                <a:spcPct val="80000"/>
              </a:lnSpc>
              <a:buAutoNum type="arabicPeriod"/>
            </a:pPr>
            <a:r>
              <a:rPr lang="ru-RU" sz="1400" dirty="0" smtClean="0"/>
              <a:t>Медицинские организации оснащены автомобилями скорой медицинской помощи класса "С" для оказания скорой медицинской помощи пациентам, пострадавшим при дорожно-транспортных происшествиях;</a:t>
            </a:r>
          </a:p>
          <a:p>
            <a:pPr marL="342900" indent="-342900">
              <a:lnSpc>
                <a:spcPct val="80000"/>
              </a:lnSpc>
              <a:buAutoNum type="arabicPeriod"/>
            </a:pPr>
            <a:endParaRPr lang="ru-RU" sz="1400" dirty="0" smtClean="0"/>
          </a:p>
          <a:p>
            <a:pPr marL="342900" indent="-342900">
              <a:lnSpc>
                <a:spcPct val="80000"/>
              </a:lnSpc>
              <a:buFontTx/>
              <a:buAutoNum type="arabicPeriod"/>
            </a:pPr>
            <a:r>
              <a:rPr lang="ru-RU" sz="1400" dirty="0" smtClean="0"/>
              <a:t>Созданы условия для вовлечения детей и молодежи в деятельность по профилактике дорожно-транспортного травматизма, включая развитие детско-юношеских автошкол, отрядов юных инспекторов движения и пр.;</a:t>
            </a:r>
          </a:p>
          <a:p>
            <a:pPr marL="342900" indent="-342900">
              <a:lnSpc>
                <a:spcPct val="80000"/>
              </a:lnSpc>
              <a:buFontTx/>
              <a:buAutoNum type="arabicPeriod"/>
            </a:pPr>
            <a:endParaRPr lang="ru-RU" sz="1400" dirty="0" smtClean="0"/>
          </a:p>
          <a:p>
            <a:pPr marL="342900" indent="-342900">
              <a:lnSpc>
                <a:spcPct val="80000"/>
              </a:lnSpc>
              <a:buFontTx/>
              <a:buAutoNum type="arabicPeriod"/>
            </a:pPr>
            <a:r>
              <a:rPr lang="ru-RU" sz="1400" dirty="0" smtClean="0"/>
              <a:t>Организована системная работа с родителями по обучению детей основам правил дорожного движения и привитию им навыков безопасного поведения на дорогах, обеспечению безопасности детей при перевозках в транспортных средствах;</a:t>
            </a:r>
          </a:p>
          <a:p>
            <a:pPr marL="342900" indent="-342900">
              <a:lnSpc>
                <a:spcPct val="80000"/>
              </a:lnSpc>
              <a:buFontTx/>
              <a:buAutoNum type="arabicPeriod"/>
            </a:pPr>
            <a:endParaRPr lang="ru-RU" sz="1400" dirty="0" smtClean="0"/>
          </a:p>
          <a:p>
            <a:pPr marL="342900" indent="-342900">
              <a:lnSpc>
                <a:spcPct val="80000"/>
              </a:lnSpc>
              <a:buFontTx/>
              <a:buAutoNum type="arabicPeriod"/>
            </a:pPr>
            <a:r>
              <a:rPr lang="ru-RU" sz="1400" dirty="0" smtClean="0"/>
              <a:t>Приобретены технические средства обучения, наглядные учебные и методические материалы для организаций, осуществляющих обучение детей, работу по профилактике детского дорожно-транспортного травматизма;</a:t>
            </a:r>
          </a:p>
          <a:p>
            <a:pPr marL="342900" indent="-342900">
              <a:lnSpc>
                <a:spcPct val="80000"/>
              </a:lnSpc>
              <a:buAutoNum type="arabicPeriod"/>
            </a:pPr>
            <a:endParaRPr lang="ru-RU" sz="1400" dirty="0" smtClean="0"/>
          </a:p>
          <a:p>
            <a:pPr>
              <a:lnSpc>
                <a:spcPct val="80000"/>
              </a:lnSpc>
            </a:pPr>
            <a:endParaRPr lang="ru-RU" sz="14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4294967295"/>
          </p:nvPr>
        </p:nvGraphicFramePr>
        <p:xfrm>
          <a:off x="873211" y="1158060"/>
          <a:ext cx="10541827" cy="193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364"/>
                <a:gridCol w="1919416"/>
                <a:gridCol w="1241019"/>
                <a:gridCol w="849882"/>
                <a:gridCol w="930876"/>
                <a:gridCol w="709963"/>
                <a:gridCol w="889687"/>
                <a:gridCol w="864973"/>
                <a:gridCol w="939113"/>
                <a:gridCol w="939114"/>
                <a:gridCol w="776420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sz="1200" dirty="0" smtClean="0">
                          <a:latin typeface="+mj-lt"/>
                        </a:rPr>
                        <a:t>№ </a:t>
                      </a:r>
                      <a:r>
                        <a:rPr lang="ru-RU" sz="1200" dirty="0" err="1" smtClean="0">
                          <a:latin typeface="+mj-lt"/>
                        </a:rPr>
                        <a:t>п</a:t>
                      </a:r>
                      <a:r>
                        <a:rPr lang="ru-RU" sz="1200" dirty="0" smtClean="0">
                          <a:latin typeface="+mj-lt"/>
                        </a:rPr>
                        <a:t>/</a:t>
                      </a:r>
                      <a:r>
                        <a:rPr lang="ru-RU" sz="1200" dirty="0" err="1" smtClean="0">
                          <a:latin typeface="+mj-lt"/>
                        </a:rPr>
                        <a:t>п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200" dirty="0" smtClean="0">
                          <a:latin typeface="+mj-lt"/>
                        </a:rPr>
                        <a:t>Наименование показателя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200" dirty="0" smtClean="0">
                          <a:latin typeface="+mj-lt"/>
                        </a:rPr>
                        <a:t>Тип показателя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Базовое</a:t>
                      </a:r>
                      <a:r>
                        <a:rPr lang="ru-RU" sz="1200" baseline="0" dirty="0" smtClean="0">
                          <a:latin typeface="+mj-lt"/>
                        </a:rPr>
                        <a:t> значение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Период, год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Значение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Дата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+mj-lt"/>
                          <a:ea typeface="Times New Roman"/>
                          <a:cs typeface="Times New Roman"/>
                        </a:rPr>
                        <a:t>2019</a:t>
                      </a:r>
                    </a:p>
                  </a:txBody>
                  <a:tcPr marL="0" marR="17780" marT="36195" marB="361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+mj-lt"/>
                          <a:ea typeface="Times New Roman"/>
                          <a:cs typeface="Times New Roman"/>
                        </a:rPr>
                        <a:t>2020</a:t>
                      </a:r>
                    </a:p>
                  </a:txBody>
                  <a:tcPr marL="17780" marR="17780" marT="36195" marB="361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+mj-lt"/>
                          <a:ea typeface="Times New Roman"/>
                          <a:cs typeface="Times New Roman"/>
                        </a:rPr>
                        <a:t>2021</a:t>
                      </a:r>
                    </a:p>
                  </a:txBody>
                  <a:tcPr marL="17780" marR="17780" marT="36195" marB="361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+mj-lt"/>
                          <a:ea typeface="Times New Roman"/>
                          <a:cs typeface="Times New Roman"/>
                        </a:rPr>
                        <a:t>2022</a:t>
                      </a:r>
                    </a:p>
                  </a:txBody>
                  <a:tcPr marL="17780" marR="17780" marT="36195" marB="361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+mj-lt"/>
                          <a:ea typeface="Times New Roman"/>
                          <a:cs typeface="Times New Roman"/>
                        </a:rPr>
                        <a:t>202</a:t>
                      </a:r>
                      <a:r>
                        <a:rPr lang="en-US" sz="1200" dirty="0">
                          <a:latin typeface="+mj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17780" marR="17780" marT="36195" marB="361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+mj-lt"/>
                          <a:ea typeface="Times New Roman"/>
                          <a:cs typeface="Times New Roman"/>
                        </a:rPr>
                        <a:t>202</a:t>
                      </a:r>
                      <a:r>
                        <a:rPr lang="en-US" sz="1200" dirty="0">
                          <a:latin typeface="+mj-lt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17780" marR="17780" marT="36195" marB="36195" anchor="ctr"/>
                </a:tc>
              </a:tr>
              <a:tr h="370840">
                <a:tc gridSpan="11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 Количество погибших в дорожно-транспортных происшествиях, человек на 100 тысяч населения </a:t>
                      </a:r>
                      <a:endParaRPr lang="ru-RU" sz="18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+mj-lt"/>
                        </a:rPr>
                        <a:t>1.</a:t>
                      </a:r>
                      <a:endParaRPr lang="ru-RU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Количество погибших в дорожно-транспортных происшествиях, человек на 100 тысяч населения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основной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11,0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31.12.2017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10,0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9,24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8,27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7,10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5,42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j-lt"/>
                        </a:rPr>
                        <a:t>3,14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422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63" name="Freeform 71"/>
          <p:cNvSpPr>
            <a:spLocks/>
          </p:cNvSpPr>
          <p:nvPr/>
        </p:nvSpPr>
        <p:spPr bwMode="auto">
          <a:xfrm flipH="1">
            <a:off x="8119866" y="1534180"/>
            <a:ext cx="3191774" cy="3234905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905790" y="2133600"/>
            <a:ext cx="5171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Федеральный бюджет - 0 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947095" y="3141663"/>
            <a:ext cx="36413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Региональный бюджет:</a:t>
            </a:r>
          </a:p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2019 г. – 800,750 млн.руб.</a:t>
            </a:r>
          </a:p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2020 г. – 475,750 млн.руб.</a:t>
            </a:r>
          </a:p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 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7" y="233346"/>
            <a:ext cx="11638643" cy="9159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smtClean="0">
                <a:cs typeface="Calibri Light" pitchFamily="34" charset="0"/>
              </a:rPr>
              <a:t>Министерство общественной безопасности Челябинской области</a:t>
            </a:r>
          </a:p>
          <a:p>
            <a:pPr algn="ctr"/>
            <a:endParaRPr lang="ru-RU" sz="2000" dirty="0" smtClean="0">
              <a:cs typeface="Calibri Light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2000" dirty="0" smtClean="0">
                <a:cs typeface="Arial" panose="020B0604020202020204" pitchFamily="34" charset="0"/>
              </a:rPr>
              <a:t>ФИНАНСИРОВАНИЕ РЕГИОНАЛЬНОГО ПРОЕКТА </a:t>
            </a:r>
            <a:r>
              <a:rPr lang="ru-RU" sz="1800" dirty="0" smtClean="0">
                <a:cs typeface="Calibri Light" pitchFamily="34" charset="0"/>
              </a:rPr>
              <a:t>«Безопасность дорожного движения в Челябинской области»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8282194" y="2515167"/>
            <a:ext cx="2880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FF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ОБЩИЙ БЮДЖЕТ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FF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2019-2020 гг.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FF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«1276,5»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FF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млн. руб.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ea typeface="MS Mincho" pitchFamily="49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6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6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373247"/>
              </p:ext>
            </p:extLst>
          </p:nvPr>
        </p:nvGraphicFramePr>
        <p:xfrm>
          <a:off x="438028" y="2747369"/>
          <a:ext cx="9948121" cy="3566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94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0238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17165229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0671263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88456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67392937"/>
                  </a:ext>
                </a:extLst>
              </a:tr>
              <a:tr h="504798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Закупки органов власти 2019 г. - нет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4798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/>
                        <a:t>Субсидии подведомственным организациям – 800</a:t>
                      </a:r>
                      <a:r>
                        <a:rPr lang="ru-RU" sz="1800" kern="1200" baseline="0" dirty="0" smtClean="0"/>
                        <a:t>,750 млн. руб.</a:t>
                      </a:r>
                      <a:endParaRPr lang="ru-RU" sz="1800" kern="1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rgbClr val="595959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798">
                <a:tc>
                  <a:txBody>
                    <a:bodyPr/>
                    <a:lstStyle/>
                    <a:p>
                      <a:pPr algn="l"/>
                      <a:endParaRPr lang="ru-RU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effectLst/>
                        </a:rPr>
                        <a:t>Прочие расходы</a:t>
                      </a:r>
                      <a:r>
                        <a:rPr lang="ru-RU" sz="1800" kern="1200" baseline="0" dirty="0" smtClean="0">
                          <a:effectLst/>
                        </a:rPr>
                        <a:t> - нет</a:t>
                      </a:r>
                      <a:endParaRPr lang="ru-RU" sz="1800" kern="12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rgbClr val="59595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4798">
                <a:tc>
                  <a:txBody>
                    <a:bodyPr/>
                    <a:lstStyle/>
                    <a:p>
                      <a:pPr algn="l"/>
                      <a:endParaRPr lang="ru-RU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Соглашения с муниципальными образованиями на 2019 г. - нет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4798">
                <a:tc>
                  <a:txBody>
                    <a:bodyPr/>
                    <a:lstStyle/>
                    <a:p>
                      <a:endParaRPr lang="ru-RU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effectLst/>
                        </a:rPr>
                        <a:t>Закупки муниципальных образований 2019 г</a:t>
                      </a:r>
                      <a:r>
                        <a:rPr lang="ru-RU" sz="1800" baseline="0" dirty="0" smtClean="0"/>
                        <a:t>.- нет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438028" y="233346"/>
            <a:ext cx="10839572" cy="8572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solidFill>
                  <a:srgbClr val="595959"/>
                </a:solidFill>
                <a:latin typeface="Calibri Light" pitchFamily="34" charset="0"/>
                <a:cs typeface="Calibri Light" pitchFamily="34" charset="0"/>
              </a:rPr>
              <a:t>Министерство общественной безопасности Челябинской области</a:t>
            </a:r>
          </a:p>
          <a:p>
            <a:pPr algn="ctr"/>
            <a:endParaRPr lang="ru-RU" sz="1800" dirty="0" smtClean="0">
              <a:cs typeface="Calibri Light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sz="1800" dirty="0" smtClean="0">
                <a:cs typeface="Arial" panose="020B0604020202020204" pitchFamily="34" charset="0"/>
              </a:rPr>
              <a:t>ИСПОЛНЕНИЕ </a:t>
            </a:r>
            <a:r>
              <a:rPr lang="ru-RU" sz="1800" dirty="0">
                <a:cs typeface="Arial" panose="020B0604020202020204" pitchFamily="34" charset="0"/>
              </a:rPr>
              <a:t>РЕГИОНАЛЬНОГО </a:t>
            </a:r>
            <a:r>
              <a:rPr lang="ru-RU" sz="1800" dirty="0">
                <a:cs typeface="Calibri Light" pitchFamily="34" charset="0"/>
              </a:rPr>
              <a:t>ПРОЕКТА </a:t>
            </a:r>
            <a:r>
              <a:rPr lang="ru-RU" sz="1800" dirty="0" smtClean="0">
                <a:cs typeface="Calibri Light" pitchFamily="34" charset="0"/>
              </a:rPr>
              <a:t>«Безопасность дорожного движения в Челябинской области»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27006"/>
              </p:ext>
            </p:extLst>
          </p:nvPr>
        </p:nvGraphicFramePr>
        <p:xfrm>
          <a:off x="639066" y="1337334"/>
          <a:ext cx="5395772" cy="19588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234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64057">
                  <a:extLst>
                    <a:ext uri="{9D8B030D-6E8A-4147-A177-3AD203B41FA5}">
                      <a16:colId xmlns:a16="http://schemas.microsoft.com/office/drawing/2014/main" xmlns="" val="2001437062"/>
                    </a:ext>
                  </a:extLst>
                </a:gridCol>
              </a:tblGrid>
              <a:tr h="582138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67392937"/>
                  </a:ext>
                </a:extLst>
              </a:tr>
              <a:tr h="289702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Расходы 2019 г.</a:t>
                      </a:r>
                      <a:endParaRPr lang="ru-RU" sz="18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/>
                        <a:t>Федеральный бюджет</a:t>
                      </a:r>
                      <a:endParaRPr lang="ru-RU" sz="1800" kern="1200" dirty="0" smtClean="0">
                        <a:solidFill>
                          <a:srgbClr val="595959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/>
                        <a:t>0 млн. руб.</a:t>
                      </a:r>
                      <a:endParaRPr lang="ru-RU" sz="1800" kern="1200" dirty="0" smtClean="0">
                        <a:solidFill>
                          <a:srgbClr val="59595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ru-RU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effectLst/>
                        </a:rPr>
                        <a:t>Региональный бюджет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rgbClr val="59595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/>
                        <a:t>4475,750 тыс. руб.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rgbClr val="59595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533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38028" y="233345"/>
            <a:ext cx="10996166" cy="46022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400" b="1" dirty="0" smtClean="0">
              <a:solidFill>
                <a:srgbClr val="595959"/>
              </a:solidFill>
              <a:latin typeface="Calibri Light" pitchFamily="34" charset="0"/>
              <a:cs typeface="Calibri Light" pitchFamily="34" charset="0"/>
            </a:endParaRPr>
          </a:p>
          <a:p>
            <a:pPr algn="ctr"/>
            <a:endParaRPr lang="ru-RU" sz="2400" b="1" dirty="0" smtClean="0">
              <a:solidFill>
                <a:srgbClr val="595959"/>
              </a:solidFill>
              <a:latin typeface="Calibri Light" pitchFamily="34" charset="0"/>
              <a:cs typeface="Calibri Light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595959"/>
                </a:solidFill>
                <a:latin typeface="Calibri Light" pitchFamily="34" charset="0"/>
                <a:cs typeface="Calibri Light" pitchFamily="34" charset="0"/>
              </a:rPr>
              <a:t>Министерство общественной безопасности Челябинской области</a:t>
            </a:r>
          </a:p>
          <a:p>
            <a:pPr>
              <a:lnSpc>
                <a:spcPct val="80000"/>
              </a:lnSpc>
            </a:pPr>
            <a:endParaRPr lang="ru-RU" sz="14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СХЕМА ВЗАИМОДЕЙСТВИЯ С ОРГАНАМИ МЕСТНОГО САМОУПРАВЛЕНИЯ</a:t>
            </a:r>
          </a:p>
          <a:p>
            <a:pPr>
              <a:lnSpc>
                <a:spcPct val="80000"/>
              </a:lnSpc>
            </a:pPr>
            <a:endParaRPr lang="ru-RU" sz="14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1800" dirty="0" smtClean="0"/>
              <a:t>Муниципальная составляющая регионального проекта, включает:</a:t>
            </a:r>
          </a:p>
          <a:p>
            <a:pPr>
              <a:lnSpc>
                <a:spcPct val="80000"/>
              </a:lnSpc>
            </a:pPr>
            <a:endParaRPr lang="ru-RU" sz="1800" dirty="0" smtClean="0"/>
          </a:p>
          <a:p>
            <a:r>
              <a:rPr lang="ru-RU" sz="1800" dirty="0" smtClean="0"/>
              <a:t>- до 1 июля разработать и представить в Министерство общественной безопасности проекты направленные на воспитание культуры безопасного поведения на дорогах и на создание условий для повышения безопасности дорожного движения;</a:t>
            </a:r>
          </a:p>
          <a:p>
            <a:pPr>
              <a:buFontTx/>
              <a:buChar char="-"/>
            </a:pPr>
            <a:endParaRPr lang="ru-RU" sz="1800" dirty="0" smtClean="0"/>
          </a:p>
          <a:p>
            <a:r>
              <a:rPr lang="ru-RU" sz="1800" dirty="0" smtClean="0"/>
              <a:t>– до конца 2019 года разработать и утвердить проекты организации дорожного движения органам местного самоуправления;</a:t>
            </a:r>
          </a:p>
          <a:p>
            <a:endParaRPr lang="ru-RU" sz="1800" dirty="0" smtClean="0"/>
          </a:p>
          <a:p>
            <a:r>
              <a:rPr lang="ru-RU" sz="1800" dirty="0" smtClean="0"/>
              <a:t>–на основании утвержденных проектов  до 31 декабря 2019 года обустроить пешеходные переходы у детских образовательных учреждений в соответствии со стандартами – ограждение, освещение, разметка, знаки.</a:t>
            </a:r>
          </a:p>
          <a:p>
            <a:pPr>
              <a:lnSpc>
                <a:spcPct val="80000"/>
              </a:lnSpc>
            </a:pPr>
            <a:endParaRPr lang="ru-RU" sz="1400" dirty="0" smtClean="0"/>
          </a:p>
          <a:p>
            <a:pPr>
              <a:lnSpc>
                <a:spcPct val="80000"/>
              </a:lnSpc>
            </a:pPr>
            <a:endParaRPr lang="ru-RU" sz="1400" dirty="0" smtClean="0"/>
          </a:p>
          <a:p>
            <a:pPr>
              <a:lnSpc>
                <a:spcPct val="80000"/>
              </a:lnSpc>
            </a:pPr>
            <a:endParaRPr lang="ru-RU" sz="14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57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5387</TotalTime>
  <Words>634</Words>
  <Application>Microsoft Office PowerPoint</Application>
  <PresentationFormat>Широкоэкранный</PresentationFormat>
  <Paragraphs>130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Bahnschrift SemiBold SemiConden</vt:lpstr>
      <vt:lpstr>Calibri</vt:lpstr>
      <vt:lpstr>Calibri Light</vt:lpstr>
      <vt:lpstr>MS Mincho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guest</cp:lastModifiedBy>
  <cp:revision>405</cp:revision>
  <cp:lastPrinted>2019-03-06T04:44:55Z</cp:lastPrinted>
  <dcterms:created xsi:type="dcterms:W3CDTF">2018-11-27T09:04:21Z</dcterms:created>
  <dcterms:modified xsi:type="dcterms:W3CDTF">2019-04-22T17:12:26Z</dcterms:modified>
</cp:coreProperties>
</file>