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8" r:id="rId2"/>
    <p:sldId id="327" r:id="rId3"/>
    <p:sldId id="325" r:id="rId4"/>
    <p:sldId id="330" r:id="rId5"/>
    <p:sldId id="335" r:id="rId6"/>
    <p:sldId id="336" r:id="rId7"/>
    <p:sldId id="337" r:id="rId8"/>
    <p:sldId id="331" r:id="rId9"/>
    <p:sldId id="332" r:id="rId10"/>
    <p:sldId id="333" r:id="rId11"/>
    <p:sldId id="334" r:id="rId12"/>
    <p:sldId id="328" r:id="rId13"/>
    <p:sldId id="326" r:id="rId14"/>
    <p:sldId id="329" r:id="rId15"/>
    <p:sldId id="338" r:id="rId16"/>
    <p:sldId id="339" r:id="rId17"/>
    <p:sldId id="340" r:id="rId18"/>
    <p:sldId id="352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677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6" orient="horz" pos="686" userDrawn="1">
          <p15:clr>
            <a:srgbClr val="A4A3A4"/>
          </p15:clr>
        </p15:guide>
        <p15:guide id="19" orient="horz" pos="1185" userDrawn="1">
          <p15:clr>
            <a:srgbClr val="A4A3A4"/>
          </p15:clr>
        </p15:guide>
        <p15:guide id="20" orient="horz" pos="1344" userDrawn="1">
          <p15:clr>
            <a:srgbClr val="A4A3A4"/>
          </p15:clr>
        </p15:guide>
        <p15:guide id="21" orient="horz" pos="2591" userDrawn="1">
          <p15:clr>
            <a:srgbClr val="A4A3A4"/>
          </p15:clr>
        </p15:guide>
        <p15:guide id="22" pos="4203" userDrawn="1">
          <p15:clr>
            <a:srgbClr val="A4A3A4"/>
          </p15:clr>
        </p15:guide>
        <p15:guide id="23" orient="horz" pos="890" userDrawn="1">
          <p15:clr>
            <a:srgbClr val="A4A3A4"/>
          </p15:clr>
        </p15:guide>
        <p15:guide id="24" pos="6289" userDrawn="1">
          <p15:clr>
            <a:srgbClr val="A4A3A4"/>
          </p15:clr>
        </p15:guide>
        <p15:guide id="25" pos="2593" userDrawn="1">
          <p15:clr>
            <a:srgbClr val="A4A3A4"/>
          </p15:clr>
        </p15:guide>
        <p15:guide id="26" pos="1028" userDrawn="1">
          <p15:clr>
            <a:srgbClr val="A4A3A4"/>
          </p15:clr>
        </p15:guide>
        <p15:guide id="27" orient="horz" pos="19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2060"/>
    <a:srgbClr val="E2E2E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87" autoAdjust="0"/>
    <p:restoredTop sz="94780" autoAdjust="0"/>
  </p:normalViewPr>
  <p:slideViewPr>
    <p:cSldViewPr snapToGrid="0">
      <p:cViewPr varScale="1">
        <p:scale>
          <a:sx n="109" d="100"/>
          <a:sy n="109" d="100"/>
        </p:scale>
        <p:origin x="138" y="132"/>
      </p:cViewPr>
      <p:guideLst>
        <p:guide pos="5677"/>
        <p:guide/>
        <p:guide orient="horz" pos="686"/>
        <p:guide orient="horz" pos="1185"/>
        <p:guide orient="horz" pos="1344"/>
        <p:guide orient="horz" pos="2591"/>
        <p:guide pos="4203"/>
        <p:guide orient="horz" pos="890"/>
        <p:guide pos="6289"/>
        <p:guide pos="2593"/>
        <p:guide pos="1028"/>
        <p:guide orient="horz" pos="19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9200" cy="79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466" cy="502951"/>
          </a:xfrm>
          <a:prstGeom prst="rect">
            <a:avLst/>
          </a:prstGeom>
        </p:spPr>
        <p:txBody>
          <a:bodyPr vert="horz" lIns="93111" tIns="46556" rIns="93111" bIns="465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075" y="1"/>
            <a:ext cx="2985465" cy="502951"/>
          </a:xfrm>
          <a:prstGeom prst="rect">
            <a:avLst/>
          </a:prstGeom>
        </p:spPr>
        <p:txBody>
          <a:bodyPr vert="horz" lIns="93111" tIns="46556" rIns="93111" bIns="46556" rtlCol="0"/>
          <a:lstStyle>
            <a:lvl1pPr algn="r">
              <a:defRPr sz="1200"/>
            </a:lvl1pPr>
          </a:lstStyle>
          <a:p>
            <a:fld id="{BA372510-E6C1-4CC7-A467-BB5E29E2516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515763"/>
            <a:ext cx="2985466" cy="502951"/>
          </a:xfrm>
          <a:prstGeom prst="rect">
            <a:avLst/>
          </a:prstGeom>
        </p:spPr>
        <p:txBody>
          <a:bodyPr vert="horz" lIns="93111" tIns="46556" rIns="93111" bIns="465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075" y="9515763"/>
            <a:ext cx="2985465" cy="502951"/>
          </a:xfrm>
          <a:prstGeom prst="rect">
            <a:avLst/>
          </a:prstGeom>
        </p:spPr>
        <p:txBody>
          <a:bodyPr vert="horz" lIns="93111" tIns="46556" rIns="93111" bIns="46556" rtlCol="0" anchor="b"/>
          <a:lstStyle>
            <a:lvl1pPr algn="r">
              <a:defRPr sz="1200"/>
            </a:lvl1pPr>
          </a:lstStyle>
          <a:p>
            <a:fld id="{A4DCEB3D-8075-4F89-9180-FB7537312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90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19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13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7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7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9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0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FBBC-4150-4078-B9A9-3FD744A6A056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2AE1-294E-4478-8015-5D6E6B3AC3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98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394632" y="2769841"/>
            <a:ext cx="10716341" cy="2076049"/>
            <a:chOff x="-540533" y="3652388"/>
            <a:chExt cx="10293974" cy="1265663"/>
          </a:xfrm>
        </p:grpSpPr>
        <p:sp>
          <p:nvSpPr>
            <p:cNvPr id="15" name="object 3"/>
            <p:cNvSpPr txBox="1"/>
            <p:nvPr/>
          </p:nvSpPr>
          <p:spPr>
            <a:xfrm>
              <a:off x="227348" y="3652388"/>
              <a:ext cx="9526093" cy="592611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«ЭКОЛОГИЯ» </a:t>
              </a:r>
            </a:p>
            <a:p>
              <a:pPr marR="5078" lvl="0">
                <a:defRPr/>
              </a:pPr>
              <a:r>
                <a:rPr lang="ru-RU" sz="2300" kern="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«ЧИСТЫЙ ВОЗДУХ </a:t>
              </a:r>
              <a:r>
                <a:rPr lang="ru-RU" sz="23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(ЧЕЛЯБИНСКАЯ ОБЛАСТЬ)»</a:t>
              </a:r>
              <a:endParaRPr lang="ru-RU" sz="2300" kern="0" dirty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309479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40533" y="4372349"/>
              <a:ext cx="9135659" cy="54570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 ДОКЛАДЧИК : ЛИХАЧЕВ СЕРГЕЙ ФЕДОРОВИЧ,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 ОБЯЗАННОСТИ 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МИНИСТРА ЭКОЛОГИИ ЧЕЛЯБИНСКОЙ ОБЛАСТИ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4" y="568129"/>
            <a:ext cx="546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ЭКОЛОГИИ ЧЕЛЯБИНСКОЙ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692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110782" y="1593580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390403" y="1281478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636585" y="1851217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«Безденежные» соглашение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36585" y="4096158"/>
            <a:ext cx="91267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«Денежные» соглашения </a:t>
            </a: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(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 связи с отсутствием ПСД на рекультивацию и длительным сроком определения единственного исполнителя)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</a:t>
            </a: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 ЧЕЛЯБИНСКОЙ </a:t>
            </a: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ПРОЕКТА «ЧИСТАЯ СТРАНА»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10782" y="4096158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390403" y="3766169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0403" y="233346"/>
            <a:ext cx="11149956" cy="6078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РЕГИОНАЛЬНОГО ПРОЕКТА «ЧИСТАЯ СТРАНА»</a:t>
            </a: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44226"/>
              </p:ext>
            </p:extLst>
          </p:nvPr>
        </p:nvGraphicFramePr>
        <p:xfrm>
          <a:off x="390402" y="943467"/>
          <a:ext cx="11449173" cy="5279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441"/>
                <a:gridCol w="4039482"/>
                <a:gridCol w="1638300"/>
                <a:gridCol w="866775"/>
                <a:gridCol w="842554"/>
                <a:gridCol w="583039"/>
                <a:gridCol w="619677"/>
                <a:gridCol w="619677"/>
                <a:gridCol w="608938"/>
                <a:gridCol w="608938"/>
                <a:gridCol w="565352"/>
              </a:tblGrid>
              <a:tr h="249474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№ п/п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Наименование показателя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Тип показателя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Базовое значение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Период, год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значение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дата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2019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2020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2022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2023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2024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306">
                <a:tc rowSpan="4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1.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Ликвидированы все выявленные на 1 января 2018 г. несанкционированные свалки в границах </a:t>
                      </a: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городов: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г. Челябинск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Основной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01.10.18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4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г. Магнитогорск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Дополнительный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01.10.18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70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г. </a:t>
                      </a: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Златоуст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Дополнительный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01.10.18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645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2.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Ликвидированы наиболее опасные объекты накопленного экологического вреда, шт. (</a:t>
                      </a:r>
                      <a:r>
                        <a:rPr lang="ru-RU" sz="1600" spc="-10" dirty="0" err="1">
                          <a:effectLst/>
                          <a:latin typeface="Calibri Light" panose="020F0302020204030204" pitchFamily="34" charset="0"/>
                        </a:rPr>
                        <a:t>мазутохранилище</a:t>
                      </a: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 г. Златоуст</a:t>
                      </a: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Дополнительный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01.10.18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54433">
                <a:tc rowSpan="4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3.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Общая площадь восстановленных, в том числе рекультивированных земель подверженных негативному воздействию накопленного вреда окружающей </a:t>
                      </a: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среде:</a:t>
                      </a:r>
                    </a:p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г. Челябинск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Основной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31.12.18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74,1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74,1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74,1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74,1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г. Магнитогорск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Дополнительный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31.12.18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59,7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г. Златоуст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Дополнительный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31.12.18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effectLst/>
                          <a:latin typeface="Calibri Light" panose="020F0302020204030204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0,7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>
                          <a:effectLst/>
                          <a:latin typeface="Calibri Light" panose="020F0302020204030204" pitchFamily="34" charset="0"/>
                        </a:rPr>
                        <a:t>0,7</a:t>
                      </a:r>
                      <a:endParaRPr lang="ru-RU" sz="16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0,7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0,7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effectLst/>
                          <a:latin typeface="Calibri Light" panose="020F0302020204030204" pitchFamily="34" charset="0"/>
                        </a:rPr>
                        <a:t>17,3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9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8528277" y="1299861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90403" y="1722132"/>
            <a:ext cx="679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-  2 976,55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0403" y="2735928"/>
            <a:ext cx="597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792,02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РЕГИОНАЛЬНОГО ПРОЕКТА «ЧИСТАЯ СТРАНА»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684164" y="2224815"/>
            <a:ext cx="2880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latin typeface="+mj-lt"/>
                <a:ea typeface="MS Mincho" pitchFamily="49" charset="-128"/>
                <a:cs typeface="Times New Roman" pitchFamily="18" charset="0"/>
              </a:rPr>
              <a:t>«3 934,55»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920" y="3848194"/>
            <a:ext cx="760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Местные бюджеты -  165,98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84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24656"/>
              </p:ext>
            </p:extLst>
          </p:nvPr>
        </p:nvGraphicFramePr>
        <p:xfrm>
          <a:off x="390403" y="2797382"/>
          <a:ext cx="11372972" cy="3779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538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0621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2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.</a:t>
                      </a:r>
                      <a:endParaRPr lang="ru-RU" sz="18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Заключено ГК,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шт./млн. руб.</a:t>
                      </a:r>
                    </a:p>
                    <a:p>
                      <a:pPr algn="ctr"/>
                      <a:endParaRPr lang="ru-RU" sz="10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en-US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Государственное задание подведомственному учреждению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en-US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Прочие 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расходы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708,31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0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2 / 86,69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Закупки муниципальных образований 2019 г</a:t>
                      </a:r>
                      <a:r>
                        <a:rPr lang="ru-RU" sz="1800" b="0" baseline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708,31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0</a:t>
                      </a:r>
                    </a:p>
                    <a:p>
                      <a:pPr algn="ctr"/>
                      <a:endParaRPr lang="ru-RU" sz="10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2 / 92,15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(с учетом МБ)</a:t>
                      </a:r>
                    </a:p>
                    <a:p>
                      <a:pPr algn="ctr"/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1400" dirty="0">
                <a:solidFill>
                  <a:srgbClr val="595959"/>
                </a:solidFill>
                <a:cs typeface="Arial" panose="020B0604020202020204" pitchFamily="34" charset="0"/>
              </a:rPr>
              <a:t>РЕГИОНАЛЬНОГО ПРОЕКТА «ЧИСТАЯ  СТРАНА»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275385"/>
              </p:ext>
            </p:extLst>
          </p:nvPr>
        </p:nvGraphicFramePr>
        <p:xfrm>
          <a:off x="390403" y="1100079"/>
          <a:ext cx="5187492" cy="1578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3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30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Расходы 2019 г</a:t>
                      </a: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1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Федеральный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500,00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Региональный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rgbClr val="595959"/>
                        </a:solidFill>
                        <a:effectLst/>
                        <a:latin typeface="Calibri (Основной текст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208,38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4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СХЕМА ВЗАИМОДЕЙСТВИЯ С ОРГАНАМИ МЕСТНОГО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САМОУПРАВЛЕНИЯ (ОМСУ)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FE2E9549-1AC7-4638-969A-6E2AAD35F413}"/>
              </a:ext>
            </a:extLst>
          </p:cNvPr>
          <p:cNvSpPr txBox="1">
            <a:spLocks/>
          </p:cNvSpPr>
          <p:nvPr/>
        </p:nvSpPr>
        <p:spPr>
          <a:xfrm>
            <a:off x="390403" y="1895425"/>
            <a:ext cx="11487272" cy="4152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endParaRPr lang="ru-RU" sz="18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7725" y="1733550"/>
            <a:ext cx="1043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457200" algn="just">
              <a:spcBef>
                <a:spcPct val="0"/>
              </a:spcBef>
            </a:pPr>
            <a:r>
              <a:rPr lang="ru-RU" sz="2400" b="1" kern="0" dirty="0">
                <a:latin typeface="+mj-lt"/>
                <a:cs typeface="Calibri Light" panose="020F0302020204030204" pitchFamily="34" charset="0"/>
              </a:rPr>
              <a:t>Органы местного самоуправления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</a:rPr>
              <a:t>:</a:t>
            </a:r>
            <a:endParaRPr lang="ru-RU" sz="2400" b="1" kern="0" dirty="0">
              <a:latin typeface="+mj-lt"/>
              <a:cs typeface="Calibri Light" panose="020F0302020204030204" pitchFamily="34" charset="0"/>
            </a:endParaRPr>
          </a:p>
          <a:p>
            <a:pPr marL="216000" indent="457200" algn="just">
              <a:spcBef>
                <a:spcPct val="0"/>
              </a:spcBef>
            </a:pPr>
            <a:endParaRPr lang="ru-RU" sz="2400" b="1" kern="0" dirty="0" smtClean="0">
              <a:latin typeface="+mj-lt"/>
              <a:cs typeface="Calibri Light" panose="020F0302020204030204" pitchFamily="34" charset="0"/>
            </a:endParaRPr>
          </a:p>
          <a:p>
            <a:pPr marL="216000" indent="457200" algn="just">
              <a:spcBef>
                <a:spcPct val="0"/>
              </a:spcBef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</a:rPr>
              <a:t>включены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</a:rPr>
              <a:t>в состав рабочей группы при Отраслевом проектном комитете по подготовке и реализации региональной составляющей Национального проекта «Экология» и региональных проектов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</a:rPr>
              <a:t>(от Челябинска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</a:rPr>
              <a:t>и Магнитогорска); </a:t>
            </a:r>
          </a:p>
          <a:p>
            <a:pPr marL="216000" indent="457200" algn="just">
              <a:spcBef>
                <a:spcPct val="0"/>
              </a:spcBef>
            </a:pPr>
            <a:endParaRPr lang="ru-RU" sz="2400" b="1" kern="0" dirty="0" smtClean="0">
              <a:latin typeface="+mj-lt"/>
              <a:cs typeface="Calibri Light" panose="020F0302020204030204" pitchFamily="34" charset="0"/>
            </a:endParaRPr>
          </a:p>
          <a:p>
            <a:pPr marL="216000" indent="457200" algn="just">
              <a:spcBef>
                <a:spcPct val="0"/>
              </a:spcBef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</a:rPr>
              <a:t>участвуют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</a:rPr>
              <a:t>в составлении заявок на федеральное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</a:rPr>
              <a:t>финансирование (от Челябинска).</a:t>
            </a:r>
            <a:endParaRPr lang="ru-RU" sz="2400" b="1" kern="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458156" y="2542864"/>
            <a:ext cx="9992682" cy="2843552"/>
            <a:chOff x="-482608" y="3188824"/>
            <a:chExt cx="9598837" cy="1733571"/>
          </a:xfrm>
        </p:grpSpPr>
        <p:sp>
          <p:nvSpPr>
            <p:cNvPr id="15" name="object 3"/>
            <p:cNvSpPr txBox="1"/>
            <p:nvPr/>
          </p:nvSpPr>
          <p:spPr>
            <a:xfrm>
              <a:off x="427938" y="3188824"/>
              <a:ext cx="8688291" cy="1080465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«ЭКОЛОГИЯ» </a:t>
              </a:r>
            </a:p>
            <a:p>
              <a:pPr marR="5078" lvl="0">
                <a:defRPr/>
              </a:pPr>
              <a:r>
                <a:rPr lang="ru-RU" sz="2500" kern="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</a:t>
              </a: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«ФОРМИРОВАНИЕ КОМПЛЕКСНОЙ </a:t>
              </a:r>
            </a:p>
            <a:p>
              <a:pPr marR="5078" lvl="0">
                <a:defRPr/>
              </a:pP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СИСТЕМЫ ОБРАЩЕНИЯ С ТВЕРДЫМИ КОММУНАЛЬНЫМИ ОТХОДАМИ (ЧЕЛЯБИНСКОЙ ОБЛАСТИ)» </a:t>
              </a:r>
              <a:endParaRPr lang="ru-RU" sz="2500" kern="0" dirty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15706" y="4358201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482608" y="4376693"/>
              <a:ext cx="9135659" cy="54570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 ДОКЛАДЧИК : ЛИХАЧЕВ СЕРГЕЙ ФЕДОРОВИЧ,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 ОБЯЗАННОСТИ 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МИНИСТРА ЭКОЛОГИИ ЧЕЛЯБИНСКОЙ ОБЛАСТИ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4" y="568129"/>
            <a:ext cx="5432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ЭКОЛОГИИ ЧЕЛЯБИНСКОЙ ОБЛАСТИ</a:t>
            </a:r>
            <a:endParaRPr lang="ru-RU" sz="18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7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0403" y="1331992"/>
            <a:ext cx="11430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– эффективное обращение с отходами производства и потребления, включая ликвидацию всех выявленных на 1 января 2018 г. несанкционированных свалок в границах городов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8028" y="2929653"/>
            <a:ext cx="113824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</a:t>
            </a:r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результаты</a:t>
            </a:r>
          </a:p>
          <a:p>
            <a:pPr algn="just"/>
            <a:endParaRPr lang="ru-RU" sz="8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разработана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1 электронная модель территориальных схем обращения с отходами, в том числе с твердыми коммунальными отходами (ТКО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);</a:t>
            </a:r>
          </a:p>
          <a:p>
            <a:pPr algn="just"/>
            <a:endParaRPr lang="ru-RU" sz="400" b="1" kern="0" dirty="0" smtClean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введено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в промышленную эксплуатацию 0,08 млн. тонн мощностей по утилизации отходов и фракций после обработки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ТКО;</a:t>
            </a:r>
          </a:p>
          <a:p>
            <a:pPr algn="just"/>
            <a:endParaRPr lang="ru-RU" sz="400" b="1" kern="0" dirty="0" smtClean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введено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в промышленную эксплуатацию 0,8 млн. тонн мощностей по обработке ТКО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9763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ОЖИДАЕМЫЕ РЕЗУЛЬТАТЫ РЕГИОНАЛЬНОГО ПРОЕКТА «ФОРМИРОВАНИЕ КОМПЛЕКСНОЙ  СИСТЕМЫ ОБРАЩЕНИЯ С ТКО» </a:t>
            </a: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72956" y="1722195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352577" y="1446292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017362" y="1999193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«Безденежные» соглашение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17362" y="3657355"/>
            <a:ext cx="8584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«Денежные» соглашения </a:t>
            </a:r>
            <a:endParaRPr lang="ru-RU" sz="2400" kern="0" dirty="0" smtClean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(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 связи с изменением механизма создания системы ТКО – созданием публично-правовой компании) 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ПРОЕКТА «ФОРМИРОВАНИЕ КОМПЛЕКСНОЙ  СИСТЕМЫ ОБРАЩЕНИЯ С ТКО»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72956" y="3749689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352577" y="3469500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0403" y="233346"/>
            <a:ext cx="11149956" cy="6078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РЕГИОНАЛЬНОГО ПРОЕКТА «ФОРМИРОВАНИЕ КОМПЛЕКСНОЙ  СИСТЕМЫ ОБРАЩЕНИЯ С ТКО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»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67534"/>
              </p:ext>
            </p:extLst>
          </p:nvPr>
        </p:nvGraphicFramePr>
        <p:xfrm>
          <a:off x="390403" y="1047749"/>
          <a:ext cx="11458700" cy="5153026"/>
        </p:xfrm>
        <a:graphic>
          <a:graphicData uri="http://schemas.openxmlformats.org/drawingml/2006/table">
            <a:tbl>
              <a:tblPr/>
              <a:tblGrid>
                <a:gridCol w="518933"/>
                <a:gridCol w="3205464"/>
                <a:gridCol w="1425429"/>
                <a:gridCol w="1012971"/>
                <a:gridCol w="942975"/>
                <a:gridCol w="714375"/>
                <a:gridCol w="714375"/>
                <a:gridCol w="733425"/>
                <a:gridCol w="619125"/>
                <a:gridCol w="884889"/>
                <a:gridCol w="686739"/>
              </a:tblGrid>
              <a:tr h="347056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1700" spc="-1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Наименование </a:t>
                      </a:r>
                      <a:endParaRPr lang="ru-RU" sz="1700" spc="-1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Тип 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показателя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Базовое значение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0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Доля твердых коммунальных отходов, направленных на утилизацию, в общем объеме образованных твердых коммунальных отходов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Основной показатель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2,18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31.12.18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3,65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4,94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7,60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9,77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6207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Доля твердых коммунальных отходов, направленных на обработку в общем объеме образованных твердых коммунальных отходов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Основной показатель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21,75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31.12.18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36,54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49,43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76,01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97,65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Доля импорта оборудования для обработки и утилизации твердых коммунальных отходов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Основной показатель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31.12.18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Количество разработанных электронных моделей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Основной показатель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31.12.18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8444248" y="1524208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90403" y="1763016"/>
            <a:ext cx="6161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- 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216,43 млн. 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0403" y="2910829"/>
            <a:ext cx="597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50,77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РЕГИОНАЛЬНОГО ПРОЕКТА «ФОРМИРОВАНИЕ КОМПЛЕКСНОЙ  СИСТЕМЫ ОБРАЩЕНИЯ С ТКО»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563537" y="2141386"/>
            <a:ext cx="295319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latin typeface="+mj-lt"/>
                <a:ea typeface="MS Mincho" pitchFamily="49" charset="-128"/>
                <a:cs typeface="Times New Roman" pitchFamily="18" charset="0"/>
              </a:rPr>
              <a:t>«2 </a:t>
            </a:r>
            <a:r>
              <a:rPr lang="ru-RU" sz="4400" b="1" dirty="0" smtClean="0">
                <a:latin typeface="+mj-lt"/>
                <a:ea typeface="MS Mincho" pitchFamily="49" charset="-128"/>
                <a:cs typeface="Times New Roman" pitchFamily="18" charset="0"/>
              </a:rPr>
              <a:t>598,2»</a:t>
            </a:r>
            <a:r>
              <a:rPr lang="ru-RU" sz="8000" b="1" dirty="0" smtClean="0"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  <a:endParaRPr lang="ru-RU" sz="8000" b="1" dirty="0">
              <a:latin typeface="+mj-lt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0403" y="3961604"/>
            <a:ext cx="760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Внебюджетные источники -  2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331,0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7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0402" y="1270773"/>
            <a:ext cx="114586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 -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кардинальное снижение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уровня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загрязнения атмосферного воздуха в крупных промышленных центрах, в том числе уменьшение не менее чем на 20 процентов совокупного объема выбросов загрязняющих веществ  в атмосферный воздух в наиболее загрязненных городах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(Челябинск, Магнитогорск)</a:t>
            </a:r>
            <a:endParaRPr lang="ru-RU" sz="2000" kern="0" dirty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0402" y="3265171"/>
            <a:ext cx="1138249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</a:t>
            </a:r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результаты</a:t>
            </a:r>
          </a:p>
          <a:p>
            <a:pPr algn="just"/>
            <a:endParaRPr lang="ru-RU" sz="8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снижение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совокупного объема выбросов за период  2019 – 2024 годов </a:t>
            </a:r>
            <a:b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</a:b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на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22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%;</a:t>
            </a:r>
          </a:p>
          <a:p>
            <a:pPr algn="just"/>
            <a:endParaRPr lang="ru-RU" sz="400" b="1" kern="0" dirty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уменьшение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количества городов с высоким и очень высоким уровнем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загрязнения            атмосферного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воздуха  с 2 до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0;</a:t>
            </a:r>
          </a:p>
          <a:p>
            <a:pPr algn="just"/>
            <a:endParaRPr lang="ru-RU" sz="400" b="1" kern="0" dirty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увеличение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объема потребления природного газа в качестве моторного топлива за год  с 16,12 до  72 млн. нм3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ОЖИДАЕМЫЕ РЕЗУЛЬТАТЫ РЕГИОНАЛЬНОГО ПРОЕКТА «ЧИСТЫЙ ВОЗДУХ»</a:t>
            </a:r>
          </a:p>
        </p:txBody>
      </p:sp>
    </p:spTree>
    <p:extLst>
      <p:ext uri="{BB962C8B-B14F-4D97-AF65-F5344CB8AC3E}">
        <p14:creationId xmlns:p14="http://schemas.microsoft.com/office/powerpoint/2010/main" val="12513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65892"/>
              </p:ext>
            </p:extLst>
          </p:nvPr>
        </p:nvGraphicFramePr>
        <p:xfrm>
          <a:off x="390403" y="2884529"/>
          <a:ext cx="11468223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676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18002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2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руб.</a:t>
                      </a:r>
                      <a:endParaRPr lang="ru-RU" sz="18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Заключено ГК,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шт./млн. руб.</a:t>
                      </a:r>
                    </a:p>
                    <a:p>
                      <a:pPr algn="ctr"/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140,0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0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0</a:t>
                      </a:r>
                      <a:endParaRPr lang="en-US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Государственное задание подведомственному учреждению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en-US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Прочие 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расходы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Закупки муниципальных образований 2019 г</a:t>
                      </a:r>
                      <a:r>
                        <a:rPr lang="ru-RU" sz="1800" b="0" baseline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1400" dirty="0">
                <a:solidFill>
                  <a:srgbClr val="595959"/>
                </a:solidFill>
                <a:cs typeface="Arial" panose="020B0604020202020204" pitchFamily="34" charset="0"/>
              </a:rPr>
              <a:t>РЕГИОНАЛЬНОГО ПРОЕКТА «ФОРМИРОВАНИЕ КОМПЛЕКСНОЙ  СИСТЕМЫ ОБРАЩЕНИЯ С ТКО»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42554"/>
              </p:ext>
            </p:extLst>
          </p:nvPr>
        </p:nvGraphicFramePr>
        <p:xfrm>
          <a:off x="390403" y="1208734"/>
          <a:ext cx="5187492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3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269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Расходы 2019 г</a:t>
                      </a: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Федеральный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113,4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07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Региональный 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26,6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4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СХЕМА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ВЗАИМОДЕЙСТВИЯ С ОРГАНАМИ МЕСТНОГО САМОУПРАВЛЕНИЯ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0404" y="948690"/>
            <a:ext cx="11334872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 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    Органы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местного самоуправления Челябинска и Магнитогорска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включены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в состав рабочей группы при Отраслевом проектном комитете по подготовке и реализации региональной составляющей Национального проекта «Экология» и региональных проектов.    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       Заключение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соглашений с муниципальными образованиями Челябинской области, а также софинансирование мероприятий регионального проекта из местных бюджетов не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предусмотрено, но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участие органов местного самоуправления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в реализации проекта не исключается.</a:t>
            </a:r>
            <a:endParaRPr lang="ru-RU" dirty="0">
              <a:solidFill>
                <a:srgbClr val="595959"/>
              </a:solidFill>
              <a:latin typeface="Calibri (Основной текст)"/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     Участие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органов местного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самоуправления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связано с постановкой на государственный кадастровый учет и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предоставлением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в аренду земельных участков под объекты концессионного соглашения в Челябинском и Магнитогорском кластерах.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      В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настоящее время договора аренды между органами местного самоуправления и концессионером подписаны в отношении всех объектов концессионного соглашения, предусмотренных к созданию в рамках регионального проекта «Формирование 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комплексной </a:t>
            </a:r>
            <a:r>
              <a:rPr lang="ru-RU" dirty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системы обращения с твердыми коммунальными отходами Челябинской области</a:t>
            </a:r>
            <a:r>
              <a:rPr lang="ru-RU" dirty="0" smtClean="0">
                <a:solidFill>
                  <a:srgbClr val="595959"/>
                </a:solidFill>
                <a:latin typeface="Calibri (Основной текст)"/>
                <a:ea typeface="+mj-ea"/>
                <a:cs typeface="Arial" panose="020B0604020202020204" pitchFamily="34" charset="0"/>
              </a:rPr>
              <a:t>».</a:t>
            </a:r>
            <a:endParaRPr lang="ru-RU" dirty="0">
              <a:solidFill>
                <a:srgbClr val="595959"/>
              </a:solidFill>
              <a:latin typeface="Calibri (Основной текст)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9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938016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487969" y="2610055"/>
            <a:ext cx="9510499" cy="2656655"/>
            <a:chOff x="227348" y="3652388"/>
            <a:chExt cx="9135658" cy="1619629"/>
          </a:xfrm>
        </p:grpSpPr>
        <p:sp>
          <p:nvSpPr>
            <p:cNvPr id="15" name="object 3"/>
            <p:cNvSpPr txBox="1"/>
            <p:nvPr/>
          </p:nvSpPr>
          <p:spPr>
            <a:xfrm>
              <a:off x="227348" y="3652388"/>
              <a:ext cx="9135658" cy="845920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«ЭКОЛОГИЯ» </a:t>
              </a:r>
            </a:p>
            <a:p>
              <a:pPr marR="5078" lvl="0">
                <a:defRPr/>
              </a:pPr>
              <a:r>
                <a:rPr lang="ru-RU" sz="2500" kern="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</a:t>
              </a:r>
              <a:r>
                <a:rPr lang="ru-RU" sz="25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«СОХРАНЕНИЕ УНИКАЛЬНЫХ ВОДНЫХ ОБЪЕКТОВ (ЧЕЛЯБИНСКАЯ ОБЛАСТЬ)»</a:t>
              </a:r>
              <a:endParaRPr lang="ru-RU" sz="2500" kern="0" dirty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6332" y="4649626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336279" y="4726315"/>
              <a:ext cx="8199375" cy="54570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 ДОКЛАДЧИК : ЛИХАЧЕВ СЕРГЕЙ ФЕДОРОВИЧ,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 ОБЯЗАННОСТИ 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МИНИСТРА ЭКОЛОГИИ ЧЕЛЯБИНСКОЙ ОБЛАСТИ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20794" y="568129"/>
            <a:ext cx="665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ЭКОЛОГИИ ЧЕЛЯБИНСКОЙ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5045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0402" y="1290606"/>
            <a:ext cx="11363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-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сохранение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к 2024 году водных объектов за счет улучшения экологического состояния гидрографической сети</a:t>
            </a:r>
            <a:endParaRPr lang="ru-RU" sz="2000" kern="0" dirty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0401" y="2394724"/>
            <a:ext cx="1136344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</a:t>
            </a:r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результаты</a:t>
            </a:r>
          </a:p>
          <a:p>
            <a:pPr algn="just"/>
            <a:endParaRPr lang="ru-RU" sz="10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осуществлена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экологическая реабилитация реки Миасс в городе Челябинске  площадью 0,0869 тыс.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га ;</a:t>
            </a:r>
          </a:p>
          <a:p>
            <a:pPr algn="just"/>
            <a:endParaRPr lang="ru-RU" sz="800" b="1" kern="0" dirty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с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привлечением волонтерского движения  проведены мероприятия по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очистке от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бытового мусора и древесного хлама 18 км береговой полосы реки Миасс в городе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Челябинске;</a:t>
            </a:r>
          </a:p>
          <a:p>
            <a:pPr algn="just"/>
            <a:endParaRPr lang="ru-RU" sz="800" b="1" kern="0" dirty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проведены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мероприятия по расчистке 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русла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реки Ай в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Златоустовском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городском округе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протяженностью  0,74 км </a:t>
            </a:r>
            <a:endParaRPr lang="ru-RU" sz="2400" b="1" kern="0" dirty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ОЖИДАЕМЫЕ РЕЗУЛЬТАТЫ РЕГИОНАЛЬНОГО ПРОЕКТА «СОХРАНЕНИЕ УНИКАЛЬНЫХ ВОДНЫХ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ОБЪЕКТОВ)»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110782" y="1582447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390403" y="1341415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969737" y="1948403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«Безденежные» соглашение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969737" y="3662020"/>
            <a:ext cx="882221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«Денежные»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соглашения </a:t>
            </a:r>
          </a:p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(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не требуется, так как средства из федерального бюджета поступают в форме субвенций)</a:t>
            </a:r>
          </a:p>
          <a:p>
            <a:pPr algn="just"/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ПРОЕКТА «СОХРАНЕНИЕ УНИКАЛЬНЫХ ВОДНЫХ ОБЪЕКТОВ (ЧЕЛЯБИНСКАЯ ОБЛАСТЬ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)»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58407" y="3723576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438028" y="3512438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0403" y="233346"/>
            <a:ext cx="11149956" cy="6078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</a:t>
            </a:r>
            <a:r>
              <a:rPr lang="ru-RU" sz="2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РЕГИОНАЛЬНОГО ПРОЕКТА «СОХРАНЕНИЕ УНИКАЛЬНЫХ ВОДНЫХ ОБЪЕКТОВ)»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48826"/>
              </p:ext>
            </p:extLst>
          </p:nvPr>
        </p:nvGraphicFramePr>
        <p:xfrm>
          <a:off x="390403" y="1184521"/>
          <a:ext cx="11468223" cy="5357608"/>
        </p:xfrm>
        <a:graphic>
          <a:graphicData uri="http://schemas.openxmlformats.org/drawingml/2006/table">
            <a:tbl>
              <a:tblPr/>
              <a:tblGrid>
                <a:gridCol w="511442"/>
                <a:gridCol w="2696705"/>
                <a:gridCol w="1297301"/>
                <a:gridCol w="876300"/>
                <a:gridCol w="866775"/>
                <a:gridCol w="552450"/>
                <a:gridCol w="800100"/>
                <a:gridCol w="800100"/>
                <a:gridCol w="781050"/>
                <a:gridCol w="723900"/>
                <a:gridCol w="733425"/>
                <a:gridCol w="828675"/>
              </a:tblGrid>
              <a:tr h="245594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Тип показателя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Базовое значение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Период, год</a:t>
                      </a:r>
                      <a:endParaRPr lang="ru-RU" sz="160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значение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325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Площадь 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восстановленных </a:t>
                      </a: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водных 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объектов, тыс. 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га </a:t>
                      </a: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(Миасс, Челябинск)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Основной 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01.01.19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0,0059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0,0059</a:t>
                      </a:r>
                      <a:endParaRPr lang="ru-RU" sz="1600" b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0,0059</a:t>
                      </a:r>
                      <a:endParaRPr lang="ru-RU" sz="1600" b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0,0464</a:t>
                      </a:r>
                      <a:endParaRPr lang="ru-RU" sz="1600" b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0,0869</a:t>
                      </a:r>
                      <a:endParaRPr lang="ru-RU" sz="1600" b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0,0869</a:t>
                      </a:r>
                      <a:endParaRPr lang="ru-RU" sz="1600" b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3325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Количество населения, вовлеченного в волонтерские акции, 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млн</a:t>
                      </a: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. чел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Миасс, Челябинск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Дополните-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err="1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льный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01.01.19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0,00005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0,0001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0,00015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0,0002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0,0002</a:t>
                      </a:r>
                      <a:endParaRPr lang="ru-RU" sz="1600" b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0,0002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63104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Протяженность расчищенных участков русел рек, км </a:t>
                      </a:r>
                      <a:endParaRPr lang="ru-RU" sz="1600" b="0" spc="-1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Ай, Златоуст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932" marR="40932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Основной показатель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31.12.18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395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Количество населения, улучшившего экологические условия проживания вблизи водных объектов, тыс. чел (Ай, Златоуст</a:t>
                      </a: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40932" marR="40932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Основной показатель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31.12.18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6,361</a:t>
                      </a:r>
                      <a:endParaRPr lang="ru-RU" sz="1600" b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4093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9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8102732" y="1426112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90403" y="1695450"/>
            <a:ext cx="601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- 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369,59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0403" y="2812733"/>
            <a:ext cx="597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100,62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РЕГИОНАЛЬНОГО ПРОЕКТА «СОХРАНЕНИЕ УНИКАЛЬНЫХ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ВОДНЫХ»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246764" y="2043290"/>
            <a:ext cx="2880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latin typeface="+mj-lt"/>
                <a:ea typeface="MS Mincho" pitchFamily="49" charset="-128"/>
                <a:cs typeface="Times New Roman" pitchFamily="18" charset="0"/>
              </a:rPr>
              <a:t>«488,21»</a:t>
            </a:r>
            <a:r>
              <a:rPr lang="ru-RU" sz="8000" b="1" dirty="0" smtClean="0">
                <a:latin typeface="+mj-lt"/>
                <a:ea typeface="MS Mincho" pitchFamily="49" charset="-128"/>
                <a:cs typeface="Times New Roman" pitchFamily="18" charset="0"/>
              </a:rPr>
              <a:t> </a:t>
            </a:r>
            <a:endParaRPr lang="ru-RU" sz="8000" b="1" dirty="0">
              <a:latin typeface="+mj-lt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920" y="3931453"/>
            <a:ext cx="760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Местный бюджет 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-  18,0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6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198720"/>
              </p:ext>
            </p:extLst>
          </p:nvPr>
        </p:nvGraphicFramePr>
        <p:xfrm>
          <a:off x="390403" y="2688212"/>
          <a:ext cx="11506321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057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2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руб.</a:t>
                      </a:r>
                      <a:endParaRPr lang="ru-RU" sz="18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Заключено ГК,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шт./млн. руб.</a:t>
                      </a:r>
                    </a:p>
                    <a:p>
                      <a:pPr algn="ctr"/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Закупки органов власти 2019 г</a:t>
                      </a:r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50,85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0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0 / 0</a:t>
                      </a:r>
                      <a:endParaRPr lang="en-US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Государственное задание подведомственному учреждению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-</a:t>
                      </a:r>
                      <a:endParaRPr lang="ru-RU" sz="18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  <a:endParaRPr lang="en-US" sz="1800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Прочие 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расходы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проектом 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не 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предусмотрены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Закупки муниципальных образований 2019 г</a:t>
                      </a:r>
                      <a:r>
                        <a:rPr lang="ru-RU" sz="1800" b="0" baseline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</a:t>
            </a:r>
            <a:r>
              <a:rPr lang="ru-RU" sz="1400" dirty="0">
                <a:solidFill>
                  <a:srgbClr val="595959"/>
                </a:solidFill>
                <a:cs typeface="Arial" panose="020B0604020202020204" pitchFamily="34" charset="0"/>
              </a:rPr>
              <a:t>РЕГИОНАЛЬНОГО ПРОЕКТА «СОХРАНЕНИЕ УНИКАЛЬНЫХ ВОДНЫХ </a:t>
            </a:r>
            <a:r>
              <a:rPr lang="ru-RU" sz="1400" dirty="0" smtClean="0">
                <a:solidFill>
                  <a:srgbClr val="595959"/>
                </a:solidFill>
                <a:cs typeface="Arial" panose="020B0604020202020204" pitchFamily="34" charset="0"/>
              </a:rPr>
              <a:t>ОБЪЕКТОВ»</a:t>
            </a:r>
            <a:endParaRPr lang="ru-RU" sz="1400" dirty="0">
              <a:solidFill>
                <a:srgbClr val="595959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6259"/>
              </p:ext>
            </p:extLst>
          </p:nvPr>
        </p:nvGraphicFramePr>
        <p:xfrm>
          <a:off x="390403" y="1072772"/>
          <a:ext cx="5187492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3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281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Расходы 2019 г</a:t>
                      </a: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1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Федеральный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17,79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Региональный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kern="1200" dirty="0">
                        <a:solidFill>
                          <a:srgbClr val="595959"/>
                        </a:solidFill>
                        <a:effectLst/>
                        <a:latin typeface="Calibri (Основной текст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33,06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70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СХЕМА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ВЗАИМОДЕЙСТВИЯ С ОРГАНАМИ МЕСТНОГО САМОУПРАВЛЕНИЯ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0403" y="1262865"/>
            <a:ext cx="1139202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     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Органы местного самоуправления Челябинска и Магнитогорска включены в состав рабочей группы при Отраслевом проектном комитете по подготовке и реализации региональной составляющей Национального проекта «Экология» и региональных проектов. </a:t>
            </a:r>
            <a:endParaRPr lang="ru-RU" dirty="0" smtClean="0">
              <a:solidFill>
                <a:srgbClr val="595959"/>
              </a:solidFill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     В рамках мер по восстановлению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и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экологической реабилитации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реки Миасс в черте города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Челябинска для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комплексного подхода к реализации мероприятия необходимо предотвращение поступления в реку Миасс загрязненного стока с территории города Челябинска.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      Для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исключения сброса загрязненных сточных и ливневых вод в реку Миасс Администрацией города Челябинска предлагается строительство локальных очистных сооружений на выпусках ливневой канализации в реку Миасс с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объединением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нескольких близко расположенных выпусков водосбросными коллекторами.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      В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настоящее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время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ведется работа с администрацией города Челябинска по определению стоимости проектирования очистных сооружений.</a:t>
            </a:r>
          </a:p>
        </p:txBody>
      </p:sp>
    </p:spTree>
    <p:extLst>
      <p:ext uri="{BB962C8B-B14F-4D97-AF65-F5344CB8AC3E}">
        <p14:creationId xmlns:p14="http://schemas.microsoft.com/office/powerpoint/2010/main" val="18421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2" name="Rectangle 1"/>
          <p:cNvSpPr>
            <a:spLocks noChangeArrowheads="1"/>
          </p:cNvSpPr>
          <p:nvPr/>
        </p:nvSpPr>
        <p:spPr bwMode="auto">
          <a:xfrm>
            <a:off x="158407" y="1778080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«1» 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438028" y="1448089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792158" y="2114451"/>
            <a:ext cx="5171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latin typeface="+mj-lt"/>
                <a:cs typeface="Calibri Light" panose="020F0302020204030204" pitchFamily="34" charset="0"/>
                <a:sym typeface="Arial"/>
              </a:rPr>
              <a:t>«Безденежные» соглашение</a:t>
            </a:r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	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725483" y="4201102"/>
            <a:ext cx="8869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«Денежные»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соглашения </a:t>
            </a:r>
          </a:p>
          <a:p>
            <a:pPr algn="just"/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(в связи с тем, что  федеральное финансирование не предусмотрено)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СОГЛАШЕНИЯ В РАМКАХ РЕГИОНАЛЬНОГО ПРОЕКТА «ЧИСТЫЙ ВОЗДУХ»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58407" y="4055777"/>
            <a:ext cx="2246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>
                <a:latin typeface="+mj-lt"/>
                <a:ea typeface="MS Mincho" pitchFamily="49" charset="-128"/>
                <a:cs typeface="Times New Roman" pitchFamily="18" charset="0"/>
              </a:rPr>
              <a:t>«0» </a:t>
            </a:r>
          </a:p>
        </p:txBody>
      </p:sp>
      <p:sp>
        <p:nvSpPr>
          <p:cNvPr id="23" name="Freeform 71"/>
          <p:cNvSpPr>
            <a:spLocks/>
          </p:cNvSpPr>
          <p:nvPr/>
        </p:nvSpPr>
        <p:spPr bwMode="auto">
          <a:xfrm flipH="1">
            <a:off x="438028" y="3725788"/>
            <a:ext cx="1686940" cy="1675643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90403" y="233346"/>
            <a:ext cx="11149956" cy="6078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ПОКАЗАТЕЛИ И РЕЗУЛЬТАТЫ РЕГИОНАЛЬНОГО ПРОЕКТА «ЧИСТЫЙ ВОЗДУХ»</a:t>
            </a: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84004"/>
              </p:ext>
            </p:extLst>
          </p:nvPr>
        </p:nvGraphicFramePr>
        <p:xfrm>
          <a:off x="390403" y="1123365"/>
          <a:ext cx="11430125" cy="479271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57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36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86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05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050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8050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5377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5377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84644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№ </a:t>
                      </a:r>
                      <a:endParaRPr lang="ru-RU" sz="1800" spc="-10" dirty="0" smtClean="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effectLst/>
                          <a:latin typeface="Calibri Light" panose="020F0302020204030204" pitchFamily="34" charset="0"/>
                        </a:rPr>
                        <a:t>п/п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Наименование </a:t>
                      </a:r>
                      <a:endParaRPr lang="ru-RU" sz="1800" spc="-10" dirty="0" smtClean="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effectLst/>
                          <a:latin typeface="Calibri Light" panose="020F0302020204030204" pitchFamily="34" charset="0"/>
                        </a:rPr>
                        <a:t>показателя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Тип </a:t>
                      </a:r>
                      <a:endParaRPr lang="ru-RU" sz="1800" spc="-10" dirty="0" smtClean="0">
                        <a:effectLst/>
                        <a:latin typeface="Calibri Light" panose="020F0302020204030204" pitchFamily="34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effectLst/>
                          <a:latin typeface="Calibri Light" panose="020F0302020204030204" pitchFamily="34" charset="0"/>
                        </a:rPr>
                        <a:t>показателя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Базовое значение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Период, год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 smtClean="0">
                          <a:effectLst/>
                          <a:latin typeface="Calibri Light" panose="020F0302020204030204" pitchFamily="34" charset="0"/>
                        </a:rPr>
                        <a:t>значение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дата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2019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2020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2021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2022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2023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2024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350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1.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Снижение совокупного объема выбросов за отчетный год, %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Основной показатель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100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31.12.2017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98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97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95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92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88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78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25644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>
                          <a:effectLst/>
                          <a:latin typeface="Calibri Light" panose="020F0302020204030204" pitchFamily="34" charset="0"/>
                        </a:rPr>
                        <a:t>2.</a:t>
                      </a:r>
                      <a:endParaRPr lang="ru-RU" sz="18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Количество городов с высоким и очень высоким уровнем загрязнения атмосферного воздуха, шт.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Основной показатель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31.12.2017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2428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>
                          <a:effectLst/>
                          <a:latin typeface="Calibri Light" panose="020F0302020204030204" pitchFamily="34" charset="0"/>
                        </a:rPr>
                        <a:t>3.</a:t>
                      </a:r>
                      <a:endParaRPr lang="ru-RU" sz="180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Объем потребления природного газа в качестве моторного топлива за отчетный год, млн нм</a:t>
                      </a:r>
                      <a:r>
                        <a:rPr lang="ru-RU" sz="1800" spc="-10" baseline="30000" dirty="0">
                          <a:effectLst/>
                          <a:latin typeface="Calibri Light" panose="020F0302020204030204" pitchFamily="34" charset="0"/>
                        </a:rPr>
                        <a:t>3</a:t>
                      </a: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Основной показатель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16,12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31.12.2017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16,12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21,57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28,97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39,10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52,96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Calibri Light" panose="020F0302020204030204" pitchFamily="34" charset="0"/>
                        </a:rPr>
                        <a:t>72,00</a:t>
                      </a:r>
                      <a:endParaRPr lang="ru-RU" sz="1800" dirty="0">
                        <a:effectLst/>
                        <a:latin typeface="Calibri Light" panose="020F030202020403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2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3" name="Freeform 71"/>
          <p:cNvSpPr>
            <a:spLocks/>
          </p:cNvSpPr>
          <p:nvPr/>
        </p:nvSpPr>
        <p:spPr bwMode="auto">
          <a:xfrm flipH="1">
            <a:off x="8172911" y="1499978"/>
            <a:ext cx="3191774" cy="3234905"/>
          </a:xfrm>
          <a:custGeom>
            <a:avLst/>
            <a:gdLst/>
            <a:ahLst/>
            <a:cxnLst>
              <a:cxn ang="0">
                <a:pos x="172" y="343"/>
              </a:cxn>
              <a:cxn ang="0">
                <a:pos x="0" y="172"/>
              </a:cxn>
              <a:cxn ang="0">
                <a:pos x="172" y="0"/>
              </a:cxn>
              <a:cxn ang="0">
                <a:pos x="172" y="29"/>
              </a:cxn>
              <a:cxn ang="0">
                <a:pos x="30" y="172"/>
              </a:cxn>
              <a:cxn ang="0">
                <a:pos x="172" y="314"/>
              </a:cxn>
              <a:cxn ang="0">
                <a:pos x="314" y="172"/>
              </a:cxn>
              <a:cxn ang="0">
                <a:pos x="343" y="172"/>
              </a:cxn>
              <a:cxn ang="0">
                <a:pos x="172" y="343"/>
              </a:cxn>
            </a:cxnLst>
            <a:rect l="0" t="0" r="r" b="b"/>
            <a:pathLst>
              <a:path w="343" h="343">
                <a:moveTo>
                  <a:pt x="172" y="343"/>
                </a:moveTo>
                <a:cubicBezTo>
                  <a:pt x="77" y="343"/>
                  <a:pt x="0" y="266"/>
                  <a:pt x="0" y="172"/>
                </a:cubicBezTo>
                <a:cubicBezTo>
                  <a:pt x="0" y="77"/>
                  <a:pt x="77" y="0"/>
                  <a:pt x="172" y="0"/>
                </a:cubicBezTo>
                <a:cubicBezTo>
                  <a:pt x="172" y="29"/>
                  <a:pt x="172" y="29"/>
                  <a:pt x="172" y="29"/>
                </a:cubicBezTo>
                <a:cubicBezTo>
                  <a:pt x="93" y="29"/>
                  <a:pt x="30" y="93"/>
                  <a:pt x="30" y="172"/>
                </a:cubicBezTo>
                <a:cubicBezTo>
                  <a:pt x="30" y="250"/>
                  <a:pt x="93" y="314"/>
                  <a:pt x="172" y="314"/>
                </a:cubicBezTo>
                <a:cubicBezTo>
                  <a:pt x="250" y="314"/>
                  <a:pt x="314" y="250"/>
                  <a:pt x="314" y="172"/>
                </a:cubicBezTo>
                <a:cubicBezTo>
                  <a:pt x="343" y="172"/>
                  <a:pt x="343" y="172"/>
                  <a:pt x="343" y="172"/>
                </a:cubicBezTo>
                <a:cubicBezTo>
                  <a:pt x="343" y="266"/>
                  <a:pt x="266" y="343"/>
                  <a:pt x="172" y="343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90403" y="1810274"/>
            <a:ext cx="6724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Федеральный бюджет -  </a:t>
            </a:r>
            <a:r>
              <a:rPr lang="ru-RU" sz="2400" kern="0" dirty="0" smtClean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0,00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0403" y="2886599"/>
            <a:ext cx="5972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Региональный бюджет – 58,15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ФИНАНСИРОВАНИЕ РЕГИОНАЛЬНОГО ПРОЕКТА «ЧИСТЫЙ ВОЗДУХ»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328798" y="2271939"/>
            <a:ext cx="2880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FF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ОБЩИЙ БЮДЖЕТ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>
                <a:latin typeface="+mj-lt"/>
                <a:ea typeface="MS Mincho" pitchFamily="49" charset="-128"/>
                <a:cs typeface="Times New Roman" pitchFamily="18" charset="0"/>
              </a:rPr>
              <a:t>«</a:t>
            </a:r>
            <a:r>
              <a:rPr lang="ru-RU" sz="4000" b="1" dirty="0" smtClean="0">
                <a:latin typeface="+mj-lt"/>
                <a:ea typeface="MS Mincho" pitchFamily="49" charset="-128"/>
                <a:cs typeface="Times New Roman" pitchFamily="18" charset="0"/>
              </a:rPr>
              <a:t>45 961,47</a:t>
            </a:r>
            <a:r>
              <a:rPr lang="ru-RU" sz="4000" b="1" dirty="0">
                <a:latin typeface="+mj-lt"/>
                <a:ea typeface="MS Mincho" pitchFamily="49" charset="-128"/>
                <a:cs typeface="Times New Roman" pitchFamily="18" charset="0"/>
              </a:rPr>
              <a:t>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C00000"/>
                </a:solidFill>
                <a:latin typeface="+mj-lt"/>
                <a:ea typeface="MS Mincho" pitchFamily="49" charset="-128"/>
                <a:cs typeface="Times New Roman" pitchFamily="18" charset="0"/>
              </a:rPr>
              <a:t>млн. руб.</a:t>
            </a:r>
            <a:endParaRPr kumimoji="0" lang="ru-RU" sz="24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+mj-lt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920" y="3961604"/>
            <a:ext cx="760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595959"/>
                </a:solidFill>
                <a:latin typeface="+mj-lt"/>
                <a:cs typeface="Calibri Light" panose="020F0302020204030204" pitchFamily="34" charset="0"/>
                <a:sym typeface="Arial"/>
              </a:rPr>
              <a:t>Внебюджетные источники -  45 905,32 млн. рублей</a:t>
            </a:r>
            <a:endParaRPr lang="ru-RU" sz="2000" kern="0" dirty="0">
              <a:solidFill>
                <a:srgbClr val="595959"/>
              </a:solidFill>
              <a:latin typeface="+mj-lt"/>
              <a:cs typeface="Calibri Light" panose="020F03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95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6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98098"/>
              </p:ext>
            </p:extLst>
          </p:nvPr>
        </p:nvGraphicFramePr>
        <p:xfrm>
          <a:off x="390403" y="2812679"/>
          <a:ext cx="11477747" cy="33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2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xmlns="" val="17165229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06712637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49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млн. руб.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.</a:t>
                      </a:r>
                      <a:endParaRPr lang="ru-RU" sz="18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Заключено ГК,</a:t>
                      </a:r>
                      <a:endParaRPr lang="ru-RU" sz="18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шт</a:t>
                      </a:r>
                      <a:r>
                        <a:rPr lang="ru-RU" sz="1800" b="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./млн. руб.</a:t>
                      </a:r>
                    </a:p>
                    <a:p>
                      <a:pPr algn="ctr"/>
                      <a:endParaRPr lang="ru-RU" sz="800" b="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7392937"/>
                  </a:ext>
                </a:extLst>
              </a:tr>
              <a:tr h="28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Закупки органов власти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12,87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0</a:t>
                      </a:r>
                    </a:p>
                    <a:p>
                      <a:pPr algn="ctr"/>
                      <a:endParaRPr lang="ru-RU" b="0" dirty="0" smtClean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0,07</a:t>
                      </a:r>
                      <a:endParaRPr lang="ru-RU" b="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b="0" dirty="0" smtClean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  <a:p>
                      <a:pPr algn="ct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15 / 2,48 </a:t>
                      </a:r>
                      <a:endParaRPr lang="en-US" b="0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Государственное задание подведомственному учреждению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27,69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Прочие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расходы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Соглашения с муниципальными образованиями на 2019 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проектом 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не </a:t>
                      </a:r>
                      <a:endParaRPr lang="ru-RU" dirty="0" smtClean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Calibri (Основной текст)"/>
                        </a:rPr>
                        <a:t>предусмотрены</a:t>
                      </a:r>
                      <a:endParaRPr lang="ru-RU" dirty="0">
                        <a:solidFill>
                          <a:srgbClr val="C00000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Закупки муниципальных образований 2019 г</a:t>
                      </a:r>
                      <a:r>
                        <a:rPr lang="ru-RU" sz="1800" baseline="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1430122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ИСПОЛНЕНИЕ РЕГИОНАЛЬНОГО ПРОЕКТА «ЧИСТЫЙ ВОЗДУХ»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24256"/>
              </p:ext>
            </p:extLst>
          </p:nvPr>
        </p:nvGraphicFramePr>
        <p:xfrm>
          <a:off x="390403" y="1136279"/>
          <a:ext cx="5187492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3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4057">
                  <a:extLst>
                    <a:ext uri="{9D8B030D-6E8A-4147-A177-3AD203B41FA5}">
                      <a16:colId xmlns:a16="http://schemas.microsoft.com/office/drawing/2014/main" xmlns="" val="2001437062"/>
                    </a:ext>
                  </a:extLst>
                </a:gridCol>
              </a:tblGrid>
              <a:tr h="289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Расходы 2019 г</a:t>
                      </a:r>
                      <a:r>
                        <a:rPr lang="ru-RU" sz="18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595959"/>
                        </a:solidFill>
                        <a:latin typeface="Calibri (Основной текст)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Федеральный 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</a:rPr>
                        <a:t>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0,00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руб.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595959"/>
                          </a:solidFill>
                          <a:effectLst/>
                          <a:latin typeface="Calibri (Основной текст)"/>
                        </a:rPr>
                        <a:t>Региональный бюджет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40,</a:t>
                      </a:r>
                      <a:r>
                        <a:rPr lang="ru-RU" sz="1800" kern="1200" baseline="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56</a:t>
                      </a:r>
                      <a:r>
                        <a:rPr lang="ru-RU" sz="1800" kern="1200" dirty="0" smtClean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rgbClr val="595959"/>
                          </a:solidFill>
                          <a:latin typeface="Calibri (Основной текст)"/>
                          <a:ea typeface="+mn-ea"/>
                          <a:cs typeface="+mn-cs"/>
                        </a:rPr>
                        <a:t>млн. руб.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rgbClr val="595959"/>
                        </a:solidFill>
                        <a:latin typeface="Calibri (Основной текст)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9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СХЕМА </a:t>
            </a: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ВЗАИМОДЕЙСТВИЯ С ОРГАНАМИ МЕСТНОГО </a:t>
            </a:r>
            <a:r>
              <a:rPr lang="ru-RU" sz="1400" dirty="0" smtClean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САМОУПРАВЛЕНИЯ (ОМСУ)</a:t>
            </a:r>
            <a:endParaRPr lang="ru-RU" sz="1400" dirty="0">
              <a:solidFill>
                <a:srgbClr val="59595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0403" y="1139421"/>
            <a:ext cx="11334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indent="457200" algn="just">
              <a:spcBef>
                <a:spcPct val="0"/>
              </a:spcBef>
            </a:pP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  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Органы местного самоуправления Челябинска и Магнитогорска принимали участие в разработке комплексных планов по снижению выбросов загрязняющих веществ в атмосферный воздух в городах Челябинске и Магнитогорске, включены в состав рабочей группы при Отраслевом проектном комитете по подготовке и реализации региональной составляющей Национального проекта «Экология» и региональных проектов. </a:t>
            </a:r>
            <a:endParaRPr lang="ru-RU" dirty="0" smtClean="0">
              <a:solidFill>
                <a:srgbClr val="595959"/>
              </a:solidFill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endParaRPr lang="ru-RU" dirty="0" smtClean="0">
              <a:solidFill>
                <a:srgbClr val="595959"/>
              </a:solidFill>
              <a:ea typeface="+mj-ea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    В рамках реализации проекта осуществляется взаимодействие с ОМСУ по следующим направлениям:</a:t>
            </a:r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подбор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и оформление земельных участков для размещения автоматизированных постов наблюдения за качеством атмосферного воздуха на территории города Челябинска в рамках реализации проекта территориальной системы наблюдений за состоянием окружающей среды, как составной части государственной системы (сети) наблюдений за состоянием окружающей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среды;</a:t>
            </a:r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endParaRPr lang="ru-RU" dirty="0" smtClean="0">
              <a:solidFill>
                <a:srgbClr val="595959"/>
              </a:solidFill>
              <a:ea typeface="+mj-ea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взаимодействие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при разработке региональных нормативных правовых актов по внедрению мер по управлению дорожным движением в городах, в том числе по применению мер ограничивающего и запретительного воздействия, предоставлению преференций участникам дорожного движения, использующим экологически чистые виды </a:t>
            </a: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топлива;</a:t>
            </a:r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endParaRPr lang="ru-RU" dirty="0" smtClean="0">
              <a:solidFill>
                <a:srgbClr val="595959"/>
              </a:solidFill>
              <a:ea typeface="+mj-ea"/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0"/>
              </a:spcBef>
              <a:buFontTx/>
              <a:buChar char="-"/>
            </a:pPr>
            <a:r>
              <a:rPr lang="ru-RU" dirty="0" smtClean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взаимодействие </a:t>
            </a:r>
            <a:r>
              <a:rPr lang="ru-RU" dirty="0">
                <a:solidFill>
                  <a:srgbClr val="595959"/>
                </a:solidFill>
                <a:ea typeface="+mj-ea"/>
                <a:cs typeface="Arial" panose="020B0604020202020204" pitchFamily="34" charset="0"/>
              </a:rPr>
              <a:t>в рамках получения финансирования из средств федерального бюджета на реализацию мероприятий, направленных на снижение выбросов загрязняющих веществ от транспорта.</a:t>
            </a:r>
          </a:p>
        </p:txBody>
      </p:sp>
    </p:spTree>
    <p:extLst>
      <p:ext uri="{BB962C8B-B14F-4D97-AF65-F5344CB8AC3E}">
        <p14:creationId xmlns:p14="http://schemas.microsoft.com/office/powerpoint/2010/main" val="42093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78904" y="6295636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2019 год</a:t>
            </a:r>
          </a:p>
        </p:txBody>
      </p:sp>
      <p:pic>
        <p:nvPicPr>
          <p:cNvPr id="7" name="Shape 5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7969" y="402472"/>
            <a:ext cx="723028" cy="938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"/>
          <p:cNvSpPr/>
          <p:nvPr/>
        </p:nvSpPr>
        <p:spPr>
          <a:xfrm>
            <a:off x="7783033" y="0"/>
            <a:ext cx="4408967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-290644" y="2235089"/>
            <a:ext cx="9490737" cy="3485048"/>
            <a:chOff x="-510057" y="3721933"/>
            <a:chExt cx="9116675" cy="1604557"/>
          </a:xfrm>
        </p:grpSpPr>
        <p:sp>
          <p:nvSpPr>
            <p:cNvPr id="15" name="object 3"/>
            <p:cNvSpPr txBox="1"/>
            <p:nvPr/>
          </p:nvSpPr>
          <p:spPr>
            <a:xfrm>
              <a:off x="108403" y="3721933"/>
              <a:ext cx="8407733" cy="1099382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defTabSz="91440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600" kern="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НАЦИОНАЛЬНЫЙ ПРОЕКТ «ЭКОЛОГИЯ» </a:t>
              </a:r>
            </a:p>
            <a:p>
              <a:pPr marR="5078" lvl="0">
                <a:defRPr/>
              </a:pPr>
              <a:r>
                <a:rPr lang="ru-RU" sz="2300" kern="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РЕГИОНАЛЬНЫЙ ПРОЕКТ «Снижение негативного воздействия </a:t>
              </a:r>
              <a:endParaRPr lang="ru-RU" sz="2300" kern="0" dirty="0" smtClean="0">
                <a:solidFill>
                  <a:srgbClr val="595959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endParaRPr>
            </a:p>
            <a:p>
              <a:pPr marR="5078" lvl="0">
                <a:defRPr/>
              </a:pPr>
              <a:r>
                <a:rPr lang="ru-RU" sz="2300" kern="0" dirty="0" smtClean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на </a:t>
              </a:r>
              <a:r>
                <a:rPr lang="ru-RU" sz="2300" kern="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окружающую среду путем ликвидации наиболее опасных объектов накопленного вреда окружающей среде и несанкционированных свалок в границах городов (Челябинская область)» </a:t>
              </a:r>
              <a:br>
                <a:rPr lang="ru-RU" sz="2300" kern="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sz="2300" kern="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(«ЧИСТАЯ СТРАНА»)</a:t>
              </a: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27348" y="4904213"/>
              <a:ext cx="8379270" cy="9888"/>
            </a:xfrm>
            <a:prstGeom prst="line">
              <a:avLst/>
            </a:prstGeom>
            <a:noFill/>
            <a:ln w="19050" cap="flat" cmpd="sng" algn="ctr">
              <a:solidFill>
                <a:srgbClr val="595959"/>
              </a:solidFill>
              <a:prstDash val="solid"/>
            </a:ln>
            <a:effectLst/>
          </p:spPr>
        </p:cxnSp>
        <p:sp>
          <p:nvSpPr>
            <p:cNvPr id="17" name="object 3"/>
            <p:cNvSpPr txBox="1"/>
            <p:nvPr/>
          </p:nvSpPr>
          <p:spPr>
            <a:xfrm>
              <a:off x="-510057" y="4914372"/>
              <a:ext cx="8879801" cy="412118"/>
            </a:xfrm>
            <a:prstGeom prst="rect">
              <a:avLst/>
            </a:prstGeom>
          </p:spPr>
          <p:txBody>
            <a:bodyPr vert="horz" wrap="square" lIns="0" tIns="63491" rIns="0" bIns="0" rtlCol="0">
              <a:spAutoFit/>
            </a:bodyPr>
            <a:lstStyle/>
            <a:p>
              <a:pPr marR="5078" lvl="0" algn="r">
                <a:defRPr/>
              </a:pP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 ДОКЛАДЧИК : ЛИХАЧЕВ СЕРГЕЙ ФЕДОРОВИЧ,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ИСПОЛНЯЮЩИЙ  ОБЯЗАННОСТИ </a:t>
              </a:r>
              <a:b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</a:br>
              <a:r>
                <a:rPr lang="ru-RU" kern="0" spc="-20" dirty="0">
                  <a:solidFill>
                    <a:srgbClr val="595959"/>
                  </a:solidFill>
                  <a:latin typeface="Calibri Light" panose="020F0302020204030204" pitchFamily="34" charset="0"/>
                  <a:cs typeface="Calibri Light" panose="020F0302020204030204" pitchFamily="34" charset="0"/>
                  <a:sym typeface="Arial"/>
                </a:rPr>
                <a:t>МИНИСТРА ЭКОЛОГИИ ЧЕЛЯБИНСКОЙ ОБЛАСТИ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84304" y="568129"/>
            <a:ext cx="5537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МИНИСТЕРСТВО ЭКОЛОГИИ ЧЕЛЯБИНСКОЙ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2134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390403" y="297235"/>
            <a:ext cx="0" cy="4300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Заголовок 1"/>
          <p:cNvSpPr txBox="1">
            <a:spLocks/>
          </p:cNvSpPr>
          <p:nvPr/>
        </p:nvSpPr>
        <p:spPr>
          <a:xfrm>
            <a:off x="11364685" y="6312159"/>
            <a:ext cx="1056227" cy="459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0403" y="1218443"/>
            <a:ext cx="11353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Цель проекта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-</a:t>
            </a:r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эффективное обращение с отходами производства и потребления, включая ликвидацию всех выявленных на 1 января 2018 г. несанкционированных свалок в границах 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городов</a:t>
            </a:r>
            <a:endParaRPr lang="ru-RU" sz="2000" kern="0" dirty="0">
              <a:latin typeface="+mj-lt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0403" y="2909928"/>
            <a:ext cx="1135392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kern="0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Ожидаемые </a:t>
            </a:r>
            <a:r>
              <a:rPr lang="ru-RU" sz="2400" b="1" kern="0" dirty="0" smtClean="0">
                <a:solidFill>
                  <a:srgbClr val="C00000"/>
                </a:solidFill>
                <a:latin typeface="+mj-lt"/>
                <a:cs typeface="Calibri Light" panose="020F0302020204030204" pitchFamily="34" charset="0"/>
                <a:sym typeface="Arial"/>
              </a:rPr>
              <a:t>результаты</a:t>
            </a:r>
          </a:p>
          <a:p>
            <a:pPr algn="just"/>
            <a:endParaRPr lang="ru-RU" sz="800" b="1" kern="0" dirty="0">
              <a:solidFill>
                <a:srgbClr val="C00000"/>
              </a:solidFill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ликвидированы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все выявленные  на 1 января 2018 г. несанкционированные свалки в границах городов (г. Челябинск, г. Магнитогорск, г. Златоуст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);</a:t>
            </a:r>
          </a:p>
          <a:p>
            <a:pPr algn="just"/>
            <a:endParaRPr lang="ru-RU" sz="400" b="1" kern="0" dirty="0" smtClean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ликвидирован 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1 наиболее опасный объект накопленного экологического вреда окружающей среде  (г. Златоуст</a:t>
            </a: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);</a:t>
            </a:r>
          </a:p>
          <a:p>
            <a:pPr algn="just"/>
            <a:endParaRPr lang="ru-RU" sz="400" b="1" kern="0" dirty="0" smtClean="0">
              <a:latin typeface="+mj-lt"/>
              <a:cs typeface="Calibri Light" panose="020F0302020204030204" pitchFamily="34" charset="0"/>
              <a:sym typeface="Arial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kern="0" dirty="0" smtClean="0">
                <a:latin typeface="+mj-lt"/>
                <a:cs typeface="Calibri Light" panose="020F0302020204030204" pitchFamily="34" charset="0"/>
                <a:sym typeface="Arial"/>
              </a:rPr>
              <a:t>восстановлены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, в том числе </a:t>
            </a:r>
            <a:r>
              <a:rPr lang="ru-RU" sz="2400" b="1" kern="0" dirty="0" err="1">
                <a:latin typeface="+mj-lt"/>
                <a:cs typeface="Calibri Light" panose="020F0302020204030204" pitchFamily="34" charset="0"/>
                <a:sym typeface="Arial"/>
              </a:rPr>
              <a:t>рекультивированы</a:t>
            </a:r>
            <a:r>
              <a:rPr lang="ru-RU" sz="2400" b="1" kern="0" dirty="0">
                <a:latin typeface="+mj-lt"/>
                <a:cs typeface="Calibri Light" panose="020F0302020204030204" pitchFamily="34" charset="0"/>
                <a:sym typeface="Arial"/>
              </a:rPr>
              <a:t>, 151,1  гектара земель, подверженных негативному воздействию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38028" y="233346"/>
            <a:ext cx="12336950" cy="612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МИНИСТЕРСТВО ЭКОЛОГИИ ЧЕЛЯБИНСКОЙ ОБЛАСТИ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595959"/>
                </a:solidFill>
                <a:latin typeface="+mn-lt"/>
                <a:cs typeface="Arial" panose="020B0604020202020204" pitchFamily="34" charset="0"/>
              </a:rPr>
              <a:t>ЦЕЛИ, ОЖИДАЕМЫЕ РЕЗУЛЬТАТЫ РЕГИОНАЛЬНОГО ПРОЕКТА «ЧИСТАЯ СТРАНА»</a:t>
            </a:r>
          </a:p>
        </p:txBody>
      </p:sp>
    </p:spTree>
    <p:extLst>
      <p:ext uri="{BB962C8B-B14F-4D97-AF65-F5344CB8AC3E}">
        <p14:creationId xmlns:p14="http://schemas.microsoft.com/office/powerpoint/2010/main" val="21082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6315</TotalTime>
  <Words>2203</Words>
  <Application>Microsoft Office PowerPoint</Application>
  <PresentationFormat>Широкоэкранный</PresentationFormat>
  <Paragraphs>718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Bahnschrift SemiBold SemiConden</vt:lpstr>
      <vt:lpstr>Calibri</vt:lpstr>
      <vt:lpstr>Calibri (Основной текст)</vt:lpstr>
      <vt:lpstr>Calibri Light</vt:lpstr>
      <vt:lpstr>MS Mincho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guest</cp:lastModifiedBy>
  <cp:revision>458</cp:revision>
  <cp:lastPrinted>2019-04-19T10:01:38Z</cp:lastPrinted>
  <dcterms:created xsi:type="dcterms:W3CDTF">2018-11-27T09:04:21Z</dcterms:created>
  <dcterms:modified xsi:type="dcterms:W3CDTF">2019-04-22T17:20:51Z</dcterms:modified>
</cp:coreProperties>
</file>