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327" r:id="rId3"/>
    <p:sldId id="325" r:id="rId4"/>
    <p:sldId id="330" r:id="rId5"/>
    <p:sldId id="328" r:id="rId6"/>
    <p:sldId id="326" r:id="rId7"/>
    <p:sldId id="329" r:id="rId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780" autoAdjust="0"/>
  </p:normalViewPr>
  <p:slideViewPr>
    <p:cSldViewPr snapToGrid="0">
      <p:cViewPr varScale="1">
        <p:scale>
          <a:sx n="83" d="100"/>
          <a:sy n="83" d="100"/>
        </p:scale>
        <p:origin x="-504" y="-67"/>
      </p:cViewPr>
      <p:guideLst>
        <p:guide orient="horz" pos="686"/>
        <p:guide orient="horz" pos="1185"/>
        <p:guide orient="horz" pos="1344"/>
        <p:guide orient="horz" pos="2591"/>
        <p:guide orient="horz" pos="890"/>
        <p:guide orient="horz" pos="1979"/>
        <p:guide pos="5677"/>
        <p:guide/>
        <p:guide pos="4203"/>
        <p:guide pos="6289"/>
        <p:guide pos="2593"/>
        <p:guide pos="1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16345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899474" y="3303242"/>
            <a:ext cx="8220360" cy="3310701"/>
            <a:chOff x="-400333" y="3652388"/>
            <a:chExt cx="9025935" cy="2018368"/>
          </a:xfrm>
        </p:grpSpPr>
        <p:sp>
          <p:nvSpPr>
            <p:cNvPr id="15" name="object 3"/>
            <p:cNvSpPr txBox="1"/>
            <p:nvPr/>
          </p:nvSpPr>
          <p:spPr>
            <a:xfrm>
              <a:off x="-400333" y="3652388"/>
              <a:ext cx="8998198" cy="611375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«Экология» </a:t>
              </a: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«Чистая вода»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3930581" y="4618437"/>
              <a:ext cx="4673590" cy="1052319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ДОКЛАДЧИК: 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</a:t>
              </a: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обязанности заместителя  </a:t>
              </a: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Министра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строительства и инфраструктуры Челябинской области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И.В. Белавкин</a:t>
              </a:r>
              <a:endParaRPr lang="ru-RU" kern="0" spc="-2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29155" y="568129"/>
            <a:ext cx="4664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Министерство строительства и инфраструктуры Челябинской области</a:t>
            </a:r>
            <a:endParaRPr lang="ru-RU" sz="1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95032" y="1036320"/>
            <a:ext cx="10389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 </a:t>
            </a:r>
          </a:p>
          <a:p>
            <a:pPr algn="just"/>
            <a:r>
              <a:rPr lang="ru-RU" sz="2400" kern="0" dirty="0" smtClean="0">
                <a:solidFill>
                  <a:srgbClr val="000000"/>
                </a:solidFill>
                <a:cs typeface="Arial" charset="0"/>
                <a:sym typeface="Arial"/>
              </a:rPr>
              <a:t>по</a:t>
            </a: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вышение качества питьевой воды для населения Челябинской области, </a:t>
            </a:r>
            <a:br>
              <a:rPr lang="ru-RU" sz="2400" dirty="0" smtClean="0">
                <a:solidFill>
                  <a:srgbClr val="000000"/>
                </a:solidFill>
                <a:cs typeface="Arial" charset="0"/>
              </a:rPr>
            </a:b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в том числе для жителей населенных пунктов, не оборудованных современными системами централизованного водоснабжения</a:t>
            </a:r>
          </a:p>
          <a:p>
            <a:pPr algn="just"/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52004" y="2607142"/>
            <a:ext cx="104403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1) повышение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оли городского населения Челябинской области, обеспеченного качественной питьевой водой из систем централизованного водоснабжения до 98% к 2024 году</a:t>
            </a:r>
            <a:endParaRPr lang="ru-RU" sz="2400" dirty="0" smtClean="0">
              <a:solidFill>
                <a:srgbClr val="000000"/>
              </a:solidFill>
              <a:cs typeface="Arial" charset="0"/>
            </a:endParaRPr>
          </a:p>
          <a:p>
            <a:pPr algn="just"/>
            <a:r>
              <a:rPr lang="ru-RU" sz="2400" kern="0" dirty="0" smtClean="0">
                <a:solidFill>
                  <a:srgbClr val="000000"/>
                </a:solidFill>
                <a:cs typeface="Arial" charset="0"/>
                <a:sym typeface="Arial"/>
              </a:rPr>
              <a:t>2) повышение д</a:t>
            </a:r>
            <a:r>
              <a:rPr lang="ru-RU" sz="2400" dirty="0" smtClean="0">
                <a:ea typeface="Microsoft YaHei" pitchFamily="34" charset="-122"/>
                <a:cs typeface="Times New Roman" pitchFamily="18" charset="0"/>
              </a:rPr>
              <a:t>оли населения Челябинской области, обеспеченного качественной питьевой водой из систем централизованного водоснабжения до 94,2% к 2024 году</a:t>
            </a:r>
            <a:r>
              <a:rPr lang="ru-RU" sz="2400" kern="0" dirty="0" smtClean="0">
                <a:solidFill>
                  <a:srgbClr val="000000"/>
                </a:solidFill>
                <a:cs typeface="Arial" charset="0"/>
                <a:sym typeface="Arial"/>
              </a:rPr>
              <a:t> </a:t>
            </a:r>
            <a:endParaRPr lang="ru-RU" sz="2400" kern="0" dirty="0" smtClean="0">
              <a:solidFill>
                <a:srgbClr val="C00000"/>
              </a:solidFill>
              <a:cs typeface="Calibri Light" panose="020F0302020204030204" pitchFamily="34" charset="0"/>
              <a:sym typeface="Arial"/>
            </a:endParaRPr>
          </a:p>
          <a:p>
            <a:pPr algn="just"/>
            <a:endParaRPr lang="ru-RU" sz="2000" kern="0" dirty="0">
              <a:solidFill>
                <a:srgbClr val="C00000"/>
              </a:solidFill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ОЖИДАЕМЫЕ РЕЗУЛЬТАТЫ РЕГИОНАЛЬНОГО ПРОЕКТА «ЧИСТАЯ ВОДА»</a:t>
            </a:r>
          </a:p>
        </p:txBody>
      </p:sp>
    </p:spTree>
    <p:extLst>
      <p:ext uri="{BB962C8B-B14F-4D97-AF65-F5344CB8AC3E}">
        <p14:creationId xmlns:p14="http://schemas.microsoft.com/office/powerpoint/2010/main" xmlns="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1204856" y="1280159"/>
            <a:ext cx="140925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6600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1117476" y="1089025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73278" y="1226371"/>
            <a:ext cx="8437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заключено соглашение о реализации регионального проекта «Чистая вода» на территории Челябинской области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51764" y="3031298"/>
            <a:ext cx="8179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заключено соглашение о предоставлении субсидии из федерального бюджета бюджету Челябинской области на 2019-2021 годы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«ЧИСТАЯ ВОДА»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76206" y="5490168"/>
            <a:ext cx="5505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latin typeface="+mj-lt"/>
                <a:cs typeface="Calibri Light" panose="020F0302020204030204" pitchFamily="34" charset="0"/>
                <a:sym typeface="Arial"/>
              </a:rPr>
              <a:t>на общую сумму 802,7 млн. руб.</a:t>
            </a:r>
            <a:endParaRPr lang="ru-RU" sz="2000" kern="0" dirty="0"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3" name="Freeform 71"/>
          <p:cNvSpPr>
            <a:spLocks/>
          </p:cNvSpPr>
          <p:nvPr/>
        </p:nvSpPr>
        <p:spPr bwMode="auto">
          <a:xfrm flipH="1">
            <a:off x="1117476" y="2957121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71"/>
          <p:cNvSpPr>
            <a:spLocks/>
          </p:cNvSpPr>
          <p:nvPr/>
        </p:nvSpPr>
        <p:spPr bwMode="auto">
          <a:xfrm flipH="1">
            <a:off x="1117476" y="4886208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935915" y="5273038"/>
            <a:ext cx="200092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/>
              <a:t>802,7</a:t>
            </a:r>
            <a:endParaRPr lang="ru-RU" sz="4400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228165" y="3239843"/>
            <a:ext cx="140925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6600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РЕГИОНАЛЬНОГО ПРОЕКТА «ЧИСТАЯ ВОДА»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1468" y="1207201"/>
          <a:ext cx="10333753" cy="4107076"/>
        </p:xfrm>
        <a:graphic>
          <a:graphicData uri="http://schemas.openxmlformats.org/drawingml/2006/table">
            <a:tbl>
              <a:tblPr/>
              <a:tblGrid>
                <a:gridCol w="580360"/>
                <a:gridCol w="3363353"/>
                <a:gridCol w="1166798"/>
                <a:gridCol w="889329"/>
                <a:gridCol w="889329"/>
                <a:gridCol w="889329"/>
                <a:gridCol w="889329"/>
                <a:gridCol w="887242"/>
                <a:gridCol w="778684"/>
              </a:tblGrid>
              <a:tr h="2634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Период, год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L="49387" marR="493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6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Доля городского населения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Челябинской области, обеспеченного качественной питьевой водой из систем централизованного водоснабжения, %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97,92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97,93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97,94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97,96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97,98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98,0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7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Доля населения Челябинской области, обеспеченного качественной питьевой водой из систем централизованного водоснабжения, %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94,08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94,09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94,11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94,14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94,17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94,20</a:t>
                      </a:r>
                    </a:p>
                  </a:txBody>
                  <a:tcPr marL="49387" marR="493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7988060" y="957532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05610" y="2133600"/>
            <a:ext cx="6712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770,6 млн. рублей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0155" y="3141663"/>
            <a:ext cx="6207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32,1 млн. рублей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«ЧИСТАЯ ВОДА» на 2019-2021 годы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917628" y="1764253"/>
            <a:ext cx="322729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«802,7»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3795614"/>
              </p:ext>
            </p:extLst>
          </p:nvPr>
        </p:nvGraphicFramePr>
        <p:xfrm>
          <a:off x="662731" y="2747369"/>
          <a:ext cx="10347952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0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095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114">
                  <a:extLst>
                    <a:ext uri="{9D8B030D-6E8A-4147-A177-3AD203B41FA5}">
                      <a16:colId xmlns:a16="http://schemas.microsoft.com/office/drawing/2014/main" xmlns="" val="171652293"/>
                    </a:ext>
                  </a:extLst>
                </a:gridCol>
                <a:gridCol w="815114">
                  <a:extLst>
                    <a:ext uri="{9D8B030D-6E8A-4147-A177-3AD203B41FA5}">
                      <a16:colId xmlns:a16="http://schemas.microsoft.com/office/drawing/2014/main" xmlns="" val="206712637"/>
                    </a:ext>
                  </a:extLst>
                </a:gridCol>
                <a:gridCol w="8151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0902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33675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Закупки органов власти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75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</a:rPr>
                        <a:t>Субсидии подведомственным организациям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75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Прочие расходы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75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Соглашения с муниципальными образованиями на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96,6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758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96,6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63,6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956344" y="233346"/>
            <a:ext cx="11818633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</a:t>
            </a:r>
            <a:r>
              <a:rPr lang="ru-RU" sz="1400" dirty="0">
                <a:solidFill>
                  <a:srgbClr val="595959"/>
                </a:solidFill>
                <a:cs typeface="Arial" panose="020B0604020202020204" pitchFamily="34" charset="0"/>
              </a:rPr>
              <a:t>РЕГИОНАЛЬНОГО ПРОЕКТА </a:t>
            </a:r>
            <a:r>
              <a:rPr lang="ru-RU" sz="1400" dirty="0" smtClean="0">
                <a:solidFill>
                  <a:srgbClr val="595959"/>
                </a:solidFill>
                <a:cs typeface="Arial" panose="020B0604020202020204" pitchFamily="34" charset="0"/>
              </a:rPr>
              <a:t>«ЧИСТАЯ ВОДА»</a:t>
            </a: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0725776"/>
              </p:ext>
            </p:extLst>
          </p:nvPr>
        </p:nvGraphicFramePr>
        <p:xfrm>
          <a:off x="754396" y="839097"/>
          <a:ext cx="5395772" cy="19695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34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4057">
                  <a:extLst>
                    <a:ext uri="{9D8B030D-6E8A-4147-A177-3AD203B41FA5}">
                      <a16:colId xmlns:a16="http://schemas.microsoft.com/office/drawing/2014/main" xmlns="" val="2001437062"/>
                    </a:ext>
                  </a:extLst>
                </a:gridCol>
              </a:tblGrid>
              <a:tr h="510257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3891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Расходы 2019 г.</a:t>
                      </a: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1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</a:rPr>
                        <a:t>Федеральный бюджет</a:t>
                      </a:r>
                      <a:endParaRPr lang="ru-RU" sz="18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0996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Региональный 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СХЕМА ВЗАИМОДЕЙСТВИЯ С ОРГАНАМИ МЕСТНОГО САМОУПРАВЛЕНИЯ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0306" y="1036320"/>
            <a:ext cx="111126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 </a:t>
            </a:r>
          </a:p>
          <a:p>
            <a:pPr marL="457200" indent="-457200" algn="just">
              <a:buAutoNum type="arabicPeriod"/>
            </a:pPr>
            <a:r>
              <a:rPr lang="ru-RU" sz="2400" kern="0" dirty="0" smtClean="0">
                <a:solidFill>
                  <a:srgbClr val="000000"/>
                </a:solidFill>
                <a:cs typeface="Arial" charset="0"/>
                <a:sym typeface="Arial"/>
              </a:rPr>
              <a:t>Прием заявок от муниципальных образований на выполнение мероприятий в рамках реализации регионального проекта «Чистая вода»</a:t>
            </a:r>
          </a:p>
          <a:p>
            <a:pPr marL="457200" indent="-457200" algn="just">
              <a:buAutoNum type="arabicPeriod"/>
            </a:pPr>
            <a:r>
              <a:rPr lang="ru-RU" sz="2400" kern="0" dirty="0" smtClean="0">
                <a:solidFill>
                  <a:srgbClr val="000000"/>
                </a:solidFill>
                <a:cs typeface="Arial" charset="0"/>
                <a:sym typeface="Arial"/>
              </a:rPr>
              <a:t>Отбор поступивших заявок и формирование приоритетного перечня мероприятий для вынесения на рассмотрение Межведомственного совета по проблемам охраны и рационального использования водных ресурсов</a:t>
            </a:r>
          </a:p>
          <a:p>
            <a:pPr marL="457200" indent="-457200" algn="just">
              <a:buAutoNum type="arabicPeriod"/>
            </a:pPr>
            <a:r>
              <a:rPr lang="ru-RU" sz="2400" kern="0" dirty="0" smtClean="0">
                <a:solidFill>
                  <a:srgbClr val="000000"/>
                </a:solidFill>
                <a:cs typeface="Arial" charset="0"/>
                <a:sym typeface="Arial"/>
              </a:rPr>
              <a:t>Формирование и направление заявки от Челябинской области в Минстрой России </a:t>
            </a:r>
          </a:p>
          <a:p>
            <a:pPr marL="457200" indent="-457200" algn="just">
              <a:buAutoNum type="arabicPeriod"/>
            </a:pPr>
            <a:r>
              <a:rPr lang="ru-RU" sz="2400" kern="0" dirty="0" smtClean="0">
                <a:solidFill>
                  <a:srgbClr val="000000"/>
                </a:solidFill>
                <a:cs typeface="Arial" charset="0"/>
                <a:sym typeface="Arial"/>
              </a:rPr>
              <a:t>Заключение соглашений с муниципальными образованиями Челябинской области, чьи объекты прошли согласование в Минстрое России и Минэкономразвития России.</a:t>
            </a:r>
          </a:p>
          <a:p>
            <a:pPr marL="457200" indent="-457200" algn="just">
              <a:buAutoNum type="arabicPeriod"/>
            </a:pPr>
            <a:r>
              <a:rPr lang="ru-RU" sz="2400" kern="0" dirty="0" smtClean="0">
                <a:solidFill>
                  <a:srgbClr val="000000"/>
                </a:solidFill>
                <a:cs typeface="Arial" charset="0"/>
                <a:sym typeface="Arial"/>
              </a:rPr>
              <a:t>Контроль за исполнением муниципальными образованиями мероприятий регионального проекта в текущем финансовом году.</a:t>
            </a:r>
            <a:endParaRPr lang="ru-RU" sz="2400" dirty="0" smtClean="0">
              <a:solidFill>
                <a:srgbClr val="000000"/>
              </a:solidFill>
              <a:cs typeface="Arial" charset="0"/>
            </a:endParaRPr>
          </a:p>
          <a:p>
            <a:pPr algn="just"/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15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5571</TotalTime>
  <Words>434</Words>
  <Application>Microsoft Office PowerPoint</Application>
  <PresentationFormat>Произвольный</PresentationFormat>
  <Paragraphs>101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razumova</cp:lastModifiedBy>
  <cp:revision>409</cp:revision>
  <cp:lastPrinted>2019-03-06T04:44:55Z</cp:lastPrinted>
  <dcterms:created xsi:type="dcterms:W3CDTF">2018-11-27T09:04:21Z</dcterms:created>
  <dcterms:modified xsi:type="dcterms:W3CDTF">2019-04-23T05:48:45Z</dcterms:modified>
</cp:coreProperties>
</file>