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8" r:id="rId2"/>
    <p:sldId id="332" r:id="rId3"/>
    <p:sldId id="340" r:id="rId4"/>
    <p:sldId id="334" r:id="rId5"/>
    <p:sldId id="335" r:id="rId6"/>
    <p:sldId id="336" r:id="rId7"/>
    <p:sldId id="337" r:id="rId8"/>
    <p:sldId id="338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615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2060"/>
    <a:srgbClr val="E2E2E2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80" autoAdjust="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686"/>
        <p:guide orient="horz" pos="1185"/>
        <p:guide orient="horz" pos="1344"/>
        <p:guide orient="horz" pos="2591"/>
        <p:guide orient="horz" pos="890"/>
        <p:guide orient="horz" pos="1979"/>
        <p:guide pos="5677"/>
        <p:guide/>
        <p:guide pos="4203"/>
        <p:guide pos="6289"/>
        <p:guide pos="2615"/>
        <p:guide pos="10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9200" cy="79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772C68-ACE4-4234-87F0-252AA5A225A8}" type="doc">
      <dgm:prSet loTypeId="urn:microsoft.com/office/officeart/2005/8/layout/defaul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82B97A24-54F5-42FA-B660-089D7C9909E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500 специалистов на повышение квалификации </a:t>
          </a:r>
          <a:endParaRPr lang="ru-RU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296B1DE6-00AD-4524-B063-510BB6442CE2}" type="parTrans" cxnId="{37691B1F-41DE-4D05-93B9-A16BC427AFCA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2A29190C-71DE-40AF-87E1-F61D3AD03D2F}" type="sibTrans" cxnId="{37691B1F-41DE-4D05-93B9-A16BC427AFCA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3C8E94DD-5A6C-4434-9E64-1C514DBB05F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6 выставочных проектов </a:t>
          </a:r>
          <a:endParaRPr lang="ru-RU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F4CEBF91-EC1D-441D-A613-983639FEB39F}" type="parTrans" cxnId="{94FC45B0-EE17-43C8-AF21-10A069FBD0C3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6A411BC3-7011-40B0-A02F-07E6D3F3637C}" type="sibTrans" cxnId="{94FC45B0-EE17-43C8-AF21-10A069FBD0C3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439A0544-EE2A-4E35-B228-D253F8A1CB6C}">
      <dgm:prSet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4 творческих проекта</a:t>
          </a:r>
          <a:endParaRPr lang="ru-RU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1E8E793E-339F-4979-96E9-EEE2AB904F3C}" type="parTrans" cxnId="{81E70DD1-C294-46EA-9227-968B0DE8EC26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C09C00E2-60B8-44E1-AAE9-04664A53F040}" type="sibTrans" cxnId="{81E70DD1-C294-46EA-9227-968B0DE8EC26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9FB055FD-A41B-4456-A835-61A0A060CBA1}">
      <dgm:prSet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3 масштабных фестивальных проекта</a:t>
          </a:r>
          <a:endParaRPr lang="ru-RU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60E302B3-0C28-4E33-8947-8A2E8FE5B073}" type="parTrans" cxnId="{7C155A06-5E7C-4FB3-A530-C96F266C3408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4F6C749D-C590-490E-BD35-652275E3C1C6}" type="sibTrans" cxnId="{7C155A06-5E7C-4FB3-A530-C96F266C3408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B7DB1356-9A71-4289-A6B1-937C18D64E8F}">
      <dgm:prSet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13 культурно-просветительских программ для школьников</a:t>
          </a:r>
          <a:endParaRPr lang="ru-RU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F5296A77-0400-4E8A-961F-4D1AEFC8753C}" type="parTrans" cxnId="{EDD11F48-9FDE-413C-929C-BD12CF9C8E8E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3FED74ED-102B-404F-B99F-F267A6F9593C}" type="sibTrans" cxnId="{EDD11F48-9FDE-413C-929C-BD12CF9C8E8E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96780D2C-C97B-4616-A0D7-A3FF074D534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5 фестивалей и конкурсов детского творчества </a:t>
          </a:r>
          <a:endParaRPr lang="ru-RU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FD17D5FC-6079-45ED-BDC9-013D6947F569}" type="sibTrans" cxnId="{D9B7A959-69D2-4746-9618-C88A2C85DE63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1D78C317-87A0-4CAB-B394-261BA9CB5BE6}" type="parTrans" cxnId="{D9B7A959-69D2-4746-9618-C88A2C85DE63}">
      <dgm:prSet/>
      <dgm:spPr/>
      <dgm:t>
        <a:bodyPr/>
        <a:lstStyle/>
        <a:p>
          <a:endParaRPr lang="ru-RU" sz="2000" b="1">
            <a:solidFill>
              <a:schemeClr val="tx2">
                <a:lumMod val="50000"/>
              </a:schemeClr>
            </a:solidFill>
          </a:endParaRPr>
        </a:p>
      </dgm:t>
    </dgm:pt>
    <dgm:pt modelId="{C075F3F2-B392-495A-9907-452F5D995893}" type="pres">
      <dgm:prSet presAssocID="{73772C68-ACE4-4234-87F0-252AA5A225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E310E4-A622-43A1-A2EF-A77D8E51C06E}" type="pres">
      <dgm:prSet presAssocID="{96780D2C-C97B-4616-A0D7-A3FF074D5342}" presName="node" presStyleLbl="node1" presStyleIdx="0" presStyleCnt="6" custLinFactNeighborX="-25321" custLinFactNeighborY="13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952CB-4D4F-434A-8AFD-5DF9D39780A8}" type="pres">
      <dgm:prSet presAssocID="{FD17D5FC-6079-45ED-BDC9-013D6947F569}" presName="sibTrans" presStyleCnt="0"/>
      <dgm:spPr/>
    </dgm:pt>
    <dgm:pt modelId="{49469AA1-7E1C-4FCD-B7C7-2857421B44A8}" type="pres">
      <dgm:prSet presAssocID="{82B97A24-54F5-42FA-B660-089D7C9909E8}" presName="node" presStyleLbl="node1" presStyleIdx="1" presStyleCnt="6" custLinFactNeighborX="-34562" custLinFactNeighborY="14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F4EFE-348A-4939-A740-EAC2F758DF79}" type="pres">
      <dgm:prSet presAssocID="{2A29190C-71DE-40AF-87E1-F61D3AD03D2F}" presName="sibTrans" presStyleCnt="0"/>
      <dgm:spPr/>
    </dgm:pt>
    <dgm:pt modelId="{9ACFB216-7EA1-4B82-ABB6-C841F4AAF851}" type="pres">
      <dgm:prSet presAssocID="{439A0544-EE2A-4E35-B228-D253F8A1CB6C}" presName="node" presStyleLbl="node1" presStyleIdx="2" presStyleCnt="6" custLinFactY="4088" custLinFactNeighborX="7588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7837F-7B01-4388-84DA-F6288545DC2A}" type="pres">
      <dgm:prSet presAssocID="{C09C00E2-60B8-44E1-AAE9-04664A53F040}" presName="sibTrans" presStyleCnt="0"/>
      <dgm:spPr/>
    </dgm:pt>
    <dgm:pt modelId="{176F433C-3923-4189-9DB5-A530F416239A}" type="pres">
      <dgm:prSet presAssocID="{9FB055FD-A41B-4456-A835-61A0A060CBA1}" presName="node" presStyleLbl="node1" presStyleIdx="3" presStyleCnt="6" custLinFactNeighborX="15724" custLinFactNeighborY="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94409-0EB9-4B47-B586-88262CE2983F}" type="pres">
      <dgm:prSet presAssocID="{4F6C749D-C590-490E-BD35-652275E3C1C6}" presName="sibTrans" presStyleCnt="0"/>
      <dgm:spPr/>
    </dgm:pt>
    <dgm:pt modelId="{9FC634A5-C85E-46FC-A116-AF4268DA7114}" type="pres">
      <dgm:prSet presAssocID="{B7DB1356-9A71-4289-A6B1-937C18D64E8F}" presName="node" presStyleLbl="node1" presStyleIdx="4" presStyleCnt="6" custLinFactY="-17115" custLinFactNeighborX="2394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B14D4-3C8D-44E9-A1A6-52447DEA32C4}" type="pres">
      <dgm:prSet presAssocID="{3FED74ED-102B-404F-B99F-F267A6F9593C}" presName="sibTrans" presStyleCnt="0"/>
      <dgm:spPr/>
    </dgm:pt>
    <dgm:pt modelId="{5E9EAA32-EA73-4C58-8F91-DC38AF47D128}" type="pres">
      <dgm:prSet presAssocID="{3C8E94DD-5A6C-4434-9E64-1C514DBB05F4}" presName="node" presStyleLbl="node1" presStyleIdx="5" presStyleCnt="6" custLinFactX="-35321" custLinFactNeighborX="-100000" custLinFactNeighborY="-12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691B1F-41DE-4D05-93B9-A16BC427AFCA}" srcId="{73772C68-ACE4-4234-87F0-252AA5A225A8}" destId="{82B97A24-54F5-42FA-B660-089D7C9909E8}" srcOrd="1" destOrd="0" parTransId="{296B1DE6-00AD-4524-B063-510BB6442CE2}" sibTransId="{2A29190C-71DE-40AF-87E1-F61D3AD03D2F}"/>
    <dgm:cxn modelId="{4F010D0F-F88F-4272-B266-E6BA31186D80}" type="presOf" srcId="{439A0544-EE2A-4E35-B228-D253F8A1CB6C}" destId="{9ACFB216-7EA1-4B82-ABB6-C841F4AAF851}" srcOrd="0" destOrd="0" presId="urn:microsoft.com/office/officeart/2005/8/layout/default"/>
    <dgm:cxn modelId="{9C8B7DB6-067C-4A93-9844-24F14BBBBC45}" type="presOf" srcId="{3C8E94DD-5A6C-4434-9E64-1C514DBB05F4}" destId="{5E9EAA32-EA73-4C58-8F91-DC38AF47D128}" srcOrd="0" destOrd="0" presId="urn:microsoft.com/office/officeart/2005/8/layout/default"/>
    <dgm:cxn modelId="{5B9D2BA2-2D48-4D07-BDA2-88443F86C078}" type="presOf" srcId="{73772C68-ACE4-4234-87F0-252AA5A225A8}" destId="{C075F3F2-B392-495A-9907-452F5D995893}" srcOrd="0" destOrd="0" presId="urn:microsoft.com/office/officeart/2005/8/layout/default"/>
    <dgm:cxn modelId="{CBD46D45-8949-48A9-B504-A37BCE57189A}" type="presOf" srcId="{9FB055FD-A41B-4456-A835-61A0A060CBA1}" destId="{176F433C-3923-4189-9DB5-A530F416239A}" srcOrd="0" destOrd="0" presId="urn:microsoft.com/office/officeart/2005/8/layout/default"/>
    <dgm:cxn modelId="{C6DA53FE-1BC7-4F2E-B682-68E38193173E}" type="presOf" srcId="{B7DB1356-9A71-4289-A6B1-937C18D64E8F}" destId="{9FC634A5-C85E-46FC-A116-AF4268DA7114}" srcOrd="0" destOrd="0" presId="urn:microsoft.com/office/officeart/2005/8/layout/default"/>
    <dgm:cxn modelId="{EDD11F48-9FDE-413C-929C-BD12CF9C8E8E}" srcId="{73772C68-ACE4-4234-87F0-252AA5A225A8}" destId="{B7DB1356-9A71-4289-A6B1-937C18D64E8F}" srcOrd="4" destOrd="0" parTransId="{F5296A77-0400-4E8A-961F-4D1AEFC8753C}" sibTransId="{3FED74ED-102B-404F-B99F-F267A6F9593C}"/>
    <dgm:cxn modelId="{C2A03030-D001-477F-8F48-034B1FD26E61}" type="presOf" srcId="{82B97A24-54F5-42FA-B660-089D7C9909E8}" destId="{49469AA1-7E1C-4FCD-B7C7-2857421B44A8}" srcOrd="0" destOrd="0" presId="urn:microsoft.com/office/officeart/2005/8/layout/default"/>
    <dgm:cxn modelId="{81E70DD1-C294-46EA-9227-968B0DE8EC26}" srcId="{73772C68-ACE4-4234-87F0-252AA5A225A8}" destId="{439A0544-EE2A-4E35-B228-D253F8A1CB6C}" srcOrd="2" destOrd="0" parTransId="{1E8E793E-339F-4979-96E9-EEE2AB904F3C}" sibTransId="{C09C00E2-60B8-44E1-AAE9-04664A53F040}"/>
    <dgm:cxn modelId="{94FC45B0-EE17-43C8-AF21-10A069FBD0C3}" srcId="{73772C68-ACE4-4234-87F0-252AA5A225A8}" destId="{3C8E94DD-5A6C-4434-9E64-1C514DBB05F4}" srcOrd="5" destOrd="0" parTransId="{F4CEBF91-EC1D-441D-A613-983639FEB39F}" sibTransId="{6A411BC3-7011-40B0-A02F-07E6D3F3637C}"/>
    <dgm:cxn modelId="{8478AF64-437C-4185-819F-0E170B7E9583}" type="presOf" srcId="{96780D2C-C97B-4616-A0D7-A3FF074D5342}" destId="{5CE310E4-A622-43A1-A2EF-A77D8E51C06E}" srcOrd="0" destOrd="0" presId="urn:microsoft.com/office/officeart/2005/8/layout/default"/>
    <dgm:cxn modelId="{7C155A06-5E7C-4FB3-A530-C96F266C3408}" srcId="{73772C68-ACE4-4234-87F0-252AA5A225A8}" destId="{9FB055FD-A41B-4456-A835-61A0A060CBA1}" srcOrd="3" destOrd="0" parTransId="{60E302B3-0C28-4E33-8947-8A2E8FE5B073}" sibTransId="{4F6C749D-C590-490E-BD35-652275E3C1C6}"/>
    <dgm:cxn modelId="{D9B7A959-69D2-4746-9618-C88A2C85DE63}" srcId="{73772C68-ACE4-4234-87F0-252AA5A225A8}" destId="{96780D2C-C97B-4616-A0D7-A3FF074D5342}" srcOrd="0" destOrd="0" parTransId="{1D78C317-87A0-4CAB-B394-261BA9CB5BE6}" sibTransId="{FD17D5FC-6079-45ED-BDC9-013D6947F569}"/>
    <dgm:cxn modelId="{DDD62763-85F4-44FC-82BF-0032750E2E59}" type="presParOf" srcId="{C075F3F2-B392-495A-9907-452F5D995893}" destId="{5CE310E4-A622-43A1-A2EF-A77D8E51C06E}" srcOrd="0" destOrd="0" presId="urn:microsoft.com/office/officeart/2005/8/layout/default"/>
    <dgm:cxn modelId="{0617B03E-B680-4A6C-9D5B-E8D52CDCEFAC}" type="presParOf" srcId="{C075F3F2-B392-495A-9907-452F5D995893}" destId="{70B952CB-4D4F-434A-8AFD-5DF9D39780A8}" srcOrd="1" destOrd="0" presId="urn:microsoft.com/office/officeart/2005/8/layout/default"/>
    <dgm:cxn modelId="{D6C02493-F856-4A57-A09C-A860A597F730}" type="presParOf" srcId="{C075F3F2-B392-495A-9907-452F5D995893}" destId="{49469AA1-7E1C-4FCD-B7C7-2857421B44A8}" srcOrd="2" destOrd="0" presId="urn:microsoft.com/office/officeart/2005/8/layout/default"/>
    <dgm:cxn modelId="{C3A5724D-0358-4245-BF69-C9CD053B7014}" type="presParOf" srcId="{C075F3F2-B392-495A-9907-452F5D995893}" destId="{B43F4EFE-348A-4939-A740-EAC2F758DF79}" srcOrd="3" destOrd="0" presId="urn:microsoft.com/office/officeart/2005/8/layout/default"/>
    <dgm:cxn modelId="{9F6F3B1D-D8F2-49BE-B389-83372154E5F8}" type="presParOf" srcId="{C075F3F2-B392-495A-9907-452F5D995893}" destId="{9ACFB216-7EA1-4B82-ABB6-C841F4AAF851}" srcOrd="4" destOrd="0" presId="urn:microsoft.com/office/officeart/2005/8/layout/default"/>
    <dgm:cxn modelId="{BAD48300-16CC-4853-9A7E-9C39F0854079}" type="presParOf" srcId="{C075F3F2-B392-495A-9907-452F5D995893}" destId="{F837837F-7B01-4388-84DA-F6288545DC2A}" srcOrd="5" destOrd="0" presId="urn:microsoft.com/office/officeart/2005/8/layout/default"/>
    <dgm:cxn modelId="{AF004970-0F9C-41C8-889D-5DF42399EE8F}" type="presParOf" srcId="{C075F3F2-B392-495A-9907-452F5D995893}" destId="{176F433C-3923-4189-9DB5-A530F416239A}" srcOrd="6" destOrd="0" presId="urn:microsoft.com/office/officeart/2005/8/layout/default"/>
    <dgm:cxn modelId="{9FA671BE-C544-4B4D-B3C1-BD9243E4B90A}" type="presParOf" srcId="{C075F3F2-B392-495A-9907-452F5D995893}" destId="{3A594409-0EB9-4B47-B586-88262CE2983F}" srcOrd="7" destOrd="0" presId="urn:microsoft.com/office/officeart/2005/8/layout/default"/>
    <dgm:cxn modelId="{8E776EF9-DE3B-4BDD-B756-46EA40A951AB}" type="presParOf" srcId="{C075F3F2-B392-495A-9907-452F5D995893}" destId="{9FC634A5-C85E-46FC-A116-AF4268DA7114}" srcOrd="8" destOrd="0" presId="urn:microsoft.com/office/officeart/2005/8/layout/default"/>
    <dgm:cxn modelId="{C12E91F6-206D-4D34-9E5D-5700381699A0}" type="presParOf" srcId="{C075F3F2-B392-495A-9907-452F5D995893}" destId="{991B14D4-3C8D-44E9-A1A6-52447DEA32C4}" srcOrd="9" destOrd="0" presId="urn:microsoft.com/office/officeart/2005/8/layout/default"/>
    <dgm:cxn modelId="{D95070F3-483A-4380-B288-9C53ED220195}" type="presParOf" srcId="{C075F3F2-B392-495A-9907-452F5D995893}" destId="{5E9EAA32-EA73-4C58-8F91-DC38AF47D12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310E4-A622-43A1-A2EF-A77D8E51C06E}">
      <dsp:nvSpPr>
        <dsp:cNvPr id="0" name=""/>
        <dsp:cNvSpPr/>
      </dsp:nvSpPr>
      <dsp:spPr>
        <a:xfrm>
          <a:off x="298962" y="252527"/>
          <a:ext cx="3003751" cy="180225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</a:rPr>
            <a:t>5 фестивалей и конкурсов детского творчества </a:t>
          </a:r>
          <a:endParaRPr lang="ru-RU" sz="2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98962" y="252527"/>
        <a:ext cx="3003751" cy="1802250"/>
      </dsp:txXfrm>
    </dsp:sp>
    <dsp:sp modelId="{49469AA1-7E1C-4FCD-B7C7-2857421B44A8}">
      <dsp:nvSpPr>
        <dsp:cNvPr id="0" name=""/>
        <dsp:cNvSpPr/>
      </dsp:nvSpPr>
      <dsp:spPr>
        <a:xfrm>
          <a:off x="3325512" y="257808"/>
          <a:ext cx="3003751" cy="180225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3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</a:rPr>
            <a:t>500 специалистов на повышение квалификации </a:t>
          </a:r>
          <a:endParaRPr lang="ru-RU" sz="2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325512" y="257808"/>
        <a:ext cx="3003751" cy="1802250"/>
      </dsp:txXfrm>
    </dsp:sp>
    <dsp:sp modelId="{9ACFB216-7EA1-4B82-ABB6-C841F4AAF851}">
      <dsp:nvSpPr>
        <dsp:cNvPr id="0" name=""/>
        <dsp:cNvSpPr/>
      </dsp:nvSpPr>
      <dsp:spPr>
        <a:xfrm>
          <a:off x="3339059" y="3980783"/>
          <a:ext cx="3003751" cy="180225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7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</a:rPr>
            <a:t>4 творческих проекта</a:t>
          </a:r>
          <a:endParaRPr lang="ru-RU" sz="2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339059" y="3980783"/>
        <a:ext cx="3003751" cy="1802250"/>
      </dsp:txXfrm>
    </dsp:sp>
    <dsp:sp modelId="{176F433C-3923-4189-9DB5-A530F416239A}">
      <dsp:nvSpPr>
        <dsp:cNvPr id="0" name=""/>
        <dsp:cNvSpPr/>
      </dsp:nvSpPr>
      <dsp:spPr>
        <a:xfrm>
          <a:off x="4835978" y="2106154"/>
          <a:ext cx="3003751" cy="180225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114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</a:rPr>
            <a:t>3 масштабных фестивальных проекта</a:t>
          </a:r>
          <a:endParaRPr lang="ru-RU" sz="2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835978" y="2106154"/>
        <a:ext cx="3003751" cy="1802250"/>
      </dsp:txXfrm>
    </dsp:sp>
    <dsp:sp modelId="{9FC634A5-C85E-46FC-A116-AF4268DA7114}">
      <dsp:nvSpPr>
        <dsp:cNvPr id="0" name=""/>
        <dsp:cNvSpPr/>
      </dsp:nvSpPr>
      <dsp:spPr>
        <a:xfrm>
          <a:off x="1778640" y="2096776"/>
          <a:ext cx="3003751" cy="180225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15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</a:rPr>
            <a:t>13 культурно-просветительских программ для школьников</a:t>
          </a:r>
          <a:endParaRPr lang="ru-RU" sz="2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78640" y="2096776"/>
        <a:ext cx="3003751" cy="1802250"/>
      </dsp:txXfrm>
    </dsp:sp>
    <dsp:sp modelId="{5E9EAA32-EA73-4C58-8F91-DC38AF47D128}">
      <dsp:nvSpPr>
        <dsp:cNvPr id="0" name=""/>
        <dsp:cNvSpPr/>
      </dsp:nvSpPr>
      <dsp:spPr>
        <a:xfrm>
          <a:off x="298962" y="3976975"/>
          <a:ext cx="3003751" cy="180225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</a:rPr>
            <a:t>6 выставочных проектов </a:t>
          </a:r>
          <a:endParaRPr lang="ru-RU" sz="2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98962" y="3976975"/>
        <a:ext cx="3003751" cy="1802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93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991" y="0"/>
            <a:ext cx="2972392" cy="4993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911"/>
            <a:ext cx="2972393" cy="49936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991" y="9447911"/>
            <a:ext cx="2972392" cy="49936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-518457" y="3303241"/>
            <a:ext cx="10309886" cy="2353049"/>
            <a:chOff x="-540533" y="3652388"/>
            <a:chExt cx="9903539" cy="1434536"/>
          </a:xfrm>
        </p:grpSpPr>
        <p:sp>
          <p:nvSpPr>
            <p:cNvPr id="15" name="object 3"/>
            <p:cNvSpPr txBox="1"/>
            <p:nvPr/>
          </p:nvSpPr>
          <p:spPr>
            <a:xfrm>
              <a:off x="227348" y="3652388"/>
              <a:ext cx="9135658" cy="639520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b="1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</a:t>
              </a:r>
            </a:p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800" b="1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КУЛЬТУРА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309479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540533" y="4372349"/>
              <a:ext cx="9135659" cy="714575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b="1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Исполняющий обязанности</a:t>
              </a:r>
            </a:p>
            <a:p>
              <a:pPr marR="5078" lvl="0" algn="r">
                <a:defRPr/>
              </a:pPr>
              <a:r>
                <a:rPr lang="ru-RU" b="1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заместителя Министра культуры</a:t>
              </a:r>
            </a:p>
            <a:p>
              <a:pPr marR="5078" lvl="0" algn="r">
                <a:defRPr/>
              </a:pPr>
              <a:r>
                <a:rPr lang="ru-RU" b="1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Челябинской области</a:t>
              </a:r>
            </a:p>
            <a:p>
              <a:pPr marR="5078" lvl="0" algn="r">
                <a:defRPr/>
              </a:pPr>
              <a:r>
                <a:rPr lang="ru-RU" b="1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И.В. </a:t>
              </a:r>
              <a:r>
                <a:rPr lang="ru-RU" b="1" kern="0" spc="-20" dirty="0" err="1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Анфалова</a:t>
              </a:r>
              <a:r>
                <a:rPr lang="ru-RU" b="1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-Шишкина</a:t>
              </a:r>
              <a:endParaRPr lang="ru-RU" kern="0" spc="-20" dirty="0" smtClean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84302" y="548545"/>
            <a:ext cx="553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ПРАВИТЕЛЬСТВО ЧЕЛЯБИНСКОЙ ОБЛАСТИ</a:t>
            </a:r>
          </a:p>
          <a:p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МИНИСТЕРСТВО КУЛЬТУРЫ ЧЕЛЯБИНСКОЙ ОБЛАСТИ</a:t>
            </a:r>
            <a:endParaRPr lang="ru-RU" sz="18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1324481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И ФИНАНСИРОВАНИЕ РЕГИОНАЛЬНОГО </a:t>
            </a:r>
            <a:r>
              <a:rPr lang="ru-RU" sz="16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</a:t>
            </a: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«ТВОРЧЕСКИЕ ЛЮДИ»</a:t>
            </a:r>
            <a:endParaRPr lang="ru-RU" sz="1600" b="1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15552" y="1398448"/>
            <a:ext cx="5838495" cy="1675643"/>
            <a:chOff x="31780" y="1443763"/>
            <a:chExt cx="5838495" cy="1675643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31780" y="1443763"/>
              <a:ext cx="2246182" cy="1675643"/>
              <a:chOff x="837855" y="1089025"/>
              <a:chExt cx="2246182" cy="1675643"/>
            </a:xfrm>
          </p:grpSpPr>
          <p:sp>
            <p:nvSpPr>
              <p:cNvPr id="62" name="Rectangle 1"/>
              <p:cNvSpPr>
                <a:spLocks noChangeArrowheads="1"/>
              </p:cNvSpPr>
              <p:nvPr/>
            </p:nvSpPr>
            <p:spPr bwMode="auto">
              <a:xfrm>
                <a:off x="837855" y="1342469"/>
                <a:ext cx="2246182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6000" b="1" dirty="0" smtClean="0">
                    <a:latin typeface="+mj-lt"/>
                    <a:ea typeface="MS Mincho" pitchFamily="49" charset="-128"/>
                    <a:cs typeface="Times New Roman" pitchFamily="18" charset="0"/>
                  </a:rPr>
                  <a:t>1 </a:t>
                </a:r>
              </a:p>
            </p:txBody>
          </p:sp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 flipH="1">
                <a:off x="1117476" y="1089025"/>
                <a:ext cx="1686940" cy="1675643"/>
              </a:xfrm>
              <a:custGeom>
                <a:avLst/>
                <a:gdLst/>
                <a:ahLst/>
                <a:cxnLst>
                  <a:cxn ang="0">
                    <a:pos x="172" y="343"/>
                  </a:cxn>
                  <a:cxn ang="0">
                    <a:pos x="0" y="172"/>
                  </a:cxn>
                  <a:cxn ang="0">
                    <a:pos x="172" y="0"/>
                  </a:cxn>
                  <a:cxn ang="0">
                    <a:pos x="172" y="29"/>
                  </a:cxn>
                  <a:cxn ang="0">
                    <a:pos x="30" y="172"/>
                  </a:cxn>
                  <a:cxn ang="0">
                    <a:pos x="172" y="314"/>
                  </a:cxn>
                  <a:cxn ang="0">
                    <a:pos x="314" y="172"/>
                  </a:cxn>
                  <a:cxn ang="0">
                    <a:pos x="343" y="172"/>
                  </a:cxn>
                  <a:cxn ang="0">
                    <a:pos x="172" y="343"/>
                  </a:cxn>
                </a:cxnLst>
                <a:rect l="0" t="0" r="r" b="b"/>
                <a:pathLst>
                  <a:path w="343" h="343">
                    <a:moveTo>
                      <a:pt x="172" y="343"/>
                    </a:moveTo>
                    <a:cubicBezTo>
                      <a:pt x="77" y="343"/>
                      <a:pt x="0" y="266"/>
                      <a:pt x="0" y="172"/>
                    </a:cubicBezTo>
                    <a:cubicBezTo>
                      <a:pt x="0" y="77"/>
                      <a:pt x="77" y="0"/>
                      <a:pt x="172" y="0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93" y="29"/>
                      <a:pt x="30" y="93"/>
                      <a:pt x="30" y="172"/>
                    </a:cubicBezTo>
                    <a:cubicBezTo>
                      <a:pt x="30" y="250"/>
                      <a:pt x="93" y="314"/>
                      <a:pt x="172" y="314"/>
                    </a:cubicBezTo>
                    <a:cubicBezTo>
                      <a:pt x="250" y="314"/>
                      <a:pt x="314" y="250"/>
                      <a:pt x="314" y="172"/>
                    </a:cubicBezTo>
                    <a:cubicBezTo>
                      <a:pt x="343" y="172"/>
                      <a:pt x="343" y="172"/>
                      <a:pt x="343" y="172"/>
                    </a:cubicBezTo>
                    <a:cubicBezTo>
                      <a:pt x="343" y="266"/>
                      <a:pt x="266" y="343"/>
                      <a:pt x="172" y="3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998341" y="1990402"/>
              <a:ext cx="387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b="1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«Безденежное» соглашение</a:t>
              </a:r>
              <a:endParaRPr lang="ru-RU" sz="2000" b="1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7677817" y="2054473"/>
            <a:ext cx="3499090" cy="3467511"/>
            <a:chOff x="7988060" y="957532"/>
            <a:chExt cx="3499090" cy="3467511"/>
          </a:xfrm>
        </p:grpSpPr>
        <p:sp>
          <p:nvSpPr>
            <p:cNvPr id="32" name="Freeform 71"/>
            <p:cNvSpPr>
              <a:spLocks/>
            </p:cNvSpPr>
            <p:nvPr/>
          </p:nvSpPr>
          <p:spPr bwMode="auto">
            <a:xfrm flipH="1">
              <a:off x="7988060" y="957532"/>
              <a:ext cx="3499090" cy="3467511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8102732" y="1607100"/>
              <a:ext cx="3155818" cy="200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solidFill>
                    <a:srgbClr val="FF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ОБЩИЙ БЮДЖЕТ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8000" b="1" dirty="0" smtClean="0">
                  <a:latin typeface="+mj-lt"/>
                  <a:ea typeface="MS Mincho" pitchFamily="49" charset="-128"/>
                  <a:cs typeface="Times New Roman" pitchFamily="18" charset="0"/>
                </a:rPr>
                <a:t>27,41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млн. руб.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MS Mincho" pitchFamily="49" charset="-128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15551" y="3788229"/>
            <a:ext cx="5960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РАСХОДЫ НА 01.04.2019 Г.:</a:t>
            </a:r>
          </a:p>
          <a:p>
            <a:endParaRPr lang="ru-RU" sz="2400" dirty="0"/>
          </a:p>
          <a:p>
            <a:r>
              <a:rPr lang="ru-RU" sz="2400" b="1" dirty="0" smtClean="0"/>
              <a:t>3,18 </a:t>
            </a:r>
            <a:r>
              <a:rPr lang="ru-RU" sz="2400" dirty="0" smtClean="0"/>
              <a:t>млн. руб. – Региональный бюджет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04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РЕЗУЛЬТАТЫ РЕГИОНАЛЬНОГО ПРОЕКТА «ТВОРЧЕСКИЕ ЛЮДИ» В 2019 Г.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97168891"/>
              </p:ext>
            </p:extLst>
          </p:nvPr>
        </p:nvGraphicFramePr>
        <p:xfrm>
          <a:off x="91440" y="846035"/>
          <a:ext cx="8426963" cy="601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4" name="Picture 6" descr="https://ae01.alicdn.com/kf/HTB1_xwvPpXXXXXcXFXXq6xXFXXXe/16-1-15-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103" y="512261"/>
            <a:ext cx="3990108" cy="399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12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928726"/>
              </p:ext>
            </p:extLst>
          </p:nvPr>
        </p:nvGraphicFramePr>
        <p:xfrm>
          <a:off x="438028" y="1204319"/>
          <a:ext cx="11324482" cy="454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276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2036">
                  <a:extLst>
                    <a:ext uri="{9D8B030D-6E8A-4147-A177-3AD203B41FA5}">
                      <a16:colId xmlns="" xmlns:a16="http://schemas.microsoft.com/office/drawing/2014/main" val="171652293"/>
                    </a:ext>
                  </a:extLst>
                </a:gridCol>
                <a:gridCol w="892036">
                  <a:extLst>
                    <a:ext uri="{9D8B030D-6E8A-4147-A177-3AD203B41FA5}">
                      <a16:colId xmlns="" xmlns:a16="http://schemas.microsoft.com/office/drawing/2014/main" val="206712637"/>
                    </a:ext>
                  </a:extLst>
                </a:gridCol>
                <a:gridCol w="8920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213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l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algn="l"/>
                      <a:endParaRPr lang="ru-RU" sz="14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шт.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739293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Закупки органов власти 2019 г.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0,30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595959"/>
                          </a:solidFill>
                        </a:rPr>
                        <a:t>Субсидии подведомственным организациям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kern="1200" dirty="0" smtClean="0">
                        <a:solidFill>
                          <a:srgbClr val="59595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25,82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25,82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Иные обязательства в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1,29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1,29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Соглашения с муниципальными образованиями на 2019 г. не предусмотрены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2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2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2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effectLst/>
                        </a:rPr>
                        <a:t>Закупки муниципальных образований 2019 г</a:t>
                      </a:r>
                      <a:r>
                        <a:rPr lang="ru-RU" sz="2200" baseline="0" dirty="0" smtClean="0">
                          <a:solidFill>
                            <a:srgbClr val="595959"/>
                          </a:solidFill>
                        </a:rPr>
                        <a:t>. не предусмотрены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38028" y="233346"/>
            <a:ext cx="11324481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ИСПОЛНЕНИЕ РЕГИОНАЛЬНОГО </a:t>
            </a:r>
            <a:r>
              <a:rPr lang="ru-RU" sz="16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</a:t>
            </a: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«ТВОРЧЕСКИЕ ЛЮДИ»</a:t>
            </a:r>
            <a:endParaRPr lang="ru-RU" sz="1600" b="1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01078" y="3066948"/>
            <a:ext cx="2376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8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8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к 2024 году</a:t>
            </a:r>
            <a:endParaRPr lang="ru-RU" sz="2000" b="1" dirty="0">
              <a:latin typeface="+mj-lt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«ЦИФРОВАЯ КУЛЬТУРА»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1078" y="1127956"/>
            <a:ext cx="2201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8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sz="28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2461" y="1127956"/>
            <a:ext cx="84015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увеличение </a:t>
            </a:r>
            <a:r>
              <a:rPr lang="ru-RU" sz="2400" dirty="0"/>
              <a:t>в Челябинской области к 2024 году числа обращений к цифровым ресурсам культуры в 5 раз за счет создания </a:t>
            </a:r>
            <a:r>
              <a:rPr lang="ru-RU" sz="2400" dirty="0" smtClean="0"/>
              <a:t>виртуальных </a:t>
            </a:r>
            <a:r>
              <a:rPr lang="ru-RU" sz="2400" dirty="0"/>
              <a:t>концертных залов и </a:t>
            </a:r>
            <a:r>
              <a:rPr lang="ru-RU" sz="2400" dirty="0" smtClean="0"/>
              <a:t>выставочных </a:t>
            </a:r>
            <a:r>
              <a:rPr lang="ru-RU" sz="2400" dirty="0"/>
              <a:t>проектов, снабженных цифровыми гидами в формате дополненной реальности </a:t>
            </a:r>
            <a:endParaRPr lang="ru-RU" sz="24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1394" y="3066948"/>
            <a:ext cx="84015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400" dirty="0"/>
              <a:t>создание </a:t>
            </a:r>
            <a:r>
              <a:rPr lang="ru-RU" sz="2400" b="1" dirty="0">
                <a:solidFill>
                  <a:srgbClr val="FF0000"/>
                </a:solidFill>
              </a:rPr>
              <a:t>2</a:t>
            </a:r>
            <a:r>
              <a:rPr lang="ru-RU" sz="2400" dirty="0"/>
              <a:t> виртуальных концертных залов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400" dirty="0" smtClean="0"/>
              <a:t>организация </a:t>
            </a:r>
            <a:r>
              <a:rPr lang="ru-RU" sz="2400" b="1" dirty="0">
                <a:solidFill>
                  <a:srgbClr val="FF0000"/>
                </a:solidFill>
              </a:rPr>
              <a:t>6</a:t>
            </a:r>
            <a:r>
              <a:rPr lang="ru-RU" sz="2400" dirty="0" smtClean="0"/>
              <a:t> выставочных </a:t>
            </a:r>
            <a:r>
              <a:rPr lang="ru-RU" sz="2400" dirty="0"/>
              <a:t>проектов, снабженных цифровыми гидами в формате дополненной </a:t>
            </a:r>
            <a:r>
              <a:rPr lang="ru-RU" sz="2400" dirty="0" smtClean="0"/>
              <a:t>реальности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400" dirty="0" smtClean="0"/>
              <a:t>проведение </a:t>
            </a:r>
            <a:r>
              <a:rPr lang="ru-RU" sz="2400" b="1" dirty="0">
                <a:solidFill>
                  <a:srgbClr val="FF0000"/>
                </a:solidFill>
              </a:rPr>
              <a:t>5</a:t>
            </a:r>
            <a:r>
              <a:rPr lang="ru-RU" sz="2400" dirty="0" smtClean="0"/>
              <a:t> </a:t>
            </a:r>
            <a:r>
              <a:rPr lang="ru-RU" sz="2400" dirty="0"/>
              <a:t>онлайн-трансляций </a:t>
            </a:r>
            <a:r>
              <a:rPr lang="ru-RU" sz="2400" dirty="0" smtClean="0"/>
              <a:t>мероприятий региона, </a:t>
            </a:r>
            <a:r>
              <a:rPr lang="ru-RU" sz="2400" dirty="0"/>
              <a:t>размещаемых на портале «</a:t>
            </a:r>
            <a:r>
              <a:rPr lang="ru-RU" sz="2400" dirty="0" err="1"/>
              <a:t>Культура.РФ</a:t>
            </a:r>
            <a:r>
              <a:rPr lang="ru-RU" sz="2400" dirty="0"/>
              <a:t>»</a:t>
            </a:r>
            <a:endParaRPr lang="ru-RU" sz="2400" b="1" dirty="0">
              <a:solidFill>
                <a:srgbClr val="FF0000"/>
              </a:solidFill>
              <a:latin typeface="+mj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979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1324481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И ФИНАНСИРОВАНИЕ РЕГИОНАЛЬНОГО </a:t>
            </a:r>
            <a:r>
              <a:rPr lang="ru-RU" sz="16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</a:t>
            </a: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«ЦИФРОВАЯ КУЛЬТУРА»</a:t>
            </a:r>
            <a:endParaRPr lang="ru-RU" sz="1600" b="1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15552" y="1398448"/>
            <a:ext cx="5838495" cy="1675643"/>
            <a:chOff x="31780" y="1443763"/>
            <a:chExt cx="5838495" cy="1675643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31780" y="1443763"/>
              <a:ext cx="2246182" cy="1675643"/>
              <a:chOff x="837855" y="1089025"/>
              <a:chExt cx="2246182" cy="1675643"/>
            </a:xfrm>
          </p:grpSpPr>
          <p:sp>
            <p:nvSpPr>
              <p:cNvPr id="62" name="Rectangle 1"/>
              <p:cNvSpPr>
                <a:spLocks noChangeArrowheads="1"/>
              </p:cNvSpPr>
              <p:nvPr/>
            </p:nvSpPr>
            <p:spPr bwMode="auto">
              <a:xfrm>
                <a:off x="837855" y="1342469"/>
                <a:ext cx="2246182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6000" b="1" dirty="0" smtClean="0">
                    <a:latin typeface="+mj-lt"/>
                    <a:ea typeface="MS Mincho" pitchFamily="49" charset="-128"/>
                    <a:cs typeface="Times New Roman" pitchFamily="18" charset="0"/>
                  </a:rPr>
                  <a:t>1 </a:t>
                </a:r>
              </a:p>
            </p:txBody>
          </p:sp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 flipH="1">
                <a:off x="1117476" y="1089025"/>
                <a:ext cx="1686940" cy="1675643"/>
              </a:xfrm>
              <a:custGeom>
                <a:avLst/>
                <a:gdLst/>
                <a:ahLst/>
                <a:cxnLst>
                  <a:cxn ang="0">
                    <a:pos x="172" y="343"/>
                  </a:cxn>
                  <a:cxn ang="0">
                    <a:pos x="0" y="172"/>
                  </a:cxn>
                  <a:cxn ang="0">
                    <a:pos x="172" y="0"/>
                  </a:cxn>
                  <a:cxn ang="0">
                    <a:pos x="172" y="29"/>
                  </a:cxn>
                  <a:cxn ang="0">
                    <a:pos x="30" y="172"/>
                  </a:cxn>
                  <a:cxn ang="0">
                    <a:pos x="172" y="314"/>
                  </a:cxn>
                  <a:cxn ang="0">
                    <a:pos x="314" y="172"/>
                  </a:cxn>
                  <a:cxn ang="0">
                    <a:pos x="343" y="172"/>
                  </a:cxn>
                  <a:cxn ang="0">
                    <a:pos x="172" y="343"/>
                  </a:cxn>
                </a:cxnLst>
                <a:rect l="0" t="0" r="r" b="b"/>
                <a:pathLst>
                  <a:path w="343" h="343">
                    <a:moveTo>
                      <a:pt x="172" y="343"/>
                    </a:moveTo>
                    <a:cubicBezTo>
                      <a:pt x="77" y="343"/>
                      <a:pt x="0" y="266"/>
                      <a:pt x="0" y="172"/>
                    </a:cubicBezTo>
                    <a:cubicBezTo>
                      <a:pt x="0" y="77"/>
                      <a:pt x="77" y="0"/>
                      <a:pt x="172" y="0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93" y="29"/>
                      <a:pt x="30" y="93"/>
                      <a:pt x="30" y="172"/>
                    </a:cubicBezTo>
                    <a:cubicBezTo>
                      <a:pt x="30" y="250"/>
                      <a:pt x="93" y="314"/>
                      <a:pt x="172" y="314"/>
                    </a:cubicBezTo>
                    <a:cubicBezTo>
                      <a:pt x="250" y="314"/>
                      <a:pt x="314" y="250"/>
                      <a:pt x="314" y="172"/>
                    </a:cubicBezTo>
                    <a:cubicBezTo>
                      <a:pt x="343" y="172"/>
                      <a:pt x="343" y="172"/>
                      <a:pt x="343" y="172"/>
                    </a:cubicBezTo>
                    <a:cubicBezTo>
                      <a:pt x="343" y="266"/>
                      <a:pt x="266" y="343"/>
                      <a:pt x="172" y="3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998341" y="1990402"/>
              <a:ext cx="387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b="1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«Безденежное» соглашение</a:t>
              </a:r>
              <a:endParaRPr lang="ru-RU" sz="2000" b="1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7677817" y="2054473"/>
            <a:ext cx="3499090" cy="3467511"/>
            <a:chOff x="7988060" y="957532"/>
            <a:chExt cx="3499090" cy="3467511"/>
          </a:xfrm>
        </p:grpSpPr>
        <p:sp>
          <p:nvSpPr>
            <p:cNvPr id="32" name="Freeform 71"/>
            <p:cNvSpPr>
              <a:spLocks/>
            </p:cNvSpPr>
            <p:nvPr/>
          </p:nvSpPr>
          <p:spPr bwMode="auto">
            <a:xfrm flipH="1">
              <a:off x="7988060" y="957532"/>
              <a:ext cx="3499090" cy="3467511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8102732" y="1607100"/>
              <a:ext cx="3155818" cy="200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solidFill>
                    <a:srgbClr val="FF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ОБЩИЙ БЮДЖЕТ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8000" b="1" dirty="0" smtClean="0">
                  <a:latin typeface="+mj-lt"/>
                  <a:ea typeface="MS Mincho" pitchFamily="49" charset="-128"/>
                  <a:cs typeface="Times New Roman" pitchFamily="18" charset="0"/>
                </a:rPr>
                <a:t>0,86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млн. руб.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MS Mincho" pitchFamily="49" charset="-128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90402" y="3788229"/>
            <a:ext cx="6932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РАСХОДЫ НА 01.04.2019 Г. (заключение контракта):</a:t>
            </a:r>
          </a:p>
          <a:p>
            <a:endParaRPr lang="ru-RU" sz="2400" dirty="0"/>
          </a:p>
          <a:p>
            <a:r>
              <a:rPr lang="ru-RU" sz="2400" b="1" dirty="0" smtClean="0"/>
              <a:t>0,49 </a:t>
            </a:r>
            <a:r>
              <a:rPr lang="ru-RU" sz="2400" dirty="0" smtClean="0"/>
              <a:t>млн. руб. – Региональный бюджет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248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РЕЗУЛЬТАТЫ В 2019 Г. </a:t>
            </a:r>
            <a:r>
              <a:rPr lang="ru-RU" sz="16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</a:t>
            </a: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 ИСПОЛНЕНИЕ </a:t>
            </a:r>
            <a:r>
              <a:rPr lang="ru-RU" sz="16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РЕГИОНАЛЬНОГО ПРОЕКТА «ЦИФРОВАЯ КУЛЬТУРА»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06503" y="1252851"/>
            <a:ext cx="3009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</a:t>
            </a:r>
            <a:r>
              <a:rPr lang="ru-RU" sz="2000" dirty="0" smtClean="0"/>
              <a:t>оздание </a:t>
            </a:r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r>
              <a:rPr lang="ru-RU" sz="2000" dirty="0" smtClean="0"/>
              <a:t> </a:t>
            </a:r>
            <a:r>
              <a:rPr lang="ru-RU" sz="2000" b="1" dirty="0" smtClean="0"/>
              <a:t>виртуального концертного зала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53443" y="945074"/>
            <a:ext cx="3126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О</a:t>
            </a:r>
            <a:r>
              <a:rPr lang="ru-RU" sz="2000" dirty="0" smtClean="0"/>
              <a:t>цифровка и включение в </a:t>
            </a:r>
            <a:r>
              <a:rPr lang="ru-RU" sz="2000" dirty="0"/>
              <a:t>Национальную электронную библиотеку </a:t>
            </a:r>
            <a:r>
              <a:rPr lang="ru-RU" sz="2000" b="1" dirty="0">
                <a:solidFill>
                  <a:srgbClr val="FF0000"/>
                </a:solidFill>
              </a:rPr>
              <a:t>100</a:t>
            </a:r>
            <a:r>
              <a:rPr lang="ru-RU" sz="2000" dirty="0"/>
              <a:t> </a:t>
            </a:r>
            <a:r>
              <a:rPr lang="ru-RU" sz="2000" b="1" dirty="0"/>
              <a:t>книжных памятников 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85256"/>
              </p:ext>
            </p:extLst>
          </p:nvPr>
        </p:nvGraphicFramePr>
        <p:xfrm>
          <a:off x="438028" y="2134882"/>
          <a:ext cx="11324482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276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2036">
                  <a:extLst>
                    <a:ext uri="{9D8B030D-6E8A-4147-A177-3AD203B41FA5}">
                      <a16:colId xmlns="" xmlns:a16="http://schemas.microsoft.com/office/drawing/2014/main" val="171652293"/>
                    </a:ext>
                  </a:extLst>
                </a:gridCol>
                <a:gridCol w="892036">
                  <a:extLst>
                    <a:ext uri="{9D8B030D-6E8A-4147-A177-3AD203B41FA5}">
                      <a16:colId xmlns="" xmlns:a16="http://schemas.microsoft.com/office/drawing/2014/main" val="206712637"/>
                    </a:ext>
                  </a:extLst>
                </a:gridCol>
                <a:gridCol w="8920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l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algn="l"/>
                      <a:endParaRPr lang="ru-RU" sz="14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шт.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739293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Закупки органов власти 2019 г. не</a:t>
                      </a:r>
                      <a:r>
                        <a:rPr lang="ru-RU" sz="2200" baseline="0" dirty="0" smtClean="0">
                          <a:solidFill>
                            <a:srgbClr val="595959"/>
                          </a:solidFill>
                        </a:rPr>
                        <a:t> предусмотрены</a:t>
                      </a:r>
                      <a:endParaRPr lang="ru-RU" sz="2200" dirty="0" smtClean="0">
                        <a:solidFill>
                          <a:srgbClr val="595959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Иные обязательства в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0,86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0,60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Соглашения с муниципальными образованиями на 2019 г. не предусмотрены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2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2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2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effectLst/>
                        </a:rPr>
                        <a:t>Закупки муниципальных образований 2019 г</a:t>
                      </a:r>
                      <a:r>
                        <a:rPr lang="ru-RU" sz="2200" baseline="0" dirty="0" smtClean="0">
                          <a:solidFill>
                            <a:srgbClr val="595959"/>
                          </a:solidFill>
                        </a:rPr>
                        <a:t>. не предусмотрены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739832" y="1297265"/>
            <a:ext cx="1022466" cy="61905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389418" y="1297264"/>
            <a:ext cx="1022466" cy="61905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88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7988060" y="957532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06140" y="1933785"/>
            <a:ext cx="5612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– 78,89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млн. руб. </a:t>
            </a: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6143" y="2367811"/>
            <a:ext cx="547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63,51 млн. руб.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102732" y="1503230"/>
            <a:ext cx="2880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0" b="1" dirty="0" smtClean="0">
                <a:latin typeface="+mj-lt"/>
                <a:ea typeface="MS Mincho" pitchFamily="49" charset="-128"/>
                <a:cs typeface="Times New Roman" pitchFamily="18" charset="0"/>
              </a:rPr>
              <a:t>142,4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457" y="4469999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– 0 руб.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143" y="4931664"/>
            <a:ext cx="578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3,18 млн. руб.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141" y="4035973"/>
            <a:ext cx="5171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Расходы 2019 г.</a:t>
            </a:r>
            <a:endParaRPr lang="ru-RU" sz="20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142" y="1513977"/>
            <a:ext cx="5171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Бюджет на 2019 г.</a:t>
            </a:r>
            <a:endParaRPr lang="ru-RU" sz="20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БЮДЖЕТ РЕГИОНАЛЬНОЙ СОСТАВЛЯЮЩЕЙ</a:t>
            </a:r>
          </a:p>
        </p:txBody>
      </p:sp>
    </p:spTree>
    <p:extLst>
      <p:ext uri="{BB962C8B-B14F-4D97-AF65-F5344CB8AC3E}">
        <p14:creationId xmlns:p14="http://schemas.microsoft.com/office/powerpoint/2010/main" val="29224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280931" y="3303240"/>
            <a:ext cx="9510498" cy="1094036"/>
            <a:chOff x="227348" y="3652388"/>
            <a:chExt cx="9135658" cy="666979"/>
          </a:xfrm>
        </p:grpSpPr>
        <p:sp>
          <p:nvSpPr>
            <p:cNvPr id="15" name="object 3"/>
            <p:cNvSpPr txBox="1"/>
            <p:nvPr/>
          </p:nvSpPr>
          <p:spPr>
            <a:xfrm>
              <a:off x="227348" y="3652388"/>
              <a:ext cx="9135658" cy="376830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ctr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b="1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СПАСИБО ЗА ВНИМАНИЕ!</a:t>
              </a:r>
              <a:endParaRPr lang="ru-RU" sz="2800" b="1" kern="0" dirty="0" smtClean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309479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873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0403" y="297235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ЦЕЛЕВЫЕ ПОКАЗАТЕЛИ РЕГИОНАЛЬНОЙ СОСТАВЛЯЮЩЕЙ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507075" y="2094807"/>
            <a:ext cx="1439965" cy="108982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BB46C6F-7FA9-42C0-A3F2-281FA26380F1}"/>
              </a:ext>
            </a:extLst>
          </p:cNvPr>
          <p:cNvSpPr/>
          <p:nvPr/>
        </p:nvSpPr>
        <p:spPr>
          <a:xfrm>
            <a:off x="2049517" y="2172552"/>
            <a:ext cx="10018986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3400" b="1" dirty="0" smtClean="0">
                <a:latin typeface="+mj-lt"/>
              </a:rPr>
              <a:t>на 15% </a:t>
            </a:r>
            <a:r>
              <a:rPr lang="ru-RU" sz="3400" dirty="0">
                <a:solidFill>
                  <a:srgbClr val="595959"/>
                </a:solidFill>
              </a:rPr>
              <a:t>число посещений </a:t>
            </a:r>
            <a:r>
              <a:rPr lang="ru-RU" sz="3400" b="1" dirty="0">
                <a:latin typeface="+mj-lt"/>
              </a:rPr>
              <a:t>организаций культуры </a:t>
            </a:r>
          </a:p>
          <a:p>
            <a:pPr>
              <a:lnSpc>
                <a:spcPct val="120000"/>
              </a:lnSpc>
            </a:pPr>
            <a:r>
              <a:rPr lang="ru-RU" sz="3400" dirty="0">
                <a:solidFill>
                  <a:srgbClr val="595959"/>
                </a:solidFill>
              </a:rPr>
              <a:t>(с 13,66 до 15,53 млн. посещений)</a:t>
            </a:r>
          </a:p>
          <a:p>
            <a:pPr>
              <a:lnSpc>
                <a:spcPct val="120000"/>
              </a:lnSpc>
            </a:pPr>
            <a:endParaRPr lang="ru-RU" sz="3400" b="1" dirty="0">
              <a:solidFill>
                <a:srgbClr val="001C85"/>
              </a:solidFill>
              <a:latin typeface="+mj-lt"/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3400" b="1" dirty="0">
                <a:latin typeface="+mj-lt"/>
              </a:rPr>
              <a:t>в 5 раз </a:t>
            </a:r>
            <a:r>
              <a:rPr lang="ru-RU" sz="3400" dirty="0">
                <a:solidFill>
                  <a:srgbClr val="595959"/>
                </a:solidFill>
              </a:rPr>
              <a:t>число обращений </a:t>
            </a:r>
            <a:r>
              <a:rPr lang="ru-RU" sz="3400" b="1" dirty="0">
                <a:latin typeface="+mj-lt"/>
              </a:rPr>
              <a:t>к цифровым ресурсам </a:t>
            </a:r>
            <a:r>
              <a:rPr lang="ru-RU" sz="3400" b="1" dirty="0" smtClean="0">
                <a:latin typeface="+mj-lt"/>
              </a:rPr>
              <a:t>культуры </a:t>
            </a:r>
          </a:p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rgbClr val="595959"/>
                </a:solidFill>
              </a:rPr>
              <a:t>(</a:t>
            </a:r>
            <a:r>
              <a:rPr lang="ru-RU" sz="3400" dirty="0">
                <a:solidFill>
                  <a:srgbClr val="595959"/>
                </a:solidFill>
              </a:rPr>
              <a:t>с 270  тыс. до 1,35 млн. посещений)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34887" y="1150220"/>
            <a:ext cx="4102195" cy="540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600" dirty="0">
                <a:solidFill>
                  <a:srgbClr val="595959"/>
                </a:solidFill>
              </a:rPr>
              <a:t>К 2024 году </a:t>
            </a:r>
            <a:r>
              <a:rPr lang="ru-RU" sz="2600" b="1" dirty="0"/>
              <a:t>увеличить:</a:t>
            </a:r>
            <a:r>
              <a:rPr lang="ru-RU" sz="2600" dirty="0"/>
              <a:t> 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514956" y="3910469"/>
            <a:ext cx="1439965" cy="108982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4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РЕГИОНАЛЬНЫЕ ПРОЕКТЫ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37483" y="870972"/>
            <a:ext cx="436950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РЕГИОНАЛЬНЫЕ ПРОЕКТЫ</a:t>
            </a: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38028" y="4597596"/>
            <a:ext cx="11309851" cy="1932557"/>
            <a:chOff x="438028" y="1634587"/>
            <a:chExt cx="11309851" cy="1932557"/>
          </a:xfrm>
        </p:grpSpPr>
        <p:sp>
          <p:nvSpPr>
            <p:cNvPr id="70" name="TextBox 69"/>
            <p:cNvSpPr txBox="1"/>
            <p:nvPr/>
          </p:nvSpPr>
          <p:spPr>
            <a:xfrm>
              <a:off x="4918212" y="2893448"/>
              <a:ext cx="40048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«Безденежные» соглашения 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3950025" y="2705370"/>
              <a:ext cx="843470" cy="861774"/>
              <a:chOff x="1726181" y="2604474"/>
              <a:chExt cx="843470" cy="861774"/>
            </a:xfrm>
          </p:grpSpPr>
          <p:sp>
            <p:nvSpPr>
              <p:cNvPr id="22" name="Rectangle 1"/>
              <p:cNvSpPr>
                <a:spLocks noChangeArrowheads="1"/>
              </p:cNvSpPr>
              <p:nvPr/>
            </p:nvSpPr>
            <p:spPr bwMode="auto">
              <a:xfrm>
                <a:off x="1923508" y="2604474"/>
                <a:ext cx="448815" cy="861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5000" b="1" dirty="0" smtClean="0">
                    <a:latin typeface="+mj-lt"/>
                    <a:ea typeface="MS Mincho" pitchFamily="49" charset="-128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3" name="Freeform 71"/>
              <p:cNvSpPr>
                <a:spLocks/>
              </p:cNvSpPr>
              <p:nvPr/>
            </p:nvSpPr>
            <p:spPr bwMode="auto">
              <a:xfrm flipH="1">
                <a:off x="1726181" y="2616450"/>
                <a:ext cx="843470" cy="837822"/>
              </a:xfrm>
              <a:custGeom>
                <a:avLst/>
                <a:gdLst/>
                <a:ahLst/>
                <a:cxnLst>
                  <a:cxn ang="0">
                    <a:pos x="172" y="343"/>
                  </a:cxn>
                  <a:cxn ang="0">
                    <a:pos x="0" y="172"/>
                  </a:cxn>
                  <a:cxn ang="0">
                    <a:pos x="172" y="0"/>
                  </a:cxn>
                  <a:cxn ang="0">
                    <a:pos x="172" y="29"/>
                  </a:cxn>
                  <a:cxn ang="0">
                    <a:pos x="30" y="172"/>
                  </a:cxn>
                  <a:cxn ang="0">
                    <a:pos x="172" y="314"/>
                  </a:cxn>
                  <a:cxn ang="0">
                    <a:pos x="314" y="172"/>
                  </a:cxn>
                  <a:cxn ang="0">
                    <a:pos x="343" y="172"/>
                  </a:cxn>
                  <a:cxn ang="0">
                    <a:pos x="172" y="343"/>
                  </a:cxn>
                </a:cxnLst>
                <a:rect l="0" t="0" r="r" b="b"/>
                <a:pathLst>
                  <a:path w="343" h="343">
                    <a:moveTo>
                      <a:pt x="172" y="343"/>
                    </a:moveTo>
                    <a:cubicBezTo>
                      <a:pt x="77" y="343"/>
                      <a:pt x="0" y="266"/>
                      <a:pt x="0" y="172"/>
                    </a:cubicBezTo>
                    <a:cubicBezTo>
                      <a:pt x="0" y="77"/>
                      <a:pt x="77" y="0"/>
                      <a:pt x="172" y="0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93" y="29"/>
                      <a:pt x="30" y="93"/>
                      <a:pt x="30" y="172"/>
                    </a:cubicBezTo>
                    <a:cubicBezTo>
                      <a:pt x="30" y="250"/>
                      <a:pt x="93" y="314"/>
                      <a:pt x="172" y="314"/>
                    </a:cubicBezTo>
                    <a:cubicBezTo>
                      <a:pt x="250" y="314"/>
                      <a:pt x="314" y="250"/>
                      <a:pt x="314" y="172"/>
                    </a:cubicBezTo>
                    <a:cubicBezTo>
                      <a:pt x="343" y="172"/>
                      <a:pt x="343" y="172"/>
                      <a:pt x="343" y="172"/>
                    </a:cubicBezTo>
                    <a:cubicBezTo>
                      <a:pt x="343" y="266"/>
                      <a:pt x="266" y="343"/>
                      <a:pt x="172" y="3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38028" y="1634587"/>
              <a:ext cx="5347918" cy="92333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Создание условий для реализации творческого потенциала нации </a:t>
              </a:r>
            </a:p>
            <a:p>
              <a:pPr algn="ctr"/>
              <a:r>
                <a:rPr lang="ru-RU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(«ТВОРЧЕСКИЕ ЛЮДИ»)</a:t>
              </a:r>
              <a:endParaRPr lang="ru-RU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99961" y="1634587"/>
              <a:ext cx="5347918" cy="92333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Цифровизация</a:t>
              </a:r>
              <a:r>
                <a:rPr lang="ru-RU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ru-RU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услуг и формирование информационного пространства в сфере культуры</a:t>
              </a:r>
            </a:p>
            <a:p>
              <a:pPr algn="ctr"/>
              <a:r>
                <a:rPr lang="ru-RU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(«ЦИФРОВАЯ КУЛЬТУРА»)</a:t>
              </a:r>
              <a:endParaRPr lang="ru-RU" b="1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462075" y="1525321"/>
            <a:ext cx="11314970" cy="2849471"/>
            <a:chOff x="577828" y="3728461"/>
            <a:chExt cx="11314970" cy="2849471"/>
          </a:xfrm>
        </p:grpSpPr>
        <p:sp>
          <p:nvSpPr>
            <p:cNvPr id="72" name="TextBox 71"/>
            <p:cNvSpPr txBox="1"/>
            <p:nvPr/>
          </p:nvSpPr>
          <p:spPr>
            <a:xfrm>
              <a:off x="8285595" y="4718629"/>
              <a:ext cx="36072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«Денежные» соглашения</a:t>
              </a:r>
              <a:endPara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85595" y="5687804"/>
              <a:ext cx="24907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на общую сумму</a:t>
              </a:r>
            </a:p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млн. руб.</a:t>
              </a:r>
              <a:endPara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180220" y="3728461"/>
              <a:ext cx="7908976" cy="646331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b="1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r>
                <a:rPr lang="ru-RU" dirty="0"/>
                <a:t>Обеспечение качественно нового уровня развития инфраструктуры культуры </a:t>
              </a:r>
              <a:endParaRPr lang="ru-RU" dirty="0" smtClean="0"/>
            </a:p>
            <a:p>
              <a:r>
                <a:rPr lang="ru-RU" dirty="0" smtClean="0"/>
                <a:t>(«КУЛЬТУРНАЯ СРЕДА»)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02586" y="4712742"/>
              <a:ext cx="51716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«Безденежное» соглашение </a:t>
              </a:r>
            </a:p>
          </p:txBody>
        </p:sp>
        <p:grpSp>
          <p:nvGrpSpPr>
            <p:cNvPr id="33" name="Группа 32"/>
            <p:cNvGrpSpPr/>
            <p:nvPr/>
          </p:nvGrpSpPr>
          <p:grpSpPr>
            <a:xfrm>
              <a:off x="577828" y="4518575"/>
              <a:ext cx="843470" cy="861774"/>
              <a:chOff x="1726181" y="2604474"/>
              <a:chExt cx="843470" cy="861774"/>
            </a:xfrm>
          </p:grpSpPr>
          <p:sp>
            <p:nvSpPr>
              <p:cNvPr id="34" name="Rectangle 1"/>
              <p:cNvSpPr>
                <a:spLocks noChangeArrowheads="1"/>
              </p:cNvSpPr>
              <p:nvPr/>
            </p:nvSpPr>
            <p:spPr bwMode="auto">
              <a:xfrm>
                <a:off x="1923508" y="2604474"/>
                <a:ext cx="448815" cy="861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5000" b="1" dirty="0">
                    <a:latin typeface="+mj-lt"/>
                    <a:ea typeface="MS Mincho" pitchFamily="49" charset="-128"/>
                    <a:cs typeface="Times New Roman" pitchFamily="18" charset="0"/>
                  </a:rPr>
                  <a:t>1</a:t>
                </a:r>
                <a:endParaRPr lang="ru-RU" sz="5000" b="1" dirty="0" smtClean="0">
                  <a:latin typeface="+mj-lt"/>
                  <a:ea typeface="MS Mincho" pitchFamily="49" charset="-128"/>
                  <a:cs typeface="Times New Roman" pitchFamily="18" charset="0"/>
                </a:endParaRPr>
              </a:p>
            </p:txBody>
          </p:sp>
          <p:sp>
            <p:nvSpPr>
              <p:cNvPr id="35" name="Freeform 71"/>
              <p:cNvSpPr>
                <a:spLocks/>
              </p:cNvSpPr>
              <p:nvPr/>
            </p:nvSpPr>
            <p:spPr bwMode="auto">
              <a:xfrm flipH="1">
                <a:off x="1726181" y="2616450"/>
                <a:ext cx="843470" cy="837822"/>
              </a:xfrm>
              <a:custGeom>
                <a:avLst/>
                <a:gdLst/>
                <a:ahLst/>
                <a:cxnLst>
                  <a:cxn ang="0">
                    <a:pos x="172" y="343"/>
                  </a:cxn>
                  <a:cxn ang="0">
                    <a:pos x="0" y="172"/>
                  </a:cxn>
                  <a:cxn ang="0">
                    <a:pos x="172" y="0"/>
                  </a:cxn>
                  <a:cxn ang="0">
                    <a:pos x="172" y="29"/>
                  </a:cxn>
                  <a:cxn ang="0">
                    <a:pos x="30" y="172"/>
                  </a:cxn>
                  <a:cxn ang="0">
                    <a:pos x="172" y="314"/>
                  </a:cxn>
                  <a:cxn ang="0">
                    <a:pos x="314" y="172"/>
                  </a:cxn>
                  <a:cxn ang="0">
                    <a:pos x="343" y="172"/>
                  </a:cxn>
                  <a:cxn ang="0">
                    <a:pos x="172" y="343"/>
                  </a:cxn>
                </a:cxnLst>
                <a:rect l="0" t="0" r="r" b="b"/>
                <a:pathLst>
                  <a:path w="343" h="343">
                    <a:moveTo>
                      <a:pt x="172" y="343"/>
                    </a:moveTo>
                    <a:cubicBezTo>
                      <a:pt x="77" y="343"/>
                      <a:pt x="0" y="266"/>
                      <a:pt x="0" y="172"/>
                    </a:cubicBezTo>
                    <a:cubicBezTo>
                      <a:pt x="0" y="77"/>
                      <a:pt x="77" y="0"/>
                      <a:pt x="172" y="0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93" y="29"/>
                      <a:pt x="30" y="93"/>
                      <a:pt x="30" y="172"/>
                    </a:cubicBezTo>
                    <a:cubicBezTo>
                      <a:pt x="30" y="250"/>
                      <a:pt x="93" y="314"/>
                      <a:pt x="172" y="314"/>
                    </a:cubicBezTo>
                    <a:cubicBezTo>
                      <a:pt x="250" y="314"/>
                      <a:pt x="314" y="250"/>
                      <a:pt x="314" y="172"/>
                    </a:cubicBezTo>
                    <a:cubicBezTo>
                      <a:pt x="343" y="172"/>
                      <a:pt x="343" y="172"/>
                      <a:pt x="343" y="172"/>
                    </a:cubicBezTo>
                    <a:cubicBezTo>
                      <a:pt x="343" y="266"/>
                      <a:pt x="266" y="343"/>
                      <a:pt x="172" y="3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577828" y="5620117"/>
              <a:ext cx="843470" cy="861774"/>
              <a:chOff x="1726181" y="2604474"/>
              <a:chExt cx="843470" cy="861774"/>
            </a:xfrm>
          </p:grpSpPr>
          <p:sp>
            <p:nvSpPr>
              <p:cNvPr id="37" name="Rectangle 1"/>
              <p:cNvSpPr>
                <a:spLocks noChangeArrowheads="1"/>
              </p:cNvSpPr>
              <p:nvPr/>
            </p:nvSpPr>
            <p:spPr bwMode="auto">
              <a:xfrm>
                <a:off x="1923508" y="2604474"/>
                <a:ext cx="448815" cy="861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5000" b="1" dirty="0" smtClean="0">
                    <a:latin typeface="+mj-lt"/>
                    <a:ea typeface="MS Mincho" pitchFamily="49" charset="-128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8" name="Freeform 71"/>
              <p:cNvSpPr>
                <a:spLocks/>
              </p:cNvSpPr>
              <p:nvPr/>
            </p:nvSpPr>
            <p:spPr bwMode="auto">
              <a:xfrm flipH="1">
                <a:off x="1726181" y="2616450"/>
                <a:ext cx="843470" cy="837822"/>
              </a:xfrm>
              <a:custGeom>
                <a:avLst/>
                <a:gdLst/>
                <a:ahLst/>
                <a:cxnLst>
                  <a:cxn ang="0">
                    <a:pos x="172" y="343"/>
                  </a:cxn>
                  <a:cxn ang="0">
                    <a:pos x="0" y="172"/>
                  </a:cxn>
                  <a:cxn ang="0">
                    <a:pos x="172" y="0"/>
                  </a:cxn>
                  <a:cxn ang="0">
                    <a:pos x="172" y="29"/>
                  </a:cxn>
                  <a:cxn ang="0">
                    <a:pos x="30" y="172"/>
                  </a:cxn>
                  <a:cxn ang="0">
                    <a:pos x="172" y="314"/>
                  </a:cxn>
                  <a:cxn ang="0">
                    <a:pos x="314" y="172"/>
                  </a:cxn>
                  <a:cxn ang="0">
                    <a:pos x="343" y="172"/>
                  </a:cxn>
                  <a:cxn ang="0">
                    <a:pos x="172" y="343"/>
                  </a:cxn>
                </a:cxnLst>
                <a:rect l="0" t="0" r="r" b="b"/>
                <a:pathLst>
                  <a:path w="343" h="343">
                    <a:moveTo>
                      <a:pt x="172" y="343"/>
                    </a:moveTo>
                    <a:cubicBezTo>
                      <a:pt x="77" y="343"/>
                      <a:pt x="0" y="266"/>
                      <a:pt x="0" y="172"/>
                    </a:cubicBezTo>
                    <a:cubicBezTo>
                      <a:pt x="0" y="77"/>
                      <a:pt x="77" y="0"/>
                      <a:pt x="172" y="0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93" y="29"/>
                      <a:pt x="30" y="93"/>
                      <a:pt x="30" y="172"/>
                    </a:cubicBezTo>
                    <a:cubicBezTo>
                      <a:pt x="30" y="250"/>
                      <a:pt x="93" y="314"/>
                      <a:pt x="172" y="314"/>
                    </a:cubicBezTo>
                    <a:cubicBezTo>
                      <a:pt x="250" y="314"/>
                      <a:pt x="314" y="250"/>
                      <a:pt x="314" y="172"/>
                    </a:cubicBezTo>
                    <a:cubicBezTo>
                      <a:pt x="343" y="172"/>
                      <a:pt x="343" y="172"/>
                      <a:pt x="343" y="172"/>
                    </a:cubicBezTo>
                    <a:cubicBezTo>
                      <a:pt x="343" y="266"/>
                      <a:pt x="266" y="343"/>
                      <a:pt x="172" y="3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1502586" y="5629759"/>
              <a:ext cx="51716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«Безденежные» дополнительные соглашения </a:t>
              </a:r>
            </a:p>
          </p:txBody>
        </p:sp>
        <p:grpSp>
          <p:nvGrpSpPr>
            <p:cNvPr id="40" name="Группа 39"/>
            <p:cNvGrpSpPr/>
            <p:nvPr/>
          </p:nvGrpSpPr>
          <p:grpSpPr>
            <a:xfrm>
              <a:off x="7320125" y="4641502"/>
              <a:ext cx="843470" cy="861774"/>
              <a:chOff x="1726181" y="2604474"/>
              <a:chExt cx="843470" cy="861774"/>
            </a:xfrm>
          </p:grpSpPr>
          <p:sp>
            <p:nvSpPr>
              <p:cNvPr id="41" name="Rectangle 1"/>
              <p:cNvSpPr>
                <a:spLocks noChangeArrowheads="1"/>
              </p:cNvSpPr>
              <p:nvPr/>
            </p:nvSpPr>
            <p:spPr bwMode="auto">
              <a:xfrm>
                <a:off x="1923508" y="2604474"/>
                <a:ext cx="448815" cy="861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5000" b="1" dirty="0" smtClean="0">
                    <a:latin typeface="+mj-lt"/>
                    <a:ea typeface="MS Mincho" pitchFamily="49" charset="-128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42" name="Freeform 71"/>
              <p:cNvSpPr>
                <a:spLocks/>
              </p:cNvSpPr>
              <p:nvPr/>
            </p:nvSpPr>
            <p:spPr bwMode="auto">
              <a:xfrm flipH="1">
                <a:off x="1726181" y="2616450"/>
                <a:ext cx="843470" cy="837822"/>
              </a:xfrm>
              <a:custGeom>
                <a:avLst/>
                <a:gdLst/>
                <a:ahLst/>
                <a:cxnLst>
                  <a:cxn ang="0">
                    <a:pos x="172" y="343"/>
                  </a:cxn>
                  <a:cxn ang="0">
                    <a:pos x="0" y="172"/>
                  </a:cxn>
                  <a:cxn ang="0">
                    <a:pos x="172" y="0"/>
                  </a:cxn>
                  <a:cxn ang="0">
                    <a:pos x="172" y="29"/>
                  </a:cxn>
                  <a:cxn ang="0">
                    <a:pos x="30" y="172"/>
                  </a:cxn>
                  <a:cxn ang="0">
                    <a:pos x="172" y="314"/>
                  </a:cxn>
                  <a:cxn ang="0">
                    <a:pos x="314" y="172"/>
                  </a:cxn>
                  <a:cxn ang="0">
                    <a:pos x="343" y="172"/>
                  </a:cxn>
                  <a:cxn ang="0">
                    <a:pos x="172" y="343"/>
                  </a:cxn>
                </a:cxnLst>
                <a:rect l="0" t="0" r="r" b="b"/>
                <a:pathLst>
                  <a:path w="343" h="343">
                    <a:moveTo>
                      <a:pt x="172" y="343"/>
                    </a:moveTo>
                    <a:cubicBezTo>
                      <a:pt x="77" y="343"/>
                      <a:pt x="0" y="266"/>
                      <a:pt x="0" y="172"/>
                    </a:cubicBezTo>
                    <a:cubicBezTo>
                      <a:pt x="0" y="77"/>
                      <a:pt x="77" y="0"/>
                      <a:pt x="172" y="0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93" y="29"/>
                      <a:pt x="30" y="93"/>
                      <a:pt x="30" y="172"/>
                    </a:cubicBezTo>
                    <a:cubicBezTo>
                      <a:pt x="30" y="250"/>
                      <a:pt x="93" y="314"/>
                      <a:pt x="172" y="314"/>
                    </a:cubicBezTo>
                    <a:cubicBezTo>
                      <a:pt x="250" y="314"/>
                      <a:pt x="314" y="250"/>
                      <a:pt x="314" y="172"/>
                    </a:cubicBezTo>
                    <a:cubicBezTo>
                      <a:pt x="343" y="172"/>
                      <a:pt x="343" y="172"/>
                      <a:pt x="343" y="172"/>
                    </a:cubicBezTo>
                    <a:cubicBezTo>
                      <a:pt x="343" y="266"/>
                      <a:pt x="266" y="343"/>
                      <a:pt x="172" y="3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3" name="Группа 42"/>
            <p:cNvGrpSpPr/>
            <p:nvPr/>
          </p:nvGrpSpPr>
          <p:grpSpPr>
            <a:xfrm>
              <a:off x="7226210" y="5740110"/>
              <a:ext cx="1031299" cy="837822"/>
              <a:chOff x="1650748" y="2616450"/>
              <a:chExt cx="1031299" cy="837822"/>
            </a:xfrm>
          </p:grpSpPr>
          <p:sp>
            <p:nvSpPr>
              <p:cNvPr id="44" name="Rectangle 1"/>
              <p:cNvSpPr>
                <a:spLocks noChangeArrowheads="1"/>
              </p:cNvSpPr>
              <p:nvPr/>
            </p:nvSpPr>
            <p:spPr bwMode="auto">
              <a:xfrm>
                <a:off x="1650748" y="2758362"/>
                <a:ext cx="1031299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3000" b="1" dirty="0" smtClean="0">
                    <a:latin typeface="+mj-lt"/>
                    <a:ea typeface="MS Mincho" pitchFamily="49" charset="-128"/>
                    <a:cs typeface="Times New Roman" pitchFamily="18" charset="0"/>
                  </a:rPr>
                  <a:t>92,5</a:t>
                </a:r>
              </a:p>
            </p:txBody>
          </p:sp>
          <p:sp>
            <p:nvSpPr>
              <p:cNvPr id="45" name="Freeform 71"/>
              <p:cNvSpPr>
                <a:spLocks/>
              </p:cNvSpPr>
              <p:nvPr/>
            </p:nvSpPr>
            <p:spPr bwMode="auto">
              <a:xfrm flipH="1">
                <a:off x="1726181" y="2616450"/>
                <a:ext cx="843470" cy="837822"/>
              </a:xfrm>
              <a:custGeom>
                <a:avLst/>
                <a:gdLst/>
                <a:ahLst/>
                <a:cxnLst>
                  <a:cxn ang="0">
                    <a:pos x="172" y="343"/>
                  </a:cxn>
                  <a:cxn ang="0">
                    <a:pos x="0" y="172"/>
                  </a:cxn>
                  <a:cxn ang="0">
                    <a:pos x="172" y="0"/>
                  </a:cxn>
                  <a:cxn ang="0">
                    <a:pos x="172" y="29"/>
                  </a:cxn>
                  <a:cxn ang="0">
                    <a:pos x="30" y="172"/>
                  </a:cxn>
                  <a:cxn ang="0">
                    <a:pos x="172" y="314"/>
                  </a:cxn>
                  <a:cxn ang="0">
                    <a:pos x="314" y="172"/>
                  </a:cxn>
                  <a:cxn ang="0">
                    <a:pos x="343" y="172"/>
                  </a:cxn>
                  <a:cxn ang="0">
                    <a:pos x="172" y="343"/>
                  </a:cxn>
                </a:cxnLst>
                <a:rect l="0" t="0" r="r" b="b"/>
                <a:pathLst>
                  <a:path w="343" h="343">
                    <a:moveTo>
                      <a:pt x="172" y="343"/>
                    </a:moveTo>
                    <a:cubicBezTo>
                      <a:pt x="77" y="343"/>
                      <a:pt x="0" y="266"/>
                      <a:pt x="0" y="172"/>
                    </a:cubicBezTo>
                    <a:cubicBezTo>
                      <a:pt x="0" y="77"/>
                      <a:pt x="77" y="0"/>
                      <a:pt x="172" y="0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93" y="29"/>
                      <a:pt x="30" y="93"/>
                      <a:pt x="30" y="172"/>
                    </a:cubicBezTo>
                    <a:cubicBezTo>
                      <a:pt x="30" y="250"/>
                      <a:pt x="93" y="314"/>
                      <a:pt x="172" y="314"/>
                    </a:cubicBezTo>
                    <a:cubicBezTo>
                      <a:pt x="250" y="314"/>
                      <a:pt x="314" y="250"/>
                      <a:pt x="314" y="172"/>
                    </a:cubicBezTo>
                    <a:cubicBezTo>
                      <a:pt x="343" y="172"/>
                      <a:pt x="343" y="172"/>
                      <a:pt x="343" y="172"/>
                    </a:cubicBezTo>
                    <a:cubicBezTo>
                      <a:pt x="343" y="266"/>
                      <a:pt x="266" y="343"/>
                      <a:pt x="172" y="3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53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05786" y="3167551"/>
            <a:ext cx="2376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8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8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к 2024 году</a:t>
            </a:r>
            <a:endParaRPr lang="ru-RU" sz="2000" b="1" dirty="0">
              <a:latin typeface="+mj-lt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«КУЛЬТУРНАЯ СРЕДА»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1078" y="1127956"/>
            <a:ext cx="2201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8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sz="28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2461" y="1127956"/>
            <a:ext cx="84015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увеличение </a:t>
            </a:r>
            <a:r>
              <a:rPr lang="ru-RU" sz="2400" dirty="0"/>
              <a:t>в Челябинской области к 2024 году количества помещений организаций </a:t>
            </a:r>
            <a:r>
              <a:rPr lang="ru-RU" sz="2400" dirty="0" smtClean="0"/>
              <a:t>культуры </a:t>
            </a:r>
            <a:r>
              <a:rPr lang="ru-RU" sz="2400" dirty="0"/>
              <a:t>путем создания современной инфраструктуры для творческой самореализации и досуга населения</a:t>
            </a:r>
            <a:endParaRPr lang="ru-RU" sz="24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2461" y="3167551"/>
            <a:ext cx="8401535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+mj-lt"/>
              </a:rPr>
              <a:t>создание </a:t>
            </a:r>
            <a:r>
              <a:rPr lang="ru-RU" sz="2400" b="1" dirty="0">
                <a:latin typeface="+mj-lt"/>
              </a:rPr>
              <a:t>(</a:t>
            </a:r>
            <a:r>
              <a:rPr lang="ru-RU" sz="2400" b="1" dirty="0" smtClean="0">
                <a:latin typeface="+mj-lt"/>
              </a:rPr>
              <a:t>реконструкция) </a:t>
            </a:r>
            <a:r>
              <a:rPr lang="ru-RU" sz="2400" b="1" dirty="0">
                <a:latin typeface="+mj-lt"/>
              </a:rPr>
              <a:t>и </a:t>
            </a:r>
            <a:r>
              <a:rPr lang="ru-RU" sz="2400" b="1" dirty="0" smtClean="0">
                <a:latin typeface="+mj-lt"/>
              </a:rPr>
              <a:t>капитальный ремонт </a:t>
            </a:r>
            <a:r>
              <a:rPr lang="ru-RU" sz="2400" b="1" kern="0" dirty="0">
                <a:solidFill>
                  <a:srgbClr val="C00000"/>
                </a:solidFill>
                <a:cs typeface="Calibri Light" panose="020F0302020204030204" pitchFamily="34" charset="0"/>
              </a:rPr>
              <a:t>13</a:t>
            </a:r>
            <a:r>
              <a:rPr lang="ru-RU" sz="2400" b="1" dirty="0" smtClean="0">
                <a:latin typeface="+mj-lt"/>
              </a:rPr>
              <a:t> объектов </a:t>
            </a:r>
            <a:r>
              <a:rPr lang="ru-RU" sz="2400" b="1" dirty="0">
                <a:latin typeface="+mj-lt"/>
              </a:rPr>
              <a:t>организаций культуры </a:t>
            </a:r>
            <a:endParaRPr lang="ru-RU" sz="2400" b="1" dirty="0" smtClean="0">
              <a:latin typeface="+mj-lt"/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+mj-lt"/>
                <a:sym typeface="Arial"/>
              </a:rPr>
              <a:t>оснащение современным оборудованием </a:t>
            </a:r>
            <a:r>
              <a:rPr lang="ru-RU" sz="2400" b="1" kern="0" dirty="0">
                <a:solidFill>
                  <a:srgbClr val="C00000"/>
                </a:solidFill>
                <a:cs typeface="Calibri Light" panose="020F0302020204030204" pitchFamily="34" charset="0"/>
                <a:sym typeface="Arial"/>
              </a:rPr>
              <a:t>80</a:t>
            </a:r>
            <a:r>
              <a:rPr lang="ru-RU" sz="2400" b="1" dirty="0" smtClean="0">
                <a:latin typeface="+mj-lt"/>
                <a:sym typeface="Arial"/>
              </a:rPr>
              <a:t> организаций культуры</a:t>
            </a:r>
            <a:endParaRPr lang="ru-RU" sz="2400" b="1" dirty="0">
              <a:latin typeface="+mj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07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1324481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В РАМКАХ РЕГИОНАЛЬНОГО </a:t>
            </a:r>
            <a:r>
              <a:rPr lang="ru-RU" sz="16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«КУЛЬТУРНАЯ СРЕДА»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1780" y="1443763"/>
            <a:ext cx="12136976" cy="1675643"/>
            <a:chOff x="0" y="1012478"/>
            <a:chExt cx="12136976" cy="1675643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0" y="1012478"/>
              <a:ext cx="2246182" cy="1675643"/>
              <a:chOff x="837855" y="1089025"/>
              <a:chExt cx="2246182" cy="1675643"/>
            </a:xfrm>
          </p:grpSpPr>
          <p:sp>
            <p:nvSpPr>
              <p:cNvPr id="62" name="Rectangle 1"/>
              <p:cNvSpPr>
                <a:spLocks noChangeArrowheads="1"/>
              </p:cNvSpPr>
              <p:nvPr/>
            </p:nvSpPr>
            <p:spPr bwMode="auto">
              <a:xfrm>
                <a:off x="837855" y="1342469"/>
                <a:ext cx="2246182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6000" b="1" dirty="0" smtClean="0">
                    <a:latin typeface="+mj-lt"/>
                    <a:ea typeface="MS Mincho" pitchFamily="49" charset="-128"/>
                    <a:cs typeface="Times New Roman" pitchFamily="18" charset="0"/>
                  </a:rPr>
                  <a:t>1 </a:t>
                </a:r>
              </a:p>
            </p:txBody>
          </p:sp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 flipH="1">
                <a:off x="1117476" y="1089025"/>
                <a:ext cx="1686940" cy="1675643"/>
              </a:xfrm>
              <a:custGeom>
                <a:avLst/>
                <a:gdLst/>
                <a:ahLst/>
                <a:cxnLst>
                  <a:cxn ang="0">
                    <a:pos x="172" y="343"/>
                  </a:cxn>
                  <a:cxn ang="0">
                    <a:pos x="0" y="172"/>
                  </a:cxn>
                  <a:cxn ang="0">
                    <a:pos x="172" y="0"/>
                  </a:cxn>
                  <a:cxn ang="0">
                    <a:pos x="172" y="29"/>
                  </a:cxn>
                  <a:cxn ang="0">
                    <a:pos x="30" y="172"/>
                  </a:cxn>
                  <a:cxn ang="0">
                    <a:pos x="172" y="314"/>
                  </a:cxn>
                  <a:cxn ang="0">
                    <a:pos x="314" y="172"/>
                  </a:cxn>
                  <a:cxn ang="0">
                    <a:pos x="343" y="172"/>
                  </a:cxn>
                  <a:cxn ang="0">
                    <a:pos x="172" y="343"/>
                  </a:cxn>
                </a:cxnLst>
                <a:rect l="0" t="0" r="r" b="b"/>
                <a:pathLst>
                  <a:path w="343" h="343">
                    <a:moveTo>
                      <a:pt x="172" y="343"/>
                    </a:moveTo>
                    <a:cubicBezTo>
                      <a:pt x="77" y="343"/>
                      <a:pt x="0" y="266"/>
                      <a:pt x="0" y="172"/>
                    </a:cubicBezTo>
                    <a:cubicBezTo>
                      <a:pt x="0" y="77"/>
                      <a:pt x="77" y="0"/>
                      <a:pt x="172" y="0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93" y="29"/>
                      <a:pt x="30" y="93"/>
                      <a:pt x="30" y="172"/>
                    </a:cubicBezTo>
                    <a:cubicBezTo>
                      <a:pt x="30" y="250"/>
                      <a:pt x="93" y="314"/>
                      <a:pt x="172" y="314"/>
                    </a:cubicBezTo>
                    <a:cubicBezTo>
                      <a:pt x="250" y="314"/>
                      <a:pt x="314" y="250"/>
                      <a:pt x="314" y="172"/>
                    </a:cubicBezTo>
                    <a:cubicBezTo>
                      <a:pt x="343" y="172"/>
                      <a:pt x="343" y="172"/>
                      <a:pt x="343" y="172"/>
                    </a:cubicBezTo>
                    <a:cubicBezTo>
                      <a:pt x="343" y="266"/>
                      <a:pt x="266" y="343"/>
                      <a:pt x="172" y="3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966561" y="1559117"/>
              <a:ext cx="387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b="1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«Безденежное» соглашение</a:t>
              </a:r>
              <a:endParaRPr lang="ru-RU" sz="2000" b="1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5999279" y="1012478"/>
              <a:ext cx="2246182" cy="1675643"/>
              <a:chOff x="837855" y="1089025"/>
              <a:chExt cx="2246182" cy="1675643"/>
            </a:xfrm>
          </p:grpSpPr>
          <p:sp>
            <p:nvSpPr>
              <p:cNvPr id="17" name="Rectangle 1"/>
              <p:cNvSpPr>
                <a:spLocks noChangeArrowheads="1"/>
              </p:cNvSpPr>
              <p:nvPr/>
            </p:nvSpPr>
            <p:spPr bwMode="auto">
              <a:xfrm>
                <a:off x="837855" y="1342469"/>
                <a:ext cx="2246182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6000" b="1" dirty="0" smtClean="0">
                    <a:latin typeface="+mj-lt"/>
                    <a:ea typeface="MS Mincho" pitchFamily="49" charset="-128"/>
                    <a:cs typeface="Times New Roman" pitchFamily="18" charset="0"/>
                  </a:rPr>
                  <a:t>2 </a:t>
                </a:r>
              </a:p>
            </p:txBody>
          </p:sp>
          <p:sp>
            <p:nvSpPr>
              <p:cNvPr id="18" name="Freeform 71"/>
              <p:cNvSpPr>
                <a:spLocks/>
              </p:cNvSpPr>
              <p:nvPr/>
            </p:nvSpPr>
            <p:spPr bwMode="auto">
              <a:xfrm flipH="1">
                <a:off x="1117476" y="1089025"/>
                <a:ext cx="1686940" cy="1675643"/>
              </a:xfrm>
              <a:custGeom>
                <a:avLst/>
                <a:gdLst/>
                <a:ahLst/>
                <a:cxnLst>
                  <a:cxn ang="0">
                    <a:pos x="172" y="343"/>
                  </a:cxn>
                  <a:cxn ang="0">
                    <a:pos x="0" y="172"/>
                  </a:cxn>
                  <a:cxn ang="0">
                    <a:pos x="172" y="0"/>
                  </a:cxn>
                  <a:cxn ang="0">
                    <a:pos x="172" y="29"/>
                  </a:cxn>
                  <a:cxn ang="0">
                    <a:pos x="30" y="172"/>
                  </a:cxn>
                  <a:cxn ang="0">
                    <a:pos x="172" y="314"/>
                  </a:cxn>
                  <a:cxn ang="0">
                    <a:pos x="314" y="172"/>
                  </a:cxn>
                  <a:cxn ang="0">
                    <a:pos x="343" y="172"/>
                  </a:cxn>
                  <a:cxn ang="0">
                    <a:pos x="172" y="343"/>
                  </a:cxn>
                </a:cxnLst>
                <a:rect l="0" t="0" r="r" b="b"/>
                <a:pathLst>
                  <a:path w="343" h="343">
                    <a:moveTo>
                      <a:pt x="172" y="343"/>
                    </a:moveTo>
                    <a:cubicBezTo>
                      <a:pt x="77" y="343"/>
                      <a:pt x="0" y="266"/>
                      <a:pt x="0" y="172"/>
                    </a:cubicBezTo>
                    <a:cubicBezTo>
                      <a:pt x="0" y="77"/>
                      <a:pt x="77" y="0"/>
                      <a:pt x="172" y="0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93" y="29"/>
                      <a:pt x="30" y="93"/>
                      <a:pt x="30" y="172"/>
                    </a:cubicBezTo>
                    <a:cubicBezTo>
                      <a:pt x="30" y="250"/>
                      <a:pt x="93" y="314"/>
                      <a:pt x="172" y="314"/>
                    </a:cubicBezTo>
                    <a:cubicBezTo>
                      <a:pt x="250" y="314"/>
                      <a:pt x="314" y="250"/>
                      <a:pt x="314" y="172"/>
                    </a:cubicBezTo>
                    <a:cubicBezTo>
                      <a:pt x="343" y="172"/>
                      <a:pt x="343" y="172"/>
                      <a:pt x="343" y="172"/>
                    </a:cubicBezTo>
                    <a:cubicBezTo>
                      <a:pt x="343" y="266"/>
                      <a:pt x="266" y="343"/>
                      <a:pt x="172" y="3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965840" y="1450588"/>
              <a:ext cx="41711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b="1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«Безденежные» дополнительные соглашения</a:t>
              </a:r>
              <a:endParaRPr lang="ru-RU" sz="2000" b="1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133554" y="4163329"/>
            <a:ext cx="11003422" cy="1675643"/>
            <a:chOff x="279621" y="3556341"/>
            <a:chExt cx="11003422" cy="1675643"/>
          </a:xfrm>
        </p:grpSpPr>
        <p:sp>
          <p:nvSpPr>
            <p:cNvPr id="72" name="TextBox 71"/>
            <p:cNvSpPr txBox="1"/>
            <p:nvPr/>
          </p:nvSpPr>
          <p:spPr>
            <a:xfrm>
              <a:off x="2246182" y="4163329"/>
              <a:ext cx="36106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b="1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«Денежные» соглашения</a:t>
              </a:r>
              <a:endParaRPr lang="ru-RU" sz="2000" b="1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45461" y="3978662"/>
              <a:ext cx="30375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b="1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на общую сумму</a:t>
              </a:r>
            </a:p>
            <a:p>
              <a:pPr algn="just"/>
              <a:r>
                <a:rPr lang="ru-RU" sz="2400" b="1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млн. руб.</a:t>
              </a:r>
              <a:endParaRPr lang="ru-RU" sz="2000" b="1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279621" y="3556341"/>
              <a:ext cx="2246182" cy="1675643"/>
              <a:chOff x="837855" y="1089025"/>
              <a:chExt cx="2246182" cy="1675643"/>
            </a:xfrm>
          </p:grpSpPr>
          <p:sp>
            <p:nvSpPr>
              <p:cNvPr id="21" name="Rectangle 1"/>
              <p:cNvSpPr>
                <a:spLocks noChangeArrowheads="1"/>
              </p:cNvSpPr>
              <p:nvPr/>
            </p:nvSpPr>
            <p:spPr bwMode="auto">
              <a:xfrm>
                <a:off x="837855" y="1342469"/>
                <a:ext cx="2246182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6000" b="1" dirty="0" smtClean="0">
                    <a:latin typeface="+mj-lt"/>
                    <a:ea typeface="MS Mincho" pitchFamily="49" charset="-128"/>
                    <a:cs typeface="Times New Roman" pitchFamily="18" charset="0"/>
                  </a:rPr>
                  <a:t>2 </a:t>
                </a:r>
              </a:p>
            </p:txBody>
          </p:sp>
          <p:sp>
            <p:nvSpPr>
              <p:cNvPr id="28" name="Freeform 71"/>
              <p:cNvSpPr>
                <a:spLocks/>
              </p:cNvSpPr>
              <p:nvPr/>
            </p:nvSpPr>
            <p:spPr bwMode="auto">
              <a:xfrm flipH="1">
                <a:off x="1117476" y="1089025"/>
                <a:ext cx="1686940" cy="1675643"/>
              </a:xfrm>
              <a:custGeom>
                <a:avLst/>
                <a:gdLst/>
                <a:ahLst/>
                <a:cxnLst>
                  <a:cxn ang="0">
                    <a:pos x="172" y="343"/>
                  </a:cxn>
                  <a:cxn ang="0">
                    <a:pos x="0" y="172"/>
                  </a:cxn>
                  <a:cxn ang="0">
                    <a:pos x="172" y="0"/>
                  </a:cxn>
                  <a:cxn ang="0">
                    <a:pos x="172" y="29"/>
                  </a:cxn>
                  <a:cxn ang="0">
                    <a:pos x="30" y="172"/>
                  </a:cxn>
                  <a:cxn ang="0">
                    <a:pos x="172" y="314"/>
                  </a:cxn>
                  <a:cxn ang="0">
                    <a:pos x="314" y="172"/>
                  </a:cxn>
                  <a:cxn ang="0">
                    <a:pos x="343" y="172"/>
                  </a:cxn>
                  <a:cxn ang="0">
                    <a:pos x="172" y="343"/>
                  </a:cxn>
                </a:cxnLst>
                <a:rect l="0" t="0" r="r" b="b"/>
                <a:pathLst>
                  <a:path w="343" h="343">
                    <a:moveTo>
                      <a:pt x="172" y="343"/>
                    </a:moveTo>
                    <a:cubicBezTo>
                      <a:pt x="77" y="343"/>
                      <a:pt x="0" y="266"/>
                      <a:pt x="0" y="172"/>
                    </a:cubicBezTo>
                    <a:cubicBezTo>
                      <a:pt x="0" y="77"/>
                      <a:pt x="77" y="0"/>
                      <a:pt x="172" y="0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93" y="29"/>
                      <a:pt x="30" y="93"/>
                      <a:pt x="30" y="172"/>
                    </a:cubicBezTo>
                    <a:cubicBezTo>
                      <a:pt x="30" y="250"/>
                      <a:pt x="93" y="314"/>
                      <a:pt x="172" y="314"/>
                    </a:cubicBezTo>
                    <a:cubicBezTo>
                      <a:pt x="250" y="314"/>
                      <a:pt x="314" y="250"/>
                      <a:pt x="314" y="172"/>
                    </a:cubicBezTo>
                    <a:cubicBezTo>
                      <a:pt x="343" y="172"/>
                      <a:pt x="343" y="172"/>
                      <a:pt x="343" y="172"/>
                    </a:cubicBezTo>
                    <a:cubicBezTo>
                      <a:pt x="343" y="266"/>
                      <a:pt x="266" y="343"/>
                      <a:pt x="172" y="3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9" name="Группа 28"/>
            <p:cNvGrpSpPr/>
            <p:nvPr/>
          </p:nvGrpSpPr>
          <p:grpSpPr>
            <a:xfrm>
              <a:off x="6278900" y="3556341"/>
              <a:ext cx="2246182" cy="1675643"/>
              <a:chOff x="837855" y="1089025"/>
              <a:chExt cx="2246182" cy="1675643"/>
            </a:xfrm>
          </p:grpSpPr>
          <p:sp>
            <p:nvSpPr>
              <p:cNvPr id="30" name="Rectangle 1"/>
              <p:cNvSpPr>
                <a:spLocks noChangeArrowheads="1"/>
              </p:cNvSpPr>
              <p:nvPr/>
            </p:nvSpPr>
            <p:spPr bwMode="auto">
              <a:xfrm>
                <a:off x="837855" y="1342469"/>
                <a:ext cx="2246182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6000" b="1" dirty="0" smtClean="0">
                    <a:latin typeface="+mj-lt"/>
                    <a:ea typeface="MS Mincho" pitchFamily="49" charset="-128"/>
                    <a:cs typeface="Times New Roman" pitchFamily="18" charset="0"/>
                  </a:rPr>
                  <a:t>92,5 </a:t>
                </a:r>
              </a:p>
            </p:txBody>
          </p:sp>
          <p:sp>
            <p:nvSpPr>
              <p:cNvPr id="31" name="Freeform 71"/>
              <p:cNvSpPr>
                <a:spLocks/>
              </p:cNvSpPr>
              <p:nvPr/>
            </p:nvSpPr>
            <p:spPr bwMode="auto">
              <a:xfrm flipH="1">
                <a:off x="1117476" y="1089025"/>
                <a:ext cx="1686940" cy="1675643"/>
              </a:xfrm>
              <a:custGeom>
                <a:avLst/>
                <a:gdLst/>
                <a:ahLst/>
                <a:cxnLst>
                  <a:cxn ang="0">
                    <a:pos x="172" y="343"/>
                  </a:cxn>
                  <a:cxn ang="0">
                    <a:pos x="0" y="172"/>
                  </a:cxn>
                  <a:cxn ang="0">
                    <a:pos x="172" y="0"/>
                  </a:cxn>
                  <a:cxn ang="0">
                    <a:pos x="172" y="29"/>
                  </a:cxn>
                  <a:cxn ang="0">
                    <a:pos x="30" y="172"/>
                  </a:cxn>
                  <a:cxn ang="0">
                    <a:pos x="172" y="314"/>
                  </a:cxn>
                  <a:cxn ang="0">
                    <a:pos x="314" y="172"/>
                  </a:cxn>
                  <a:cxn ang="0">
                    <a:pos x="343" y="172"/>
                  </a:cxn>
                  <a:cxn ang="0">
                    <a:pos x="172" y="343"/>
                  </a:cxn>
                </a:cxnLst>
                <a:rect l="0" t="0" r="r" b="b"/>
                <a:pathLst>
                  <a:path w="343" h="343">
                    <a:moveTo>
                      <a:pt x="172" y="343"/>
                    </a:moveTo>
                    <a:cubicBezTo>
                      <a:pt x="77" y="343"/>
                      <a:pt x="0" y="266"/>
                      <a:pt x="0" y="172"/>
                    </a:cubicBezTo>
                    <a:cubicBezTo>
                      <a:pt x="0" y="77"/>
                      <a:pt x="77" y="0"/>
                      <a:pt x="172" y="0"/>
                    </a:cubicBezTo>
                    <a:cubicBezTo>
                      <a:pt x="172" y="29"/>
                      <a:pt x="172" y="29"/>
                      <a:pt x="172" y="29"/>
                    </a:cubicBezTo>
                    <a:cubicBezTo>
                      <a:pt x="93" y="29"/>
                      <a:pt x="30" y="93"/>
                      <a:pt x="30" y="172"/>
                    </a:cubicBezTo>
                    <a:cubicBezTo>
                      <a:pt x="30" y="250"/>
                      <a:pt x="93" y="314"/>
                      <a:pt x="172" y="314"/>
                    </a:cubicBezTo>
                    <a:cubicBezTo>
                      <a:pt x="250" y="314"/>
                      <a:pt x="314" y="250"/>
                      <a:pt x="314" y="172"/>
                    </a:cubicBezTo>
                    <a:cubicBezTo>
                      <a:pt x="343" y="172"/>
                      <a:pt x="343" y="172"/>
                      <a:pt x="343" y="172"/>
                    </a:cubicBezTo>
                    <a:cubicBezTo>
                      <a:pt x="343" y="266"/>
                      <a:pt x="266" y="343"/>
                      <a:pt x="172" y="3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93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b/be/Portico_%28PSF%2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34" y="818336"/>
            <a:ext cx="2460999" cy="241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РЕЗУЛЬТАТЫ РЕГИОНАЛЬНОГО ПРОЕКТА «КУЛЬТУРНАЯ СРЕДА» В 2019 Г.</a:t>
            </a:r>
          </a:p>
        </p:txBody>
      </p:sp>
      <p:pic>
        <p:nvPicPr>
          <p:cNvPr id="1026" name="Picture 2" descr="http://bloknot-voronezh.ru/thumb/766x0xcut/upload/iblock/1bd/muzyikalnyie_instrumentyi_e139399905454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241" y="297235"/>
            <a:ext cx="3136265" cy="224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004752" y="2540934"/>
            <a:ext cx="4187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Оснащение </a:t>
            </a:r>
            <a:r>
              <a:rPr lang="ru-RU" sz="2000" b="1" dirty="0" smtClean="0">
                <a:solidFill>
                  <a:srgbClr val="FF0000"/>
                </a:solidFill>
              </a:rPr>
              <a:t>11</a:t>
            </a:r>
            <a:r>
              <a:rPr lang="ru-RU" sz="2000" dirty="0" smtClean="0"/>
              <a:t> </a:t>
            </a:r>
            <a:r>
              <a:rPr lang="ru-RU" sz="2000" b="1" dirty="0" smtClean="0"/>
              <a:t>детских школ искусств и училищ </a:t>
            </a:r>
            <a:r>
              <a:rPr lang="ru-RU" sz="2000" dirty="0" smtClean="0"/>
              <a:t>музыкальными инструментами и оборудованием</a:t>
            </a:r>
          </a:p>
          <a:p>
            <a:pPr algn="ctr"/>
            <a:r>
              <a:rPr lang="ru-RU" sz="2000" dirty="0" smtClean="0"/>
              <a:t>+ </a:t>
            </a:r>
            <a:r>
              <a:rPr lang="ru-RU" sz="2000" b="1" dirty="0">
                <a:solidFill>
                  <a:srgbClr val="FF0000"/>
                </a:solidFill>
              </a:rPr>
              <a:t>9 </a:t>
            </a:r>
            <a:r>
              <a:rPr lang="ru-RU" sz="2000" b="1" dirty="0" smtClean="0"/>
              <a:t>дополнительно</a:t>
            </a:r>
            <a:r>
              <a:rPr lang="ru-RU" sz="2000" dirty="0" smtClean="0"/>
              <a:t> (только ОБ)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30621" y="1516781"/>
            <a:ext cx="52334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Капитальный </a:t>
            </a:r>
            <a:r>
              <a:rPr lang="ru-RU" sz="2000" dirty="0"/>
              <a:t>ремонт </a:t>
            </a:r>
            <a:r>
              <a:rPr lang="ru-RU" sz="2000" b="1" dirty="0">
                <a:solidFill>
                  <a:srgbClr val="FF0000"/>
                </a:solidFill>
              </a:rPr>
              <a:t>1</a:t>
            </a:r>
            <a:r>
              <a:rPr lang="ru-RU" sz="2000" dirty="0"/>
              <a:t> </a:t>
            </a:r>
            <a:r>
              <a:rPr lang="ru-RU" sz="2000" b="1" dirty="0"/>
              <a:t>молодежного </a:t>
            </a:r>
            <a:r>
              <a:rPr lang="ru-RU" sz="2000" b="1" dirty="0" smtClean="0"/>
              <a:t>театра </a:t>
            </a:r>
            <a:r>
              <a:rPr lang="ru-RU" sz="2000" dirty="0" smtClean="0"/>
              <a:t>и реконструкция </a:t>
            </a:r>
            <a:r>
              <a:rPr lang="ru-RU" sz="2000" b="1" dirty="0">
                <a:solidFill>
                  <a:srgbClr val="FF0000"/>
                </a:solidFill>
              </a:rPr>
              <a:t>1</a:t>
            </a:r>
            <a:r>
              <a:rPr lang="ru-RU" sz="2000" b="1" dirty="0" smtClean="0"/>
              <a:t> культурно-досугового учреждения </a:t>
            </a:r>
            <a:r>
              <a:rPr lang="ru-RU" sz="2000" dirty="0"/>
              <a:t>в сельской </a:t>
            </a:r>
            <a:r>
              <a:rPr lang="ru-RU" sz="2000" dirty="0" smtClean="0"/>
              <a:t>местности</a:t>
            </a:r>
          </a:p>
          <a:p>
            <a:pPr algn="ctr"/>
            <a:r>
              <a:rPr lang="ru-RU" sz="2000" dirty="0" smtClean="0"/>
              <a:t>+ </a:t>
            </a:r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r>
              <a:rPr lang="ru-RU" sz="2000" dirty="0" smtClean="0"/>
              <a:t> учреждение </a:t>
            </a:r>
            <a:r>
              <a:rPr lang="ru-RU" sz="2000" b="1" dirty="0"/>
              <a:t>дополнительно</a:t>
            </a:r>
            <a:r>
              <a:rPr lang="ru-RU" sz="2000" dirty="0"/>
              <a:t> (только ОБ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pic>
        <p:nvPicPr>
          <p:cNvPr id="1030" name="Picture 6" descr="http://data.fantlab.ru/images/series/43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597" y="3705769"/>
            <a:ext cx="4196324" cy="248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235415" y="4441550"/>
            <a:ext cx="4187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Переоснащение </a:t>
            </a:r>
            <a:r>
              <a:rPr lang="ru-RU" sz="2000" b="1" dirty="0">
                <a:solidFill>
                  <a:srgbClr val="FF0000"/>
                </a:solidFill>
              </a:rPr>
              <a:t>1</a:t>
            </a:r>
            <a:r>
              <a:rPr lang="ru-RU" sz="2000" dirty="0" smtClean="0"/>
              <a:t> </a:t>
            </a:r>
            <a:r>
              <a:rPr lang="ru-RU" sz="2000" b="1" dirty="0" smtClean="0"/>
              <a:t>муниципальной библиотеки </a:t>
            </a:r>
            <a:r>
              <a:rPr lang="ru-RU" sz="2000" dirty="0" smtClean="0"/>
              <a:t>по </a:t>
            </a:r>
            <a:r>
              <a:rPr lang="ru-RU" sz="2000" dirty="0"/>
              <a:t>модельному </a:t>
            </a:r>
            <a:r>
              <a:rPr lang="ru-RU" sz="2000" dirty="0" smtClean="0"/>
              <a:t>типу</a:t>
            </a:r>
          </a:p>
          <a:p>
            <a:pPr algn="ctr"/>
            <a:r>
              <a:rPr lang="ru-RU" sz="2000" dirty="0"/>
              <a:t>+ </a:t>
            </a:r>
            <a:r>
              <a:rPr lang="ru-RU" sz="2000" b="1" dirty="0" smtClean="0">
                <a:solidFill>
                  <a:srgbClr val="FF0000"/>
                </a:solidFill>
              </a:rPr>
              <a:t>1 </a:t>
            </a:r>
            <a:r>
              <a:rPr lang="ru-RU" sz="2000" b="1" dirty="0"/>
              <a:t>дополнительно</a:t>
            </a:r>
            <a:r>
              <a:rPr lang="ru-RU" sz="2000" dirty="0"/>
              <a:t> (только ОБ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567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7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38027" y="1815193"/>
            <a:ext cx="6158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– </a:t>
            </a:r>
            <a:r>
              <a:rPr lang="ru-RU" sz="32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78,89</a:t>
            </a:r>
            <a:r>
              <a:rPr lang="ru-RU" sz="28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млн. руб. </a:t>
            </a:r>
            <a:endParaRPr lang="ru-RU" sz="28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8028" y="3130594"/>
            <a:ext cx="6354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</a:t>
            </a:r>
            <a:r>
              <a:rPr lang="ru-RU" sz="32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35,25</a:t>
            </a:r>
            <a:r>
              <a:rPr lang="ru-RU" sz="28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млн. руб. </a:t>
            </a:r>
            <a:endParaRPr lang="ru-RU" sz="28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988060" y="957532"/>
            <a:ext cx="3499090" cy="3467511"/>
            <a:chOff x="7988060" y="957532"/>
            <a:chExt cx="3499090" cy="3467511"/>
          </a:xfrm>
        </p:grpSpPr>
        <p:sp>
          <p:nvSpPr>
            <p:cNvPr id="63" name="Freeform 71"/>
            <p:cNvSpPr>
              <a:spLocks/>
            </p:cNvSpPr>
            <p:nvPr/>
          </p:nvSpPr>
          <p:spPr bwMode="auto">
            <a:xfrm flipH="1">
              <a:off x="7988060" y="957532"/>
              <a:ext cx="3499090" cy="3467511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8102732" y="1607100"/>
              <a:ext cx="3155818" cy="200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solidFill>
                    <a:srgbClr val="FF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ОБЩИЙ БЮДЖЕТ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8000" b="1" dirty="0" smtClean="0">
                  <a:latin typeface="+mj-lt"/>
                  <a:ea typeface="MS Mincho" pitchFamily="49" charset="-128"/>
                  <a:cs typeface="Times New Roman" pitchFamily="18" charset="0"/>
                </a:rPr>
                <a:t>114,14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млн. руб.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MS Mincho" pitchFamily="49" charset="-128"/>
                <a:cs typeface="Times New Roman" pitchFamily="18" charset="0"/>
              </a:endParaRPr>
            </a:p>
          </p:txBody>
        </p: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438028" y="233346"/>
            <a:ext cx="11324481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РЕГИОНАЛЬНОГО </a:t>
            </a:r>
            <a:r>
              <a:rPr lang="ru-RU" sz="16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«КУЛЬТУРНАЯ СРЕДА»</a:t>
            </a:r>
          </a:p>
        </p:txBody>
      </p:sp>
    </p:spTree>
    <p:extLst>
      <p:ext uri="{BB962C8B-B14F-4D97-AF65-F5344CB8AC3E}">
        <p14:creationId xmlns:p14="http://schemas.microsoft.com/office/powerpoint/2010/main" val="33615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8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48575"/>
              </p:ext>
            </p:extLst>
          </p:nvPr>
        </p:nvGraphicFramePr>
        <p:xfrm>
          <a:off x="438028" y="1204319"/>
          <a:ext cx="11324482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276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2036">
                  <a:extLst>
                    <a:ext uri="{9D8B030D-6E8A-4147-A177-3AD203B41FA5}">
                      <a16:colId xmlns="" xmlns:a16="http://schemas.microsoft.com/office/drawing/2014/main" val="171652293"/>
                    </a:ext>
                  </a:extLst>
                </a:gridCol>
                <a:gridCol w="892036">
                  <a:extLst>
                    <a:ext uri="{9D8B030D-6E8A-4147-A177-3AD203B41FA5}">
                      <a16:colId xmlns="" xmlns:a16="http://schemas.microsoft.com/office/drawing/2014/main" val="206712637"/>
                    </a:ext>
                  </a:extLst>
                </a:gridCol>
                <a:gridCol w="8920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213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l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algn="l"/>
                      <a:endParaRPr lang="ru-RU" sz="14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шт.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739293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Закупки органов власти 2019 г. не</a:t>
                      </a:r>
                      <a:r>
                        <a:rPr lang="ru-RU" sz="2200" baseline="0" dirty="0" smtClean="0">
                          <a:solidFill>
                            <a:srgbClr val="595959"/>
                          </a:solidFill>
                        </a:rPr>
                        <a:t> предусмотрены</a:t>
                      </a:r>
                      <a:endParaRPr lang="ru-RU" sz="2200" dirty="0" smtClean="0">
                        <a:solidFill>
                          <a:srgbClr val="595959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595959"/>
                          </a:solidFill>
                        </a:rPr>
                        <a:t>Субсидии подведомственным организациям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kern="1200" dirty="0" smtClean="0">
                        <a:solidFill>
                          <a:srgbClr val="59595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29,10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23,60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595959"/>
                          </a:solidFill>
                        </a:rPr>
                        <a:t>Соглашения с муниципальными образованиями на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85,04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63,38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595959"/>
                          </a:solidFill>
                          <a:effectLst/>
                        </a:rPr>
                        <a:t>Закупки муниципальных образований 2019 г</a:t>
                      </a:r>
                      <a:r>
                        <a:rPr lang="ru-RU" sz="2200" baseline="0" dirty="0" smtClean="0">
                          <a:solidFill>
                            <a:srgbClr val="595959"/>
                          </a:solidFill>
                        </a:rPr>
                        <a:t>. не предусмотрены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38028" y="233346"/>
            <a:ext cx="11324481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ИСПОЛНЕНИЕ РЕГИОНАЛЬНОГО </a:t>
            </a:r>
            <a:r>
              <a:rPr lang="ru-RU" sz="1600" b="1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«КУЛЬТУРНАЯ СРЕДА»</a:t>
            </a:r>
          </a:p>
        </p:txBody>
      </p:sp>
    </p:spTree>
    <p:extLst>
      <p:ext uri="{BB962C8B-B14F-4D97-AF65-F5344CB8AC3E}">
        <p14:creationId xmlns:p14="http://schemas.microsoft.com/office/powerpoint/2010/main" val="41667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9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05786" y="2593973"/>
            <a:ext cx="2376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8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8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к 2024 году</a:t>
            </a:r>
            <a:endParaRPr lang="ru-RU" sz="2000" b="1" dirty="0">
              <a:latin typeface="+mj-lt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КУЛЬТУРА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«ТВОРЧЕСКИЕ ЛЮДИ»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1078" y="1127956"/>
            <a:ext cx="2201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8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sz="28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2461" y="1127956"/>
            <a:ext cx="8401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увеличение </a:t>
            </a:r>
            <a:r>
              <a:rPr lang="ru-RU" sz="2400" dirty="0"/>
              <a:t>в Челябинской области к 2024 году количества граждан, вовлеченных в культурную деятельность путем поддержки и реализации творческих инициатив</a:t>
            </a:r>
            <a:endParaRPr lang="ru-RU" sz="24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2460" y="2593973"/>
            <a:ext cx="8401535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FF0000"/>
                </a:solidFill>
              </a:rPr>
              <a:t>220</a:t>
            </a:r>
            <a:r>
              <a:rPr lang="ru-RU" sz="2400" b="1" kern="0" dirty="0" smtClean="0">
                <a:solidFill>
                  <a:srgbClr val="FF0000"/>
                </a:solidFill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2400" dirty="0" smtClean="0"/>
              <a:t>специалистов</a:t>
            </a:r>
            <a:r>
              <a:rPr lang="ru-RU" sz="2400" dirty="0"/>
              <a:t>, прошедших повышение квалификации на базе </a:t>
            </a:r>
            <a:r>
              <a:rPr lang="ru-RU" sz="2400" dirty="0" smtClean="0"/>
              <a:t>федеральных Центров </a:t>
            </a:r>
            <a:r>
              <a:rPr lang="ru-RU" sz="2400" dirty="0"/>
              <a:t>непрерывного </a:t>
            </a:r>
            <a:r>
              <a:rPr lang="ru-RU" sz="2400" dirty="0" smtClean="0"/>
              <a:t>образования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3 </a:t>
            </a:r>
            <a:r>
              <a:rPr lang="ru-RU" sz="2400" dirty="0" smtClean="0"/>
              <a:t>любительских </a:t>
            </a:r>
            <a:r>
              <a:rPr lang="ru-RU" sz="2400" dirty="0"/>
              <a:t>творческих </a:t>
            </a:r>
            <a:r>
              <a:rPr lang="ru-RU" sz="2400" dirty="0" smtClean="0"/>
              <a:t>коллектива, </a:t>
            </a:r>
            <a:r>
              <a:rPr lang="ru-RU" sz="2400" dirty="0"/>
              <a:t>получивших </a:t>
            </a:r>
            <a:r>
              <a:rPr lang="ru-RU" sz="2400" dirty="0" err="1" smtClean="0"/>
              <a:t>грантовую</a:t>
            </a:r>
            <a:r>
              <a:rPr lang="ru-RU" sz="2400" dirty="0" smtClean="0"/>
              <a:t> поддержку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80 </a:t>
            </a:r>
            <a:r>
              <a:rPr lang="ru-RU" sz="2400" dirty="0" smtClean="0"/>
              <a:t>волонтеров</a:t>
            </a:r>
            <a:r>
              <a:rPr lang="ru-RU" sz="2400" dirty="0"/>
              <a:t>, вовлеченных в программу «Волонтеры культуры</a:t>
            </a:r>
            <a:r>
              <a:rPr lang="ru-RU" sz="2400" dirty="0" smtClean="0"/>
              <a:t>»</a:t>
            </a:r>
            <a:endParaRPr lang="ru-RU" sz="2400" b="1" dirty="0">
              <a:solidFill>
                <a:srgbClr val="FF0000"/>
              </a:solidFill>
              <a:latin typeface="+mj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95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5645</TotalTime>
  <Words>846</Words>
  <Application>Microsoft Office PowerPoint</Application>
  <PresentationFormat>Произвольный</PresentationFormat>
  <Paragraphs>198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Сазонов Николай Вячеславович</cp:lastModifiedBy>
  <cp:revision>434</cp:revision>
  <cp:lastPrinted>2019-04-23T04:10:56Z</cp:lastPrinted>
  <dcterms:created xsi:type="dcterms:W3CDTF">2018-11-27T09:04:21Z</dcterms:created>
  <dcterms:modified xsi:type="dcterms:W3CDTF">2019-04-23T04:11:30Z</dcterms:modified>
</cp:coreProperties>
</file>