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8" r:id="rId2"/>
    <p:sldId id="327" r:id="rId3"/>
    <p:sldId id="325" r:id="rId4"/>
    <p:sldId id="330" r:id="rId5"/>
    <p:sldId id="328" r:id="rId6"/>
    <p:sldId id="326" r:id="rId7"/>
    <p:sldId id="329" r:id="rId8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5677" userDrawn="1">
          <p15:clr>
            <a:srgbClr val="A4A3A4"/>
          </p15:clr>
        </p15:guide>
        <p15:guide id="3" userDrawn="1">
          <p15:clr>
            <a:srgbClr val="A4A3A4"/>
          </p15:clr>
        </p15:guide>
        <p15:guide id="6" orient="horz" pos="686" userDrawn="1">
          <p15:clr>
            <a:srgbClr val="A4A3A4"/>
          </p15:clr>
        </p15:guide>
        <p15:guide id="19" orient="horz" pos="1185" userDrawn="1">
          <p15:clr>
            <a:srgbClr val="A4A3A4"/>
          </p15:clr>
        </p15:guide>
        <p15:guide id="20" orient="horz" pos="1344" userDrawn="1">
          <p15:clr>
            <a:srgbClr val="A4A3A4"/>
          </p15:clr>
        </p15:guide>
        <p15:guide id="21" orient="horz" pos="2591" userDrawn="1">
          <p15:clr>
            <a:srgbClr val="A4A3A4"/>
          </p15:clr>
        </p15:guide>
        <p15:guide id="22" pos="4203" userDrawn="1">
          <p15:clr>
            <a:srgbClr val="A4A3A4"/>
          </p15:clr>
        </p15:guide>
        <p15:guide id="23" orient="horz" pos="890" userDrawn="1">
          <p15:clr>
            <a:srgbClr val="A4A3A4"/>
          </p15:clr>
        </p15:guide>
        <p15:guide id="24" pos="6289" userDrawn="1">
          <p15:clr>
            <a:srgbClr val="A4A3A4"/>
          </p15:clr>
        </p15:guide>
        <p15:guide id="25" pos="2593" userDrawn="1">
          <p15:clr>
            <a:srgbClr val="A4A3A4"/>
          </p15:clr>
        </p15:guide>
        <p15:guide id="26" pos="1028" userDrawn="1">
          <p15:clr>
            <a:srgbClr val="A4A3A4"/>
          </p15:clr>
        </p15:guide>
        <p15:guide id="27" orient="horz" pos="19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95959"/>
    <a:srgbClr val="002060"/>
    <a:srgbClr val="E2E2E2"/>
    <a:srgbClr val="00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780" autoAdjust="0"/>
  </p:normalViewPr>
  <p:slideViewPr>
    <p:cSldViewPr snapToGrid="0">
      <p:cViewPr varScale="1">
        <p:scale>
          <a:sx n="83" d="100"/>
          <a:sy n="83" d="100"/>
        </p:scale>
        <p:origin x="-504" y="-67"/>
      </p:cViewPr>
      <p:guideLst>
        <p:guide orient="horz" pos="686"/>
        <p:guide orient="horz" pos="1185"/>
        <p:guide orient="horz" pos="1344"/>
        <p:guide orient="horz" pos="2591"/>
        <p:guide orient="horz" pos="890"/>
        <p:guide orient="horz" pos="1979"/>
        <p:guide pos="5677"/>
        <p:guide/>
        <p:guide pos="4203"/>
        <p:guide pos="6289"/>
        <p:guide pos="2593"/>
        <p:guide pos="10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72510-E6C1-4CC7-A467-BB5E29E25166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CEB3D-8075-4F89-9180-FB7537312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00690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6914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2812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7919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641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4319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6977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7261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1467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390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3420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EFBBC-4150-4078-B9A9-3FD744A6A056}" type="datetimeFigureOut">
              <a:rPr lang="ru-RU" smtClean="0"/>
              <a:pPr/>
              <a:t>23.04.2019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32AE1-294E-4478-8015-5D6E6B3AC3F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798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78904" y="6295636"/>
            <a:ext cx="114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2019 год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7" name="Shape 5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87969" y="402472"/>
            <a:ext cx="723028" cy="93847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bject 2"/>
          <p:cNvSpPr/>
          <p:nvPr/>
        </p:nvSpPr>
        <p:spPr>
          <a:xfrm>
            <a:off x="7783033" y="0"/>
            <a:ext cx="4408967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Группа 13"/>
          <p:cNvGrpSpPr/>
          <p:nvPr/>
        </p:nvGrpSpPr>
        <p:grpSpPr>
          <a:xfrm>
            <a:off x="-518457" y="2898650"/>
            <a:ext cx="11173751" cy="2480642"/>
            <a:chOff x="-540533" y="3405729"/>
            <a:chExt cx="10733356" cy="1512323"/>
          </a:xfrm>
        </p:grpSpPr>
        <p:sp>
          <p:nvSpPr>
            <p:cNvPr id="15" name="object 3"/>
            <p:cNvSpPr txBox="1"/>
            <p:nvPr/>
          </p:nvSpPr>
          <p:spPr>
            <a:xfrm>
              <a:off x="80460" y="3405729"/>
              <a:ext cx="10112363" cy="864684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 defTabSz="91440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800" kern="0" dirty="0" smtClean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НАЦИОНАЛЬНЫЙ ПРОЕКТ «Жилье и городская среда» </a:t>
              </a:r>
            </a:p>
            <a:p>
              <a:pPr marR="5078" lvl="0" algn="ctr" defTabSz="91440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000" kern="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РЕГИОНАЛЬНЫЙ ПРОЕКТ </a:t>
              </a:r>
            </a:p>
            <a:p>
              <a:pPr marR="5078" lvl="0" algn="ctr" defTabSz="91440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000" kern="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«Обеспечение устойчивого сокращения непригодного </a:t>
              </a:r>
              <a:br>
                <a:rPr lang="ru-RU" sz="2000" kern="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</a:br>
              <a:r>
                <a:rPr lang="ru-RU" sz="2000" kern="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для проживания жилищного фонда»</a:t>
              </a: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46332" y="4309479"/>
              <a:ext cx="8379270" cy="9888"/>
            </a:xfrm>
            <a:prstGeom prst="line">
              <a:avLst/>
            </a:prstGeom>
            <a:noFill/>
            <a:ln w="19050" cap="flat" cmpd="sng" algn="ctr">
              <a:solidFill>
                <a:srgbClr val="595959"/>
              </a:solidFill>
              <a:prstDash val="solid"/>
            </a:ln>
            <a:effectLst/>
          </p:spPr>
        </p:cxnSp>
        <p:sp>
          <p:nvSpPr>
            <p:cNvPr id="17" name="object 3"/>
            <p:cNvSpPr txBox="1"/>
            <p:nvPr/>
          </p:nvSpPr>
          <p:spPr>
            <a:xfrm>
              <a:off x="-540533" y="4372350"/>
              <a:ext cx="9135659" cy="545702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 algn="r">
                <a:defRPr/>
              </a:pPr>
              <a: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Исполняющий обязанности Министра</a:t>
              </a:r>
              <a:b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</a:br>
              <a: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строительства и инфраструктуры Челябинской области</a:t>
              </a:r>
              <a:b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</a:br>
              <a: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Тупикин Виктор Александрович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275160" y="622993"/>
            <a:ext cx="7951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rPr>
              <a:t>Министерство строительства и инфраструктуры</a:t>
            </a:r>
          </a:p>
          <a:p>
            <a:r>
              <a:rPr lang="ru-RU" sz="2400" dirty="0" smtClean="0"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rPr>
              <a:t> Челябинской области</a:t>
            </a:r>
            <a:endParaRPr lang="ru-RU" sz="2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92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905790" y="1324303"/>
            <a:ext cx="108763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Цель проекта</a:t>
            </a:r>
            <a:r>
              <a:rPr lang="ru-RU" sz="2400" kern="0" dirty="0" smtClean="0">
                <a:latin typeface="+mj-lt"/>
                <a:cs typeface="Calibri Light" panose="020F0302020204030204" pitchFamily="34" charset="0"/>
                <a:sym typeface="Arial"/>
              </a:rPr>
              <a:t> – обеспечение устойчивого сокращения непригодного для проживания жилищного фонда, в том числе за счет создания механизмов переселения граждан из непригодного для проживания жилищного фонда, обеспечивающих соблюдение их жилищных прав, установленных законодательством Российской Федерации  </a:t>
            </a:r>
            <a:endParaRPr lang="ru-RU" sz="2000" kern="0" dirty="0"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62762" y="3563007"/>
            <a:ext cx="1071423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Ожидаемые результаты:</a:t>
            </a:r>
            <a:endParaRPr lang="ru-RU" sz="2000" b="1" kern="0" dirty="0">
              <a:latin typeface="+mj-lt"/>
              <a:cs typeface="Calibri Light" panose="020F0302020204030204" pitchFamily="34" charset="0"/>
              <a:sym typeface="Arial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 </a:t>
            </a:r>
            <a:r>
              <a:rPr lang="ru-RU" sz="2000" kern="0" dirty="0" smtClean="0">
                <a:latin typeface="+mj-lt"/>
                <a:cs typeface="Calibri Light" panose="020F0302020204030204" pitchFamily="34" charset="0"/>
                <a:sym typeface="Arial"/>
              </a:rPr>
              <a:t>утверждена региональная программа Челябинской области переселения граждан из непригодного для проживания жилищного фонда на 2019-2024 годы;</a:t>
            </a:r>
          </a:p>
          <a:p>
            <a:pPr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000" kern="0" dirty="0" smtClean="0">
                <a:latin typeface="+mj-lt"/>
                <a:cs typeface="Calibri Light" panose="020F0302020204030204" pitchFamily="34" charset="0"/>
                <a:sym typeface="Arial"/>
              </a:rPr>
              <a:t>реализованы мероприятия, предусмотренные региональной программой переселения граждан из непригодного для проживания жилищного фонда;</a:t>
            </a:r>
          </a:p>
          <a:p>
            <a:pPr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000" kern="0" dirty="0" smtClean="0">
                <a:latin typeface="+mj-lt"/>
                <a:cs typeface="Calibri Light" panose="020F0302020204030204" pitchFamily="34" charset="0"/>
                <a:sym typeface="Arial"/>
              </a:rPr>
              <a:t>достигнуто сокращение непригодного для проживания жилищного фонда в сравнении с признаваемым в соответствующем году </a:t>
            </a:r>
            <a:endParaRPr lang="ru-RU" sz="2400" kern="0" dirty="0" smtClean="0"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СТРОИТЕЛЬСТВА И ИНФРАСТРУКТУРЫ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ЦЕЛИ, ЗАДАЧИ РЕГИОНАЛЬНОГО ПРОЕКТА «Обеспечение устойчивого сокращения непригодного для проживания жилищного фонда»</a:t>
            </a:r>
          </a:p>
        </p:txBody>
      </p:sp>
    </p:spTree>
    <p:extLst>
      <p:ext uri="{BB962C8B-B14F-4D97-AF65-F5344CB8AC3E}">
        <p14:creationId xmlns:p14="http://schemas.microsoft.com/office/powerpoint/2010/main" xmlns="" val="125139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2" name="Rectangle 1"/>
          <p:cNvSpPr>
            <a:spLocks noChangeArrowheads="1"/>
          </p:cNvSpPr>
          <p:nvPr/>
        </p:nvSpPr>
        <p:spPr bwMode="auto">
          <a:xfrm>
            <a:off x="837855" y="1342469"/>
            <a:ext cx="22461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 smtClean="0">
                <a:latin typeface="+mj-lt"/>
                <a:ea typeface="MS Mincho" pitchFamily="49" charset="-128"/>
                <a:cs typeface="Times New Roman" pitchFamily="18" charset="0"/>
              </a:rPr>
              <a:t>«1» </a:t>
            </a:r>
          </a:p>
        </p:txBody>
      </p:sp>
      <p:sp>
        <p:nvSpPr>
          <p:cNvPr id="63" name="Freeform 71"/>
          <p:cNvSpPr>
            <a:spLocks/>
          </p:cNvSpPr>
          <p:nvPr/>
        </p:nvSpPr>
        <p:spPr bwMode="auto">
          <a:xfrm flipH="1">
            <a:off x="1117476" y="1089025"/>
            <a:ext cx="1686940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084037" y="1537531"/>
            <a:ext cx="5171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«Безденежные» соглашение	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СТРОИТЕЛЬСТВА И ИНФРАСТРУКТУРЫ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СОГЛАШЕНИЯ В РАМКАХ РЕГИОНАЛЬНОГО ПРОЕКТА </a:t>
            </a:r>
            <a:r>
              <a:rPr lang="ru-RU" sz="1400" dirty="0" smtClean="0">
                <a:solidFill>
                  <a:srgbClr val="595959"/>
                </a:solidFill>
                <a:cs typeface="Arial" panose="020B0604020202020204" pitchFamily="34" charset="0"/>
              </a:rPr>
              <a:t>«Обеспечение устойчивого сокращения непригодного для проживания жилищного фонда»</a:t>
            </a:r>
            <a:endParaRPr lang="ru-RU" sz="1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19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СТРОИТЕЛЬСТВА И ИНФРАСТРУКТУРЫ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ПОКАЗАТЕЛИ И РЕЗУЛЬТАТЫ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18507" y="1082566"/>
          <a:ext cx="11358182" cy="500154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64610"/>
                <a:gridCol w="1681655"/>
                <a:gridCol w="733721"/>
                <a:gridCol w="1311806"/>
                <a:gridCol w="793278"/>
                <a:gridCol w="793278"/>
                <a:gridCol w="793278"/>
                <a:gridCol w="793278"/>
                <a:gridCol w="793278"/>
              </a:tblGrid>
              <a:tr h="788396">
                <a:tc row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показателя</a:t>
                      </a:r>
                    </a:p>
                  </a:txBody>
                  <a:tcPr marT="540000"/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Единица измерения</a:t>
                      </a:r>
                    </a:p>
                  </a:txBody>
                  <a:tcPr marT="540000"/>
                </a:tc>
                <a:tc gridSpan="7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Значения показателей по годам реализации проекта</a:t>
                      </a:r>
                    </a:p>
                  </a:txBody>
                  <a:tcPr marT="18000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9104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0000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000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 год</a:t>
                      </a:r>
                    </a:p>
                  </a:txBody>
                  <a:tcPr marT="180000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0000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 год</a:t>
                      </a:r>
                    </a:p>
                  </a:txBody>
                  <a:tcPr marT="180000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 год</a:t>
                      </a:r>
                    </a:p>
                  </a:txBody>
                  <a:tcPr marT="180000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год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0000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2023 год</a:t>
                      </a:r>
                    </a:p>
                  </a:txBody>
                  <a:tcPr marT="180000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2024 год</a:t>
                      </a:r>
                    </a:p>
                  </a:txBody>
                  <a:tcPr marT="180000"/>
                </a:tc>
              </a:tr>
              <a:tr h="1338859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0000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0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План</a:t>
                      </a:r>
                    </a:p>
                  </a:txBody>
                  <a:tcPr marT="180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Факт по итогам</a:t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квартала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0000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0000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0000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0000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0000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0000"/>
                </a:tc>
              </a:tr>
              <a:tr h="50910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180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180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180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180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180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180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180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180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180000"/>
                </a:tc>
              </a:tr>
              <a:tr h="106768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квадратных метров, расселенного аварийного жилищного фонда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0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тыс.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кв. метров общей площади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0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2,76</a:t>
                      </a:r>
                    </a:p>
                  </a:txBody>
                  <a:tcPr marT="180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180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19,71</a:t>
                      </a:r>
                    </a:p>
                  </a:txBody>
                  <a:tcPr marT="180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19,71</a:t>
                      </a:r>
                    </a:p>
                  </a:txBody>
                  <a:tcPr marT="180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25,6</a:t>
                      </a:r>
                    </a:p>
                  </a:txBody>
                  <a:tcPr marT="180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60,12</a:t>
                      </a:r>
                    </a:p>
                  </a:txBody>
                  <a:tcPr marT="180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60,13</a:t>
                      </a:r>
                    </a:p>
                  </a:txBody>
                  <a:tcPr marT="180000"/>
                </a:tc>
              </a:tr>
              <a:tr h="78839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граждан, расселенных из аварийного жилищного фонда</a:t>
                      </a:r>
                    </a:p>
                  </a:txBody>
                  <a:tcPr marT="180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тыс.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человек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0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0,16</a:t>
                      </a:r>
                    </a:p>
                  </a:txBody>
                  <a:tcPr marT="180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180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1,08</a:t>
                      </a:r>
                    </a:p>
                  </a:txBody>
                  <a:tcPr marT="180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1,08</a:t>
                      </a:r>
                    </a:p>
                  </a:txBody>
                  <a:tcPr marT="180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1,42</a:t>
                      </a:r>
                    </a:p>
                  </a:txBody>
                  <a:tcPr marT="180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3,36</a:t>
                      </a:r>
                    </a:p>
                  </a:txBody>
                  <a:tcPr marT="180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3,36</a:t>
                      </a:r>
                    </a:p>
                  </a:txBody>
                  <a:tcPr marT="180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442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63" name="Freeform 71"/>
          <p:cNvSpPr>
            <a:spLocks/>
          </p:cNvSpPr>
          <p:nvPr/>
        </p:nvSpPr>
        <p:spPr bwMode="auto">
          <a:xfrm flipH="1">
            <a:off x="8536700" y="783796"/>
            <a:ext cx="3191774" cy="3234905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228600" y="1292352"/>
            <a:ext cx="77998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Средства государственной корпорации – Фонд содействия реформированию жилищно-коммунального хозяйства –  0,0 рублей, региональный бюджет – 437,4 млн. рублей                           (</a:t>
            </a:r>
            <a:r>
              <a:rPr lang="ru-RU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на 01.04.2019 г.)</a:t>
            </a:r>
          </a:p>
          <a:p>
            <a:pPr lvl="0" algn="just"/>
            <a:endParaRPr lang="ru-RU" kern="0" dirty="0" smtClean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Направлены предложения по внесению изменений в бюджет области  на апрель  на сумму 737,7 млн. рублей, в том числе: 590,2 млн. рублей  (средства Фонда), 147,5 млн. рублей -  средства областного бюджета.  </a:t>
            </a:r>
          </a:p>
          <a:p>
            <a:pPr algn="ctr"/>
            <a:r>
              <a:rPr lang="ru-RU" sz="2400" b="1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Общая сумма бюджетных ассигнований составит 1 175,1 млн. рублей.</a:t>
            </a:r>
          </a:p>
          <a:p>
            <a:pPr lvl="0" algn="just"/>
            <a:endParaRPr lang="ru-RU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СТРОИТЕЛЬСТВА И ИНФРАСТРУКТУРЫ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ФИНАНСИРОВАНИЕ </a:t>
            </a: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РЕГИОНАЛЬНОГО ПРОЕКТА </a:t>
            </a: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«Обеспечение устойчивого сокращения непригодного для проживания жилищного фонда»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8532499" y="1490740"/>
            <a:ext cx="3143337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FF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ОБЩИЙ БЮДЖЕТ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000" b="1" dirty="0" smtClean="0">
                <a:latin typeface="+mj-lt"/>
                <a:ea typeface="MS Mincho" pitchFamily="49" charset="-128"/>
                <a:cs typeface="Times New Roman" pitchFamily="18" charset="0"/>
              </a:rPr>
              <a:t>«1 175,1»</a:t>
            </a:r>
            <a:r>
              <a:rPr lang="ru-RU" sz="8000" b="1" dirty="0" smtClean="0">
                <a:latin typeface="+mj-lt"/>
                <a:ea typeface="MS Mincho" pitchFamily="49" charset="-128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млн. руб.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ea typeface="MS Mincho" pitchFamily="49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5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6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3795614"/>
              </p:ext>
            </p:extLst>
          </p:nvPr>
        </p:nvGraphicFramePr>
        <p:xfrm>
          <a:off x="511600" y="2442569"/>
          <a:ext cx="10576815" cy="3794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5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739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37083">
                  <a:extLst>
                    <a:ext uri="{9D8B030D-6E8A-4147-A177-3AD203B41FA5}">
                      <a16:colId xmlns:a16="http://schemas.microsoft.com/office/drawing/2014/main" xmlns="" val="171652293"/>
                    </a:ext>
                  </a:extLst>
                </a:gridCol>
                <a:gridCol w="833142">
                  <a:extLst>
                    <a:ext uri="{9D8B030D-6E8A-4147-A177-3AD203B41FA5}">
                      <a16:colId xmlns:a16="http://schemas.microsoft.com/office/drawing/2014/main" xmlns="" val="206712637"/>
                    </a:ext>
                  </a:extLst>
                </a:gridCol>
                <a:gridCol w="8331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2470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млн.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1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млн. руб.</a:t>
                      </a:r>
                    </a:p>
                    <a:p>
                      <a:pPr algn="ctr"/>
                      <a:endParaRPr lang="ru-RU" sz="1100" b="1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Факт,</a:t>
                      </a:r>
                    </a:p>
                    <a:p>
                      <a:pPr algn="ctr"/>
                      <a:r>
                        <a:rPr lang="ru-RU" sz="11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шт.</a:t>
                      </a:r>
                    </a:p>
                    <a:p>
                      <a:pPr algn="ctr"/>
                      <a:endParaRPr lang="ru-RU" sz="1100" b="1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7392937"/>
                  </a:ext>
                </a:extLst>
              </a:tr>
              <a:tr h="594967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595959"/>
                          </a:solidFill>
                        </a:rPr>
                        <a:t>Закупки органов власти 2019 г.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en-US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4967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</a:rPr>
                        <a:t>Субсидии подведомственным организациям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rgbClr val="595959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en-US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4967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effectLst/>
                        </a:rPr>
                        <a:t>Прочие расходы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en-US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4967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595959"/>
                          </a:solidFill>
                        </a:rPr>
                        <a:t>Соглашения с муниципальными образованиями на 2019 г.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1175,1</a:t>
                      </a:r>
                      <a:endParaRPr lang="ru-RU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132,55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4967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effectLst/>
                        </a:rPr>
                        <a:t>Закупки муниципальных образований 2019 г</a:t>
                      </a:r>
                      <a:r>
                        <a:rPr lang="ru-RU" sz="1800" baseline="0" dirty="0" smtClean="0">
                          <a:solidFill>
                            <a:srgbClr val="595959"/>
                          </a:solidFill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437,4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214,4*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СТРОИТЕЛЬСТВА И ИНФРАСТРУКТУРЫ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ИСПОЛНЕНИЕ </a:t>
            </a:r>
            <a:r>
              <a:rPr lang="ru-RU" sz="1400" dirty="0">
                <a:solidFill>
                  <a:srgbClr val="595959"/>
                </a:solidFill>
                <a:cs typeface="Arial" panose="020B0604020202020204" pitchFamily="34" charset="0"/>
              </a:rPr>
              <a:t>РЕГИОНАЛЬНОГО ПРОЕКТА </a:t>
            </a:r>
            <a:r>
              <a:rPr lang="ru-RU" sz="1400" dirty="0" smtClean="0">
                <a:solidFill>
                  <a:srgbClr val="595959"/>
                </a:solidFill>
                <a:cs typeface="Arial" panose="020B0604020202020204" pitchFamily="34" charset="0"/>
              </a:rPr>
              <a:t>«Обеспечение устойчивого сокращения непригодного для проживания жилищного фонда»</a:t>
            </a:r>
            <a:endParaRPr lang="ru-RU" sz="1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90725776"/>
              </p:ext>
            </p:extLst>
          </p:nvPr>
        </p:nvGraphicFramePr>
        <p:xfrm>
          <a:off x="460843" y="830423"/>
          <a:ext cx="6571313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2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976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64349">
                  <a:extLst>
                    <a:ext uri="{9D8B030D-6E8A-4147-A177-3AD203B41FA5}">
                      <a16:colId xmlns:a16="http://schemas.microsoft.com/office/drawing/2014/main" xmlns="" val="2001437062"/>
                    </a:ext>
                  </a:extLst>
                </a:gridCol>
              </a:tblGrid>
              <a:tr h="315065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567392937"/>
                  </a:ext>
                </a:extLst>
              </a:tr>
              <a:tr h="315065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595959"/>
                          </a:solidFill>
                        </a:rPr>
                        <a:t>Расходы 2019 г.</a:t>
                      </a: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7662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</a:rPr>
                        <a:t>Средства государственной корпорации – Фонда содействия реформированию жилищно-коммунального хозяйства</a:t>
                      </a:r>
                      <a:endParaRPr lang="ru-RU" sz="1800" kern="1200" dirty="0" smtClean="0">
                        <a:solidFill>
                          <a:srgbClr val="595959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0,0 млн. руб.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1363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effectLst/>
                        </a:rPr>
                        <a:t>Региональный бюджет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117,6 </a:t>
                      </a: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млн. руб.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0317" y="6074979"/>
            <a:ext cx="7651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* - контракты, заключенные в 2018 году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533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СТРОИТЕЛЬСТВА И ИНФРАСТРУКТУРЫ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СХЕМА ВЗАИМОДЕЙСТВИЯ С ОРГАНАМИ МЕСТНОГО САМОУПРАВЛЕНИЯ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3378" y="1502979"/>
            <a:ext cx="884971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800"/>
              </a:spcBef>
              <a:buAutoNum type="arabicPeriod"/>
            </a:pPr>
            <a:r>
              <a:rPr lang="ru-RU" dirty="0" smtClean="0"/>
              <a:t>Утверждение Программы</a:t>
            </a:r>
          </a:p>
          <a:p>
            <a:pPr marL="342900" indent="-342900">
              <a:spcBef>
                <a:spcPts val="1800"/>
              </a:spcBef>
              <a:buAutoNum type="arabicPeriod"/>
            </a:pPr>
            <a:r>
              <a:rPr lang="ru-RU" dirty="0" smtClean="0"/>
              <a:t>Внесение изменений в Закон Челябинской области «Об областном бюджете на 2019 год и на плановый период 2020 и 2021 годов» </a:t>
            </a:r>
          </a:p>
          <a:p>
            <a:pPr marL="342900" indent="-342900">
              <a:spcBef>
                <a:spcPts val="1800"/>
              </a:spcBef>
              <a:buAutoNum type="arabicPeriod"/>
            </a:pPr>
            <a:r>
              <a:rPr lang="ru-RU" dirty="0" smtClean="0"/>
              <a:t>Доведение лимитов бюджетных обязательств муниципальным образованиям</a:t>
            </a:r>
          </a:p>
          <a:p>
            <a:pPr marL="342900" indent="-342900">
              <a:spcBef>
                <a:spcPts val="1800"/>
              </a:spcBef>
              <a:buAutoNum type="arabicPeriod"/>
            </a:pPr>
            <a:r>
              <a:rPr lang="ru-RU" dirty="0" smtClean="0"/>
              <a:t>Заключение соглашений с муниципальными образованиями  на предоставление финансовой поддержки</a:t>
            </a:r>
          </a:p>
          <a:p>
            <a:pPr marL="342900" indent="-342900">
              <a:spcBef>
                <a:spcPts val="1800"/>
              </a:spcBef>
              <a:buAutoNum type="arabicPeriod"/>
            </a:pPr>
            <a:r>
              <a:rPr lang="ru-RU" dirty="0" smtClean="0"/>
              <a:t>Проведение аукционных мероприятий муниципальными образованиями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5157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5367</TotalTime>
  <Words>515</Words>
  <Application>Microsoft Office PowerPoint</Application>
  <PresentationFormat>Произвольный</PresentationFormat>
  <Paragraphs>114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razumova</cp:lastModifiedBy>
  <cp:revision>415</cp:revision>
  <cp:lastPrinted>2019-03-06T04:44:55Z</cp:lastPrinted>
  <dcterms:created xsi:type="dcterms:W3CDTF">2018-11-27T09:04:21Z</dcterms:created>
  <dcterms:modified xsi:type="dcterms:W3CDTF">2019-04-23T04:55:31Z</dcterms:modified>
</cp:coreProperties>
</file>