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257" r:id="rId3"/>
    <p:sldId id="330" r:id="rId4"/>
    <p:sldId id="258" r:id="rId5"/>
    <p:sldId id="260" r:id="rId6"/>
    <p:sldId id="331" r:id="rId7"/>
    <p:sldId id="332" r:id="rId8"/>
    <p:sldId id="339" r:id="rId9"/>
    <p:sldId id="333" r:id="rId10"/>
    <p:sldId id="335" r:id="rId11"/>
    <p:sldId id="336" r:id="rId12"/>
    <p:sldId id="261" r:id="rId13"/>
    <p:sldId id="265" r:id="rId14"/>
    <p:sldId id="266" r:id="rId15"/>
    <p:sldId id="267" r:id="rId16"/>
    <p:sldId id="268" r:id="rId17"/>
    <p:sldId id="337" r:id="rId18"/>
    <p:sldId id="340" r:id="rId19"/>
    <p:sldId id="341" r:id="rId20"/>
    <p:sldId id="346" r:id="rId21"/>
    <p:sldId id="347" r:id="rId22"/>
    <p:sldId id="269" r:id="rId23"/>
    <p:sldId id="348" r:id="rId24"/>
    <p:sldId id="349" r:id="rId25"/>
    <p:sldId id="350" r:id="rId26"/>
    <p:sldId id="351" r:id="rId27"/>
    <p:sldId id="352" r:id="rId28"/>
    <p:sldId id="272" r:id="rId29"/>
    <p:sldId id="273" r:id="rId30"/>
    <p:sldId id="276" r:id="rId31"/>
    <p:sldId id="277" r:id="rId32"/>
    <p:sldId id="281" r:id="rId33"/>
    <p:sldId id="358" r:id="rId34"/>
    <p:sldId id="361" r:id="rId35"/>
    <p:sldId id="362" r:id="rId36"/>
    <p:sldId id="363" r:id="rId37"/>
    <p:sldId id="278" r:id="rId38"/>
    <p:sldId id="279" r:id="rId39"/>
    <p:sldId id="280" r:id="rId40"/>
    <p:sldId id="375" r:id="rId41"/>
    <p:sldId id="284" r:id="rId42"/>
    <p:sldId id="285" r:id="rId43"/>
    <p:sldId id="354" r:id="rId44"/>
    <p:sldId id="359" r:id="rId45"/>
    <p:sldId id="360" r:id="rId46"/>
    <p:sldId id="291" r:id="rId47"/>
    <p:sldId id="293" r:id="rId48"/>
    <p:sldId id="294" r:id="rId49"/>
    <p:sldId id="295" r:id="rId50"/>
    <p:sldId id="296" r:id="rId51"/>
    <p:sldId id="355" r:id="rId52"/>
    <p:sldId id="356" r:id="rId53"/>
    <p:sldId id="357" r:id="rId54"/>
    <p:sldId id="300" r:id="rId55"/>
    <p:sldId id="302" r:id="rId56"/>
    <p:sldId id="303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68" userDrawn="1">
          <p15:clr>
            <a:srgbClr val="A4A3A4"/>
          </p15:clr>
        </p15:guide>
        <p15:guide id="2" pos="3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5A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21" autoAdjust="0"/>
    <p:restoredTop sz="95560" autoAdjust="0"/>
  </p:normalViewPr>
  <p:slideViewPr>
    <p:cSldViewPr>
      <p:cViewPr>
        <p:scale>
          <a:sx n="70" d="100"/>
          <a:sy n="70" d="100"/>
        </p:scale>
        <p:origin x="-1302" y="-198"/>
      </p:cViewPr>
      <p:guideLst>
        <p:guide orient="horz" pos="2568"/>
        <p:guide pos="385"/>
      </p:guideLst>
    </p:cSldViewPr>
  </p:slideViewPr>
  <p:outlineViewPr>
    <p:cViewPr>
      <p:scale>
        <a:sx n="33" d="100"/>
        <a:sy n="33" d="100"/>
      </p:scale>
      <p:origin x="0" y="321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B262B-AB52-4AEC-B21B-7D55CE611FD9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011E4-4B9A-4E96-ABD7-8A54AF87BA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1938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011E4-4B9A-4E96-ABD7-8A54AF87BAE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5599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011E4-4B9A-4E96-ABD7-8A54AF87BAE7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011E4-4B9A-4E96-ABD7-8A54AF87BAE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5012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011E4-4B9A-4E96-ABD7-8A54AF87BAE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1938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011E4-4B9A-4E96-ABD7-8A54AF87BAE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011E4-4B9A-4E96-ABD7-8A54AF87BAE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8899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011E4-4B9A-4E96-ABD7-8A54AF87BAE7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618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011E4-4B9A-4E96-ABD7-8A54AF87BAE7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2771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011E4-4B9A-4E96-ABD7-8A54AF87BAE7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8532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011E4-4B9A-4E96-ABD7-8A54AF87BAE7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6632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1013-0945-4533-ABF6-741D63147A25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42AB-7565-48DA-AF66-9EC6BF85B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1013-0945-4533-ABF6-741D63147A25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42AB-7565-48DA-AF66-9EC6BF85B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1013-0945-4533-ABF6-741D63147A25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42AB-7565-48DA-AF66-9EC6BF85B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1013-0945-4533-ABF6-741D63147A25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42AB-7565-48DA-AF66-9EC6BF85B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1013-0945-4533-ABF6-741D63147A25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42AB-7565-48DA-AF66-9EC6BF85B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1013-0945-4533-ABF6-741D63147A25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42AB-7565-48DA-AF66-9EC6BF85B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1013-0945-4533-ABF6-741D63147A25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42AB-7565-48DA-AF66-9EC6BF85B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1013-0945-4533-ABF6-741D63147A25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42AB-7565-48DA-AF66-9EC6BF85B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1013-0945-4533-ABF6-741D63147A25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42AB-7565-48DA-AF66-9EC6BF85B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1013-0945-4533-ABF6-741D63147A25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42AB-7565-48DA-AF66-9EC6BF85B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1013-0945-4533-ABF6-741D63147A25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42AB-7565-48DA-AF66-9EC6BF85B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71013-0945-4533-ABF6-741D63147A25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942AB-7565-48DA-AF66-9EC6BF85B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0.png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1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4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8.png"/><Relationship Id="rId4" Type="http://schemas.openxmlformats.org/officeDocument/2006/relationships/image" Target="../media/image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национальные проекты\ЧЕЛ ОБЛ\облож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32656"/>
            <a:ext cx="9144000" cy="4320480"/>
          </a:xfrm>
          <a:prstGeom prst="rect">
            <a:avLst/>
          </a:prstGeom>
          <a:noFill/>
        </p:spPr>
      </p:pic>
      <p:pic>
        <p:nvPicPr>
          <p:cNvPr id="1027" name="Picture 3" descr="F:\национальные проекты\ЧЕЛ ОБЛ\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404664"/>
            <a:ext cx="862087" cy="10801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9907" y="4725144"/>
            <a:ext cx="8462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5A8"/>
                </a:solidFill>
              </a:rPr>
              <a:t>НАЦИОНАЛЬНЫЕ ПРОЕКТЫ  ГЛАЗАМИ ЛЮДЕЙ</a:t>
            </a:r>
            <a:endParaRPr lang="ru-RU" sz="3200" b="1" dirty="0">
              <a:solidFill>
                <a:srgbClr val="0065A8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0311" y="5228038"/>
            <a:ext cx="6048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ЦЕЛЕВЫЕ ПОКАЗАТЕЛИ И ОСНОВНЫЕ РЕЗУЛЬТАТЫ ЧЕЛЯБИНСКОЙ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211" y="5805264"/>
            <a:ext cx="7848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основе паспортов национальных проектов, утвержденных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президиумом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Совета при Президенте Российской Федерации по стратегическому развитию и национальным проектам 24 декабря 2018 года.</a:t>
            </a:r>
          </a:p>
          <a:p>
            <a:pPr algn="ctr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Челябинск,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2019 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национальные проекты\ЧЕЛ ОБЛ\полос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440" y="620688"/>
            <a:ext cx="8409024" cy="720080"/>
          </a:xfrm>
          <a:prstGeom prst="rect">
            <a:avLst/>
          </a:prstGeom>
          <a:noFill/>
        </p:spPr>
      </p:pic>
      <p:pic>
        <p:nvPicPr>
          <p:cNvPr id="5" name="Picture 2" descr="F:\национальные проекты\ЧЕЛ ОБЛ\здравоохранение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60648"/>
            <a:ext cx="690885" cy="69088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66029" y="303039"/>
            <a:ext cx="24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НАЦИОНАЛЬНЫЙ ПРОЕКТ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519063"/>
            <a:ext cx="2847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5A8"/>
                </a:solidFill>
              </a:rPr>
              <a:t>ЗДРАВООХРАНЕНИЕ</a:t>
            </a:r>
            <a:endParaRPr lang="ru-RU" sz="2400" b="1" dirty="0">
              <a:solidFill>
                <a:srgbClr val="0065A8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15338" y="5857892"/>
            <a:ext cx="571504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35081" y="1268923"/>
            <a:ext cx="41413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ЦЕЛЕВЫЕ ПОКАЗАТЕЛИ РЕГИОНАЛЬНОГО ПРОЕКТА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5" descr="F:\национальные проекты\ЧЕЛ ОБЛ\здравоохранение3.png"/>
          <p:cNvPicPr>
            <a:picLocks noChangeAspect="1" noChangeArrowheads="1"/>
          </p:cNvPicPr>
          <p:nvPr/>
        </p:nvPicPr>
        <p:blipFill>
          <a:blip r:embed="rId5" cstate="print"/>
          <a:srcRect l="61746"/>
          <a:stretch>
            <a:fillRect/>
          </a:stretch>
        </p:blipFill>
        <p:spPr bwMode="auto">
          <a:xfrm>
            <a:off x="561189" y="1124744"/>
            <a:ext cx="656898" cy="6699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259632" y="1567659"/>
            <a:ext cx="50976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БОРЬБА С ОНКОЛОГИЧЕСКИМИ ЗАБОЛЕВАНИЯМИ</a:t>
            </a: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(ответственный орган власти – Минздрав Челябинской области)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215338" y="6000768"/>
            <a:ext cx="571504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660232" y="2204864"/>
            <a:ext cx="1873423" cy="3974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50117" y="2168770"/>
            <a:ext cx="8172400" cy="4455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Снижение младенческой смертности (до 4,5 случая на 1 тыс. родившихся детей)                                              с 6,2 до 5 промилле </a:t>
            </a:r>
          </a:p>
          <a:p>
            <a:endParaRPr lang="ru-RU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Доля преждевременных родов (22-37 недель) в перинатальных центрах                                                             с 46 до 50%</a:t>
            </a:r>
          </a:p>
          <a:p>
            <a:endParaRPr lang="ru-RU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Смертность детей в возрасте 0-4 года на 1000 родившихся живыми                                                                       с 7,5 до 5,9 промилле</a:t>
            </a:r>
          </a:p>
          <a:p>
            <a:endParaRPr lang="ru-RU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Смертность детей в возрасте 0-17 лет на 10000 детей соответствующего возраста                                              с 63,6 до 55 случаев</a:t>
            </a:r>
          </a:p>
          <a:p>
            <a:endParaRPr lang="ru-RU" sz="105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Доля посещений детьми </a:t>
            </a:r>
            <a:r>
              <a:rPr lang="ru-RU" sz="105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мед..организаций</a:t>
            </a:r>
            <a:r>
              <a:rPr lang="ru-RU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 </a:t>
            </a:r>
            <a:r>
              <a:rPr lang="ru-RU" sz="105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проф.целями</a:t>
            </a:r>
            <a:r>
              <a:rPr lang="ru-RU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                                                с 53 до 58,4%  </a:t>
            </a:r>
          </a:p>
          <a:p>
            <a:endParaRPr lang="ru-RU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Доля взятых под диспансерное наблюдение детей в возрасте 0-17 лет с впервые                                              с 19,8 до 90% </a:t>
            </a:r>
          </a:p>
          <a:p>
            <a:r>
              <a:rPr lang="ru-RU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жизни установленными диагнозами болезней костно-мышечной системы и </a:t>
            </a:r>
          </a:p>
          <a:p>
            <a:r>
              <a:rPr lang="ru-RU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соединительной ткани</a:t>
            </a:r>
          </a:p>
          <a:p>
            <a:endParaRPr lang="ru-RU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Доля взятых под </a:t>
            </a:r>
            <a:r>
              <a:rPr lang="ru-RU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диспансерное наблюдение детей в возрасте 0-17 лет с </a:t>
            </a:r>
            <a:r>
              <a:rPr lang="ru-RU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впервые                                              с 15,3 до 90%</a:t>
            </a:r>
            <a:endParaRPr lang="ru-RU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жизни установленными диагнозами </a:t>
            </a:r>
            <a:r>
              <a:rPr lang="ru-RU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болезней глаза и его придаточного аппарата</a:t>
            </a:r>
          </a:p>
          <a:p>
            <a:endParaRPr lang="ru-RU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Доля взятых под диспансерное наблюдение детей в возрасте 0-17 лет с </a:t>
            </a:r>
            <a:r>
              <a:rPr lang="ru-RU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впервые                                              с 20,1 до 90%</a:t>
            </a:r>
            <a:endParaRPr lang="ru-RU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жизни установленными диагнозами </a:t>
            </a:r>
            <a:r>
              <a:rPr lang="ru-RU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болезней органов пищеварения</a:t>
            </a:r>
          </a:p>
          <a:p>
            <a:endParaRPr lang="ru-RU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Доля взятых под диспансерное наблюдение детей в возрасте 0-17 лет с </a:t>
            </a:r>
            <a:r>
              <a:rPr lang="ru-RU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впервые                                              с 35 до 90%</a:t>
            </a:r>
            <a:endParaRPr lang="ru-RU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жизни установленными диагнозами </a:t>
            </a:r>
            <a:r>
              <a:rPr lang="ru-RU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болезней органов кровообращения</a:t>
            </a:r>
          </a:p>
          <a:p>
            <a:endParaRPr lang="ru-RU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Доля взятых под диспансерное наблюдение детей в возрасте 0-17 лет с </a:t>
            </a:r>
            <a:r>
              <a:rPr lang="ru-RU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впервые                                              с 39,8 до 90%</a:t>
            </a:r>
            <a:endParaRPr lang="ru-RU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жизни установленными диагнозами </a:t>
            </a:r>
            <a:r>
              <a:rPr lang="ru-RU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болезней эндокринной системы, расстройств</a:t>
            </a:r>
          </a:p>
          <a:p>
            <a:r>
              <a:rPr lang="ru-RU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питания и нарушения обмена веществ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98296" y="2196238"/>
            <a:ext cx="216024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4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6" cstate="print"/>
          <a:srcRect r="95574" b="50000"/>
          <a:stretch/>
        </p:blipFill>
        <p:spPr bwMode="auto">
          <a:xfrm flipV="1">
            <a:off x="6492695" y="2204864"/>
            <a:ext cx="95529" cy="216000"/>
          </a:xfrm>
          <a:prstGeom prst="rect">
            <a:avLst/>
          </a:prstGeom>
          <a:noFill/>
        </p:spPr>
      </p:pic>
      <p:sp>
        <p:nvSpPr>
          <p:cNvPr id="51" name="Прямоугольник 50"/>
          <p:cNvSpPr/>
          <p:nvPr/>
        </p:nvSpPr>
        <p:spPr>
          <a:xfrm>
            <a:off x="298296" y="2484246"/>
            <a:ext cx="216024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298296" y="2772278"/>
            <a:ext cx="216024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298296" y="3132342"/>
            <a:ext cx="216024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298296" y="3438350"/>
            <a:ext cx="216024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298296" y="3852422"/>
            <a:ext cx="216024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98296" y="4500494"/>
            <a:ext cx="216024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298296" y="4932518"/>
            <a:ext cx="216024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298296" y="5436574"/>
            <a:ext cx="216024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298296" y="5913246"/>
            <a:ext cx="216024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TextBox 59"/>
          <p:cNvSpPr txBox="1"/>
          <p:nvPr/>
        </p:nvSpPr>
        <p:spPr>
          <a:xfrm>
            <a:off x="296375" y="2177178"/>
            <a:ext cx="3259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</a:t>
            </a:r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96375" y="2465288"/>
            <a:ext cx="3259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</a:t>
            </a:r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96375" y="2739432"/>
            <a:ext cx="3259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</a:t>
            </a:r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96375" y="3113384"/>
            <a:ext cx="3259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96375" y="3420350"/>
            <a:ext cx="3259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</a:t>
            </a:r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96375" y="3833464"/>
            <a:ext cx="3259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96375" y="4474464"/>
            <a:ext cx="3259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7.</a:t>
            </a:r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96375" y="4913560"/>
            <a:ext cx="3259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96375" y="5418886"/>
            <a:ext cx="3259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9.</a:t>
            </a:r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60371" y="5894288"/>
            <a:ext cx="3979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10.</a:t>
            </a:r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1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6" cstate="print"/>
          <a:srcRect r="95574" b="50000"/>
          <a:stretch/>
        </p:blipFill>
        <p:spPr bwMode="auto">
          <a:xfrm>
            <a:off x="6492695" y="2492896"/>
            <a:ext cx="95529" cy="216000"/>
          </a:xfrm>
          <a:prstGeom prst="rect">
            <a:avLst/>
          </a:prstGeom>
          <a:noFill/>
        </p:spPr>
      </p:pic>
      <p:pic>
        <p:nvPicPr>
          <p:cNvPr id="72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6" cstate="print"/>
          <a:srcRect r="95574" b="50000"/>
          <a:stretch/>
        </p:blipFill>
        <p:spPr bwMode="auto">
          <a:xfrm flipV="1">
            <a:off x="6492695" y="2780928"/>
            <a:ext cx="95529" cy="216000"/>
          </a:xfrm>
          <a:prstGeom prst="rect">
            <a:avLst/>
          </a:prstGeom>
          <a:noFill/>
        </p:spPr>
      </p:pic>
      <p:pic>
        <p:nvPicPr>
          <p:cNvPr id="73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6" cstate="print"/>
          <a:srcRect r="95574" b="50000"/>
          <a:stretch/>
        </p:blipFill>
        <p:spPr bwMode="auto">
          <a:xfrm flipV="1">
            <a:off x="6492695" y="3140992"/>
            <a:ext cx="95529" cy="216000"/>
          </a:xfrm>
          <a:prstGeom prst="rect">
            <a:avLst/>
          </a:prstGeom>
          <a:noFill/>
        </p:spPr>
      </p:pic>
      <p:pic>
        <p:nvPicPr>
          <p:cNvPr id="74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6" cstate="print"/>
          <a:srcRect r="95574" b="50000"/>
          <a:stretch/>
        </p:blipFill>
        <p:spPr bwMode="auto">
          <a:xfrm>
            <a:off x="6492695" y="3429000"/>
            <a:ext cx="95529" cy="216000"/>
          </a:xfrm>
          <a:prstGeom prst="rect">
            <a:avLst/>
          </a:prstGeom>
          <a:noFill/>
        </p:spPr>
      </p:pic>
      <p:pic>
        <p:nvPicPr>
          <p:cNvPr id="75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6" cstate="print"/>
          <a:srcRect r="95574" b="50000"/>
          <a:stretch/>
        </p:blipFill>
        <p:spPr bwMode="auto">
          <a:xfrm>
            <a:off x="6492695" y="3789040"/>
            <a:ext cx="95529" cy="216000"/>
          </a:xfrm>
          <a:prstGeom prst="rect">
            <a:avLst/>
          </a:prstGeom>
          <a:noFill/>
        </p:spPr>
      </p:pic>
      <p:pic>
        <p:nvPicPr>
          <p:cNvPr id="76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6" cstate="print"/>
          <a:srcRect r="95574" b="50000"/>
          <a:stretch/>
        </p:blipFill>
        <p:spPr bwMode="auto">
          <a:xfrm>
            <a:off x="6492695" y="4437136"/>
            <a:ext cx="95529" cy="216000"/>
          </a:xfrm>
          <a:prstGeom prst="rect">
            <a:avLst/>
          </a:prstGeom>
          <a:noFill/>
        </p:spPr>
      </p:pic>
      <p:pic>
        <p:nvPicPr>
          <p:cNvPr id="77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6" cstate="print"/>
          <a:srcRect r="95574" b="50000"/>
          <a:stretch/>
        </p:blipFill>
        <p:spPr bwMode="auto">
          <a:xfrm>
            <a:off x="6492695" y="4941192"/>
            <a:ext cx="95529" cy="216000"/>
          </a:xfrm>
          <a:prstGeom prst="rect">
            <a:avLst/>
          </a:prstGeom>
          <a:noFill/>
        </p:spPr>
      </p:pic>
      <p:pic>
        <p:nvPicPr>
          <p:cNvPr id="78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6" cstate="print"/>
          <a:srcRect r="95574" b="50000"/>
          <a:stretch/>
        </p:blipFill>
        <p:spPr bwMode="auto">
          <a:xfrm>
            <a:off x="6492695" y="5373216"/>
            <a:ext cx="95529" cy="216000"/>
          </a:xfrm>
          <a:prstGeom prst="rect">
            <a:avLst/>
          </a:prstGeom>
          <a:noFill/>
        </p:spPr>
      </p:pic>
      <p:pic>
        <p:nvPicPr>
          <p:cNvPr id="79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6" cstate="print"/>
          <a:srcRect r="95574" b="50000"/>
          <a:stretch/>
        </p:blipFill>
        <p:spPr bwMode="auto">
          <a:xfrm>
            <a:off x="6492695" y="5877296"/>
            <a:ext cx="95529" cy="21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/>
          <p:cNvSpPr/>
          <p:nvPr/>
        </p:nvSpPr>
        <p:spPr>
          <a:xfrm>
            <a:off x="6462464" y="2406829"/>
            <a:ext cx="1873423" cy="3974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F:\национальные проекты\ЧЕЛ ОБЛ\полос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440" y="620688"/>
            <a:ext cx="8409024" cy="720080"/>
          </a:xfrm>
          <a:prstGeom prst="rect">
            <a:avLst/>
          </a:prstGeom>
          <a:noFill/>
        </p:spPr>
      </p:pic>
      <p:pic>
        <p:nvPicPr>
          <p:cNvPr id="5" name="Picture 2" descr="F:\национальные проекты\ЧЕЛ ОБЛ\здравоохранение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60648"/>
            <a:ext cx="690885" cy="69088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66029" y="303039"/>
            <a:ext cx="24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НАЦИОНАЛЬНЫЙ ПРОЕКТ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519063"/>
            <a:ext cx="2847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5A8"/>
                </a:solidFill>
              </a:rPr>
              <a:t>ЗДРАВООХРАНЕНИЕ</a:t>
            </a:r>
            <a:endParaRPr lang="ru-RU" sz="2400" b="1" dirty="0">
              <a:solidFill>
                <a:srgbClr val="0065A8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230437" y="1463298"/>
            <a:ext cx="47050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ЦЕЛЕВЫЕ ПОКАЗАТЕЛИ РЕГИОНАЛЬНОГО ПРОЕКТА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6" name="Picture 5" descr="F:\национальные проекты\ЧЕЛ ОБЛ\здравоохранение3.png"/>
          <p:cNvPicPr>
            <a:picLocks noChangeAspect="1" noChangeArrowheads="1"/>
          </p:cNvPicPr>
          <p:nvPr/>
        </p:nvPicPr>
        <p:blipFill>
          <a:blip r:embed="rId5" cstate="print"/>
          <a:srcRect l="61746"/>
          <a:stretch>
            <a:fillRect/>
          </a:stretch>
        </p:blipFill>
        <p:spPr bwMode="auto">
          <a:xfrm>
            <a:off x="556545" y="1268760"/>
            <a:ext cx="656898" cy="669900"/>
          </a:xfrm>
          <a:prstGeom prst="rect">
            <a:avLst/>
          </a:prstGeom>
          <a:noFill/>
        </p:spPr>
      </p:pic>
      <p:sp>
        <p:nvSpPr>
          <p:cNvPr id="37" name="Прямоугольник 36"/>
          <p:cNvSpPr/>
          <p:nvPr/>
        </p:nvSpPr>
        <p:spPr>
          <a:xfrm>
            <a:off x="1274586" y="1772816"/>
            <a:ext cx="50976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ЦИФРОВОЙ КОНТУР ЗДРАВООХРАНЕНИЯ</a:t>
            </a: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(ответственный орган власти – Минздрав Челябинской области)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72135" y="2496005"/>
            <a:ext cx="396000" cy="50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919292" y="2572167"/>
            <a:ext cx="550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0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6" cstate="print"/>
          <a:srcRect r="95574" b="50000"/>
          <a:stretch/>
        </p:blipFill>
        <p:spPr bwMode="auto">
          <a:xfrm>
            <a:off x="6121974" y="2496005"/>
            <a:ext cx="252883" cy="571790"/>
          </a:xfrm>
          <a:prstGeom prst="rect">
            <a:avLst/>
          </a:prstGeom>
          <a:noFill/>
        </p:spPr>
      </p:pic>
      <p:sp>
        <p:nvSpPr>
          <p:cNvPr id="41" name="Прямоугольник 40"/>
          <p:cNvSpPr/>
          <p:nvPr/>
        </p:nvSpPr>
        <p:spPr>
          <a:xfrm>
            <a:off x="1236658" y="249173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Число граждан, воспользовавшихся услугами в Личном кабинете</a:t>
            </a:r>
          </a:p>
          <a:p>
            <a:pPr algn="just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пациента «Мое здоровье» на Едином портале государственных</a:t>
            </a:r>
          </a:p>
          <a:p>
            <a:pPr algn="just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услуг и функций в отчетном году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462464" y="2593664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180,88 до 1 148,05 </a:t>
            </a:r>
          </a:p>
          <a:p>
            <a:r>
              <a:rPr lang="ru-RU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тыс.чел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40658" y="3211811"/>
            <a:ext cx="396000" cy="50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887815" y="3287973"/>
            <a:ext cx="550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8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6" cstate="print"/>
          <a:srcRect r="95574" b="50000"/>
          <a:stretch/>
        </p:blipFill>
        <p:spPr bwMode="auto">
          <a:xfrm>
            <a:off x="6121974" y="3211811"/>
            <a:ext cx="252883" cy="571790"/>
          </a:xfrm>
          <a:prstGeom prst="rect">
            <a:avLst/>
          </a:prstGeom>
          <a:noFill/>
        </p:spPr>
      </p:pic>
      <p:sp>
        <p:nvSpPr>
          <p:cNvPr id="49" name="Прямоугольник 48"/>
          <p:cNvSpPr/>
          <p:nvPr/>
        </p:nvSpPr>
        <p:spPr>
          <a:xfrm>
            <a:off x="1236658" y="3227319"/>
            <a:ext cx="44242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Доля мед. орг. гос. и </a:t>
            </a:r>
            <a:r>
              <a:rPr lang="ru-RU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мун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систем здравоохранения, обеспечивающих преемственность оказания мед. помощи гражданам путем организации информационного взаимодействия с централизованными подсистемами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гос. информационных систем в сфере здравоохранения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субъектов РФ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462464" y="3309470"/>
            <a:ext cx="228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0 до 100%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840658" y="4639566"/>
            <a:ext cx="396000" cy="50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870216" y="4715728"/>
            <a:ext cx="550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3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6" cstate="print"/>
          <a:srcRect r="95574" b="50000"/>
          <a:stretch/>
        </p:blipFill>
        <p:spPr bwMode="auto">
          <a:xfrm>
            <a:off x="6121974" y="4639566"/>
            <a:ext cx="252883" cy="571790"/>
          </a:xfrm>
          <a:prstGeom prst="rect">
            <a:avLst/>
          </a:prstGeom>
          <a:noFill/>
        </p:spPr>
      </p:pic>
      <p:sp>
        <p:nvSpPr>
          <p:cNvPr id="54" name="Прямоугольник 53"/>
          <p:cNvSpPr/>
          <p:nvPr/>
        </p:nvSpPr>
        <p:spPr>
          <a:xfrm>
            <a:off x="1236658" y="5681306"/>
            <a:ext cx="44242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Доля мед. орг. гос. и </a:t>
            </a:r>
            <a:r>
              <a:rPr lang="ru-RU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мун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систем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здравоохранения, использующих мед. информационные системы для организации и оказания мед. помощи гражданам, обеспечивающих инф. взаимодействие с ЕГИСЗ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462464" y="4737225"/>
            <a:ext cx="228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0 до 100%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236658" y="4541054"/>
            <a:ext cx="44242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Доля мед. орг. гос. и </a:t>
            </a:r>
            <a:r>
              <a:rPr lang="ru-RU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мун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систем здравоохранения, обеспечивающих доступ гражданам к электронным мед. документам в Личном кабинете пациента «Мое здоровье» на Едином портале гос. услуг и функций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836404" y="5660139"/>
            <a:ext cx="396000" cy="50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>
            <a:off x="865962" y="5736301"/>
            <a:ext cx="550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9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6" cstate="print"/>
          <a:srcRect r="95574" b="50000"/>
          <a:stretch/>
        </p:blipFill>
        <p:spPr bwMode="auto">
          <a:xfrm>
            <a:off x="6126618" y="5664357"/>
            <a:ext cx="252883" cy="571790"/>
          </a:xfrm>
          <a:prstGeom prst="rect">
            <a:avLst/>
          </a:prstGeom>
          <a:noFill/>
        </p:spPr>
      </p:pic>
      <p:sp>
        <p:nvSpPr>
          <p:cNvPr id="60" name="Прямоугольник 59"/>
          <p:cNvSpPr/>
          <p:nvPr/>
        </p:nvSpPr>
        <p:spPr>
          <a:xfrm>
            <a:off x="6462464" y="5732091"/>
            <a:ext cx="228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18 до 100%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национальные проекты\ЧЕЛ ОБЛ\полос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440" y="620688"/>
            <a:ext cx="8409024" cy="720080"/>
          </a:xfrm>
          <a:prstGeom prst="rect">
            <a:avLst/>
          </a:prstGeom>
          <a:noFill/>
        </p:spPr>
      </p:pic>
      <p:pic>
        <p:nvPicPr>
          <p:cNvPr id="5" name="Picture 2" descr="F:\национальные проекты\ЧЕЛ ОБЛ\здравоохранени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690885" cy="69088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66029" y="303039"/>
            <a:ext cx="24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НАЦИОНАЛЬНЫЙ ПРОЕКТ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519063"/>
            <a:ext cx="2847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5A8"/>
                </a:solidFill>
              </a:rPr>
              <a:t>ЗДРАВООХРАНЕНИЕ</a:t>
            </a:r>
            <a:endParaRPr lang="ru-RU" sz="2400" b="1" dirty="0">
              <a:solidFill>
                <a:srgbClr val="0065A8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04957" y="2932680"/>
            <a:ext cx="365411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ФЕЛЬДШЕРСКО-АКУШЕРСКИХ ПУНКТА</a:t>
            </a:r>
          </a:p>
          <a:p>
            <a:pPr algn="just"/>
            <a:endParaRPr lang="ru-RU" sz="9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ru-RU" sz="9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68144" y="1266829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92D050"/>
                </a:solidFill>
              </a:rPr>
              <a:t>53,7 МЛН.РУБ.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008443" y="3310161"/>
            <a:ext cx="42471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СОСНОВСКИЙ, АРГАЯШСКИЙ, ВАРНЕНСКИЙ, </a:t>
            </a:r>
          </a:p>
          <a:p>
            <a:pPr lvl="0"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КРАСНОАРМЕЙСКИЙ, БРЕДИНСКЙ РАЙОН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7890" name="Picture 2" descr="G:\национальные проекты\ЧЕЛ ОБЛ\здравоохранение карт88,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4343" y="2355982"/>
            <a:ext cx="2608251" cy="153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85607" y="2223045"/>
            <a:ext cx="6928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solidFill>
                  <a:srgbClr val="0065A8"/>
                </a:solidFill>
              </a:rPr>
              <a:t>9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0827" y="1266829"/>
            <a:ext cx="1257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В 2019 ГОДУ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42950" y="4338324"/>
            <a:ext cx="6928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65A8"/>
                </a:solidFill>
              </a:rPr>
              <a:t>2 </a:t>
            </a:r>
            <a:endParaRPr lang="ru-RU" sz="5400" b="1" dirty="0">
              <a:solidFill>
                <a:srgbClr val="0065A8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02334" y="5079890"/>
            <a:ext cx="11740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ВЕРТОЛЕТА</a:t>
            </a:r>
            <a:endParaRPr lang="ru-RU" sz="9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99592" y="5394702"/>
            <a:ext cx="31795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СЛУЖБА САНИТАРНОЙ АВИАЦИИ </a:t>
            </a:r>
          </a:p>
        </p:txBody>
      </p:sp>
      <p:pic>
        <p:nvPicPr>
          <p:cNvPr id="37891" name="Picture 3" descr="G:\национальные проекты\ЧЕЛ ОБЛ\здравоохранение картинка79,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1255" y="4263431"/>
            <a:ext cx="2628845" cy="156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4788024" y="3450486"/>
            <a:ext cx="3888432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539552" y="4351523"/>
            <a:ext cx="3888432" cy="1944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39552" y="1844824"/>
            <a:ext cx="3888432" cy="1224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F:\национальные проекты\ЧЕЛ ОБЛ\полос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440" y="620688"/>
            <a:ext cx="8409024" cy="7200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66029" y="303039"/>
            <a:ext cx="24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НАЦИОНАЛЬНЫЙ ПРОЕКТ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519063"/>
            <a:ext cx="2847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5A8"/>
                </a:solidFill>
              </a:rPr>
              <a:t>ЗДРАВООХРАНЕНИЕ</a:t>
            </a:r>
            <a:endParaRPr lang="ru-RU" sz="2400" b="1" dirty="0">
              <a:solidFill>
                <a:srgbClr val="0065A8"/>
              </a:solidFill>
            </a:endParaRPr>
          </a:p>
        </p:txBody>
      </p:sp>
      <p:pic>
        <p:nvPicPr>
          <p:cNvPr id="7" name="Picture 2" descr="F:\национальные проекты\ЧЕЛ ОБЛ\здравоохранени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690885" cy="69088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11560" y="4423531"/>
            <a:ext cx="36724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Поликлиника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в северо-западной части г. Челябинска в границах: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Новоградский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проспект, проспект Героя России Евгения Родионова, ул. Татищева, ул. Петра Сумина мощностью 1800 посещений в смену, в том числе проектно-изыскательские работы</a:t>
            </a:r>
          </a:p>
          <a:p>
            <a:pPr algn="just"/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1916832"/>
            <a:ext cx="37444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Реконструкция хирургического корпуса N 3 - операционный блок N 2 ГБУЗ «Челябинская областная клиническая больница»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3284984"/>
            <a:ext cx="3744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Поликлиника. ГБУЗ «Челябинский областной клинический онкологический диспансер» 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60032" y="1844824"/>
            <a:ext cx="3384376" cy="1208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+mj-lt"/>
                <a:ea typeface="Times New Roman"/>
                <a:cs typeface="Calibri"/>
              </a:rPr>
              <a:t>Реконструкция лечебного корпуса противотуберкулезного диспансера в Металлургическом районе  Челябинска </a:t>
            </a:r>
            <a:endParaRPr lang="ru-RU" sz="1200" dirty="0">
              <a:latin typeface="+mj-lt"/>
              <a:ea typeface="Times New Roman"/>
              <a:cs typeface="Calibri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96036" y="3450486"/>
            <a:ext cx="3528392" cy="92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+mj-lt"/>
                <a:ea typeface="Times New Roman"/>
                <a:cs typeface="Calibri"/>
              </a:rPr>
              <a:t>Больничный корпус на 650 коек в г. Златоусте, в том числе проектно-изыскательские работы</a:t>
            </a:r>
            <a:endParaRPr lang="ru-RU" sz="1200" dirty="0">
              <a:latin typeface="+mj-lt"/>
              <a:ea typeface="Times New Roman"/>
              <a:cs typeface="Calibri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39552" y="1988840"/>
            <a:ext cx="0" cy="936000"/>
          </a:xfrm>
          <a:prstGeom prst="rect">
            <a:avLst/>
          </a:prstGeom>
          <a:solidFill>
            <a:srgbClr val="006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467544" y="3212976"/>
            <a:ext cx="0" cy="936000"/>
          </a:xfrm>
          <a:prstGeom prst="rect">
            <a:avLst/>
          </a:prstGeom>
          <a:solidFill>
            <a:srgbClr val="006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411760" y="2839355"/>
            <a:ext cx="1872208" cy="288032"/>
          </a:xfrm>
          <a:prstGeom prst="rect">
            <a:avLst/>
          </a:prstGeom>
          <a:solidFill>
            <a:srgbClr val="006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555776" y="2802414"/>
            <a:ext cx="17281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151,4 МЛН.РУБ.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10644" y="3932684"/>
            <a:ext cx="1872208" cy="288032"/>
          </a:xfrm>
          <a:prstGeom prst="rect">
            <a:avLst/>
          </a:prstGeom>
          <a:solidFill>
            <a:srgbClr val="006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410644" y="3895743"/>
            <a:ext cx="18722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15 МЛН.РУБ.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457500" y="6223731"/>
            <a:ext cx="1872208" cy="288032"/>
          </a:xfrm>
          <a:prstGeom prst="rect">
            <a:avLst/>
          </a:prstGeom>
          <a:solidFill>
            <a:srgbClr val="006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457500" y="6186790"/>
            <a:ext cx="18722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16,45 МЛН.РУБ.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660232" y="2839355"/>
            <a:ext cx="1872208" cy="288032"/>
          </a:xfrm>
          <a:prstGeom prst="rect">
            <a:avLst/>
          </a:prstGeom>
          <a:solidFill>
            <a:srgbClr val="006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804248" y="2802414"/>
            <a:ext cx="17281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51,715 МЛН.РУБ.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660232" y="4423531"/>
            <a:ext cx="1872208" cy="288032"/>
          </a:xfrm>
          <a:prstGeom prst="rect">
            <a:avLst/>
          </a:prstGeom>
          <a:solidFill>
            <a:srgbClr val="006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732240" y="4386590"/>
            <a:ext cx="18722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15 МЛН.РУБ.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896036" y="5183099"/>
            <a:ext cx="36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Здание ГБУЗ «Областная клиническая специализированная психоневрологическая больница №1»</a:t>
            </a:r>
            <a:endParaRPr lang="ru-RU" sz="16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660232" y="6079715"/>
            <a:ext cx="1872208" cy="288032"/>
          </a:xfrm>
          <a:prstGeom prst="rect">
            <a:avLst/>
          </a:prstGeom>
          <a:solidFill>
            <a:srgbClr val="006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660232" y="6042774"/>
            <a:ext cx="18722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50 МЛН.РУБ.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8147" y="1196752"/>
            <a:ext cx="2847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65A8"/>
                </a:solidFill>
              </a:rPr>
              <a:t>СТРОИТЕЛЬСТВО</a:t>
            </a:r>
            <a:endParaRPr lang="ru-RU" sz="2000" dirty="0">
              <a:solidFill>
                <a:srgbClr val="0065A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565936" y="2010325"/>
            <a:ext cx="4078072" cy="18055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F:\национальные проекты\ЧЕЛ ОБЛ\полос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440" y="620688"/>
            <a:ext cx="8409024" cy="7200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66029" y="303039"/>
            <a:ext cx="24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НАЦИОНАЛЬНЫЙ ПРОЕКТ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519063"/>
            <a:ext cx="2847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5A8"/>
                </a:solidFill>
              </a:rPr>
              <a:t>ЗДРАВООХРАНЕНИЕ</a:t>
            </a:r>
            <a:endParaRPr lang="ru-RU" sz="2400" b="1" dirty="0">
              <a:solidFill>
                <a:srgbClr val="0065A8"/>
              </a:solidFill>
            </a:endParaRPr>
          </a:p>
        </p:txBody>
      </p:sp>
      <p:pic>
        <p:nvPicPr>
          <p:cNvPr id="7" name="Picture 2" descr="F:\национальные проекты\ЧЕЛ ОБЛ\здравоохранени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690885" cy="69088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90697" y="2020744"/>
            <a:ext cx="39146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Строительство объектов здравоохранения в муниципальных образованиях Челябинской области (фельдшерско-акушерские пункты, офисы врачей общей практики, районные больницы, амбулатории), в том числе проектно-изыскательские работы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20965" y="2010326"/>
            <a:ext cx="3909295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/>
                <a:cs typeface="Calibri"/>
              </a:rPr>
              <a:t>Строительство хирургического корпуса для ГБУЗ «Челябинская областная детская клиническая больница»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Times New Roman"/>
              <a:cs typeface="Calibri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43808" y="3775458"/>
            <a:ext cx="1728192" cy="288000"/>
          </a:xfrm>
          <a:prstGeom prst="rect">
            <a:avLst/>
          </a:prstGeom>
          <a:solidFill>
            <a:srgbClr val="006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27784" y="3738518"/>
            <a:ext cx="22322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269,875 МЛН.РУБ.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7020272" y="2895908"/>
            <a:ext cx="1728192" cy="338554"/>
            <a:chOff x="3707904" y="4890646"/>
            <a:chExt cx="1728192" cy="33855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707904" y="4911486"/>
              <a:ext cx="1728192" cy="288000"/>
            </a:xfrm>
            <a:prstGeom prst="rect">
              <a:avLst/>
            </a:prstGeom>
            <a:solidFill>
              <a:srgbClr val="0065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747264" y="4890646"/>
              <a:ext cx="168883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+mj-lt"/>
                </a:rPr>
                <a:t>40,00 МЛН.РУБ.</a:t>
              </a:r>
              <a:endParaRPr lang="ru-RU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48147" y="1340768"/>
            <a:ext cx="2847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65A8"/>
                </a:solidFill>
              </a:rPr>
              <a:t>СТРОИТЕЛЬСТВО</a:t>
            </a:r>
            <a:endParaRPr lang="ru-RU" sz="2000" dirty="0">
              <a:solidFill>
                <a:srgbClr val="0065A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национальные проекты\ЧЕЛ ОБЛ\полос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440" y="620688"/>
            <a:ext cx="8409024" cy="7200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66029" y="303039"/>
            <a:ext cx="24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НАЦИОНАЛЬНЫЙ ПРОЕКТ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519063"/>
            <a:ext cx="2847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5A8"/>
                </a:solidFill>
              </a:rPr>
              <a:t>ОБРАЗОВАНИЕ</a:t>
            </a:r>
            <a:endParaRPr lang="ru-RU" sz="2400" b="1" dirty="0">
              <a:solidFill>
                <a:srgbClr val="0065A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1529674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5A8"/>
                </a:solidFill>
              </a:rPr>
              <a:t>СРОКИ РЕАЛИЗАЦИИ</a:t>
            </a:r>
            <a:r>
              <a:rPr lang="ru-RU" sz="1600" dirty="0" smtClean="0">
                <a:solidFill>
                  <a:srgbClr val="0065A8"/>
                </a:solidFill>
              </a:rPr>
              <a:t>: 01.01.2019 – 31.12.2024</a:t>
            </a:r>
            <a:endParaRPr lang="ru-RU" sz="1600" dirty="0">
              <a:solidFill>
                <a:srgbClr val="0065A8"/>
              </a:solidFill>
            </a:endParaRPr>
          </a:p>
        </p:txBody>
      </p:sp>
      <p:pic>
        <p:nvPicPr>
          <p:cNvPr id="10" name="Picture 4" descr="F:\национальные проекты\ЧЕЛ ОБЛ\здравоохранение3.png"/>
          <p:cNvPicPr>
            <a:picLocks noChangeAspect="1" noChangeArrowheads="1"/>
          </p:cNvPicPr>
          <p:nvPr/>
        </p:nvPicPr>
        <p:blipFill>
          <a:blip r:embed="rId3" cstate="print"/>
          <a:srcRect r="62615"/>
          <a:stretch>
            <a:fillRect/>
          </a:stretch>
        </p:blipFill>
        <p:spPr bwMode="auto">
          <a:xfrm>
            <a:off x="454648" y="1385658"/>
            <a:ext cx="578029" cy="603182"/>
          </a:xfrm>
          <a:prstGeom prst="rect">
            <a:avLst/>
          </a:prstGeom>
          <a:noFill/>
        </p:spPr>
      </p:pic>
      <p:pic>
        <p:nvPicPr>
          <p:cNvPr id="11" name="Picture 5" descr="F:\национальные проекты\ЧЕЛ ОБЛ\здравоохранение3.png"/>
          <p:cNvPicPr>
            <a:picLocks noChangeAspect="1" noChangeArrowheads="1"/>
          </p:cNvPicPr>
          <p:nvPr/>
        </p:nvPicPr>
        <p:blipFill>
          <a:blip r:embed="rId3" cstate="print"/>
          <a:srcRect l="61746"/>
          <a:stretch>
            <a:fillRect/>
          </a:stretch>
        </p:blipFill>
        <p:spPr bwMode="auto">
          <a:xfrm>
            <a:off x="447925" y="2276872"/>
            <a:ext cx="591475" cy="60318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115616" y="2350621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5A8"/>
                </a:solidFill>
              </a:rPr>
              <a:t>ЦЕЛИ:</a:t>
            </a:r>
            <a:endParaRPr lang="ru-RU" sz="1600" dirty="0">
              <a:solidFill>
                <a:srgbClr val="0065A8"/>
              </a:solidFill>
            </a:endParaRPr>
          </a:p>
        </p:txBody>
      </p:sp>
      <p:pic>
        <p:nvPicPr>
          <p:cNvPr id="23554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8247" y="2730405"/>
            <a:ext cx="6454682" cy="1292056"/>
          </a:xfrm>
          <a:prstGeom prst="rect">
            <a:avLst/>
          </a:prstGeom>
          <a:noFill/>
        </p:spPr>
      </p:pic>
      <p:pic>
        <p:nvPicPr>
          <p:cNvPr id="26" name="Picture 5" descr="F:\национальные проекты\ЧЕЛ ОБЛ\образование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60648"/>
            <a:ext cx="720080" cy="72008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403648" y="4797152"/>
            <a:ext cx="2134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65A8"/>
                </a:solidFill>
              </a:rPr>
              <a:t>ФЕДЕРАЛЬНЫЕ ПРОЕКТЫ</a:t>
            </a:r>
            <a:endParaRPr lang="ru-RU" sz="1400" b="1" dirty="0">
              <a:solidFill>
                <a:srgbClr val="0065A8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4008" y="4797152"/>
            <a:ext cx="2693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65A8"/>
                </a:solidFill>
              </a:rPr>
              <a:t>РЕГИОНАЛЬНЫЕ ПРОЕКТЫ</a:t>
            </a:r>
            <a:endParaRPr lang="ru-RU" sz="1400" b="1" dirty="0">
              <a:solidFill>
                <a:srgbClr val="0065A8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08987" y="5082904"/>
            <a:ext cx="7242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0065A8"/>
                </a:solidFill>
              </a:rPr>
              <a:t>10</a:t>
            </a:r>
            <a:endParaRPr lang="ru-RU" sz="2600" b="1" dirty="0">
              <a:solidFill>
                <a:srgbClr val="0065A8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76327" y="5082904"/>
            <a:ext cx="428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0065A8"/>
                </a:solidFill>
              </a:rPr>
              <a:t>8</a:t>
            </a:r>
            <a:endParaRPr lang="ru-RU" sz="2600" b="1" dirty="0">
              <a:solidFill>
                <a:srgbClr val="0065A8"/>
              </a:solidFill>
            </a:endParaRPr>
          </a:p>
        </p:txBody>
      </p:sp>
      <p:pic>
        <p:nvPicPr>
          <p:cNvPr id="19" name="Picture 2" descr="G:\национальные проекты\ЧЕЛ ОБЛ\здравоохранение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071" y="4698026"/>
            <a:ext cx="603182" cy="60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6839920" y="5767372"/>
            <a:ext cx="1866364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1628800"/>
            <a:ext cx="6265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65A8"/>
                </a:solidFill>
              </a:rPr>
              <a:t>РЕГИОНАЛЬНЫЕ ПРОЕКТЫ, ВХОДЯЩИЕ В НАЦИОНАЛЬНЫЙ ПРОЕКТ:</a:t>
            </a:r>
            <a:endParaRPr lang="ru-RU" sz="1600" dirty="0">
              <a:solidFill>
                <a:srgbClr val="0065A8"/>
              </a:solidFill>
            </a:endParaRPr>
          </a:p>
        </p:txBody>
      </p:sp>
      <p:pic>
        <p:nvPicPr>
          <p:cNvPr id="5" name="Picture 2" descr="F:\национальные проекты\ЧЕЛ ОБЛ\здравоохранение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648072" cy="648072"/>
          </a:xfrm>
          <a:prstGeom prst="rect">
            <a:avLst/>
          </a:prstGeom>
          <a:noFill/>
        </p:spPr>
      </p:pic>
      <p:pic>
        <p:nvPicPr>
          <p:cNvPr id="24578" name="Picture 2" descr="F:\национальные проекты\ЧЕЛ ОБЛ\образование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545524"/>
            <a:ext cx="6143667" cy="3312368"/>
          </a:xfrm>
          <a:prstGeom prst="rect">
            <a:avLst/>
          </a:prstGeom>
          <a:noFill/>
        </p:spPr>
      </p:pic>
      <p:pic>
        <p:nvPicPr>
          <p:cNvPr id="8" name="Picture 2" descr="F:\национальные проекты\ЧЕЛ ОБЛ\полоск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440" y="620688"/>
            <a:ext cx="8409024" cy="72008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66029" y="303039"/>
            <a:ext cx="24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НАЦИОНАЛЬНЫЙ ПРОЕКТ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519063"/>
            <a:ext cx="2847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5A8"/>
                </a:solidFill>
              </a:rPr>
              <a:t>ОБРАЗОВАНИЕ</a:t>
            </a:r>
            <a:endParaRPr lang="ru-RU" sz="2400" b="1" dirty="0">
              <a:solidFill>
                <a:srgbClr val="0065A8"/>
              </a:solidFill>
            </a:endParaRPr>
          </a:p>
        </p:txBody>
      </p:sp>
      <p:pic>
        <p:nvPicPr>
          <p:cNvPr id="12" name="Picture 5" descr="F:\национальные проекты\ЧЕЛ ОБЛ\образование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60648"/>
            <a:ext cx="720080" cy="720080"/>
          </a:xfrm>
          <a:prstGeom prst="rect">
            <a:avLst/>
          </a:prstGeom>
          <a:noFill/>
        </p:spPr>
      </p:pic>
      <p:cxnSp>
        <p:nvCxnSpPr>
          <p:cNvPr id="18" name="Прямая соединительная линия 17"/>
          <p:cNvCxnSpPr/>
          <p:nvPr/>
        </p:nvCxnSpPr>
        <p:spPr>
          <a:xfrm rot="5400000">
            <a:off x="5325899" y="4143380"/>
            <a:ext cx="30003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6111717" y="4143380"/>
            <a:ext cx="30003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732240" y="2204864"/>
            <a:ext cx="928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0065A8"/>
                </a:solidFill>
              </a:rPr>
              <a:t>ФЕДЕРАЛЬНЫЙ</a:t>
            </a:r>
          </a:p>
          <a:p>
            <a:pPr algn="ctr"/>
            <a:r>
              <a:rPr lang="ru-RU" sz="800" b="1" dirty="0" smtClean="0">
                <a:solidFill>
                  <a:srgbClr val="0065A8"/>
                </a:solidFill>
              </a:rPr>
              <a:t> БЮДЖЕТ</a:t>
            </a:r>
            <a:endParaRPr lang="ru-RU" sz="800" dirty="0">
              <a:solidFill>
                <a:srgbClr val="0065A8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47906" y="2204864"/>
            <a:ext cx="928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0065A8"/>
                </a:solidFill>
              </a:rPr>
              <a:t>РЕГИОНАЛЬНЫЙ</a:t>
            </a:r>
          </a:p>
          <a:p>
            <a:pPr algn="ctr"/>
            <a:r>
              <a:rPr lang="ru-RU" sz="800" b="1" dirty="0" smtClean="0">
                <a:solidFill>
                  <a:srgbClr val="0065A8"/>
                </a:solidFill>
              </a:rPr>
              <a:t> БЮДЖЕТ</a:t>
            </a:r>
            <a:endParaRPr lang="ru-RU" sz="800" dirty="0">
              <a:solidFill>
                <a:srgbClr val="0065A8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57141" y="6381328"/>
            <a:ext cx="7913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rgbClr val="0065A8"/>
                </a:solidFill>
              </a:rPr>
              <a:t>МЛН.РУБ</a:t>
            </a:r>
            <a:endParaRPr lang="ru-RU" sz="1050" dirty="0">
              <a:solidFill>
                <a:srgbClr val="0065A8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39920" y="2565484"/>
            <a:ext cx="780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324,07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22096" y="2576120"/>
            <a:ext cx="780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220,029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39920" y="2950959"/>
            <a:ext cx="780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11,423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22096" y="2961595"/>
            <a:ext cx="780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63,792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45761" y="3347070"/>
            <a:ext cx="780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0,00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822096" y="3357706"/>
            <a:ext cx="780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0,00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39920" y="3796754"/>
            <a:ext cx="780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11,937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822096" y="3807390"/>
            <a:ext cx="780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28,196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29973" y="4581128"/>
            <a:ext cx="780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0,00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822096" y="4591764"/>
            <a:ext cx="780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53,562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39920" y="5126811"/>
            <a:ext cx="780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0,00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822096" y="5137447"/>
            <a:ext cx="780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155,797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200577" y="5932874"/>
            <a:ext cx="44968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65A8"/>
                </a:solidFill>
                <a:latin typeface="+mj-lt"/>
                <a:ea typeface="Calibri"/>
              </a:rPr>
              <a:t>Сумма средств, предусмотренных в бюджетах:</a:t>
            </a:r>
            <a:endParaRPr lang="ru-RU" sz="1600" dirty="0">
              <a:solidFill>
                <a:srgbClr val="0065A8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774572" y="5877272"/>
            <a:ext cx="875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537,153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99777" y="5892293"/>
            <a:ext cx="875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347,438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29973" y="4179326"/>
            <a:ext cx="780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15,774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822096" y="4189962"/>
            <a:ext cx="780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15,774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899777" y="606489"/>
            <a:ext cx="1238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65A8"/>
                </a:solidFill>
              </a:rPr>
              <a:t>2019 год</a:t>
            </a:r>
            <a:endParaRPr lang="ru-RU" sz="1600" dirty="0">
              <a:solidFill>
                <a:srgbClr val="0065A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национальные проекты\ЧЕЛ ОБЛ\здравоохранение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574" y="1395136"/>
            <a:ext cx="648072" cy="648072"/>
          </a:xfrm>
          <a:prstGeom prst="rect">
            <a:avLst/>
          </a:prstGeom>
          <a:noFill/>
        </p:spPr>
      </p:pic>
      <p:pic>
        <p:nvPicPr>
          <p:cNvPr id="8" name="Picture 2" descr="F:\национальные проекты\ЧЕЛ ОБЛ\полос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440" y="620688"/>
            <a:ext cx="8409024" cy="72008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66029" y="303039"/>
            <a:ext cx="24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НАЦИОНАЛЬНЫЙ ПРОЕКТ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519063"/>
            <a:ext cx="2847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5A8"/>
                </a:solidFill>
              </a:rPr>
              <a:t>ОБРАЗОВАНИЕ</a:t>
            </a:r>
            <a:endParaRPr lang="ru-RU" sz="2400" b="1" dirty="0">
              <a:solidFill>
                <a:srgbClr val="0065A8"/>
              </a:solidFill>
            </a:endParaRPr>
          </a:p>
        </p:txBody>
      </p:sp>
      <p:pic>
        <p:nvPicPr>
          <p:cNvPr id="12" name="Picture 5" descr="F:\национальные проекты\ЧЕЛ ОБЛ\образование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60648"/>
            <a:ext cx="720080" cy="72008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4427984" y="4063037"/>
            <a:ext cx="4429197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ru-RU" b="1" dirty="0" smtClean="0">
                <a:solidFill>
                  <a:srgbClr val="0065A8"/>
                </a:solidFill>
              </a:rPr>
              <a:t>ЦЕНТР ЦИФРОВОГО ОБРАЗОВАНИЯ </a:t>
            </a:r>
          </a:p>
          <a:p>
            <a:pPr algn="ctr">
              <a:spcAft>
                <a:spcPts val="300"/>
              </a:spcAft>
            </a:pPr>
            <a:r>
              <a:rPr lang="ru-RU" b="1" dirty="0" smtClean="0">
                <a:solidFill>
                  <a:srgbClr val="0065A8"/>
                </a:solidFill>
              </a:rPr>
              <a:t>(IT-КУБ) НА БАЗЕ ДЕТСКОГО ДОМА </a:t>
            </a:r>
          </a:p>
          <a:p>
            <a:pPr algn="ctr">
              <a:spcAft>
                <a:spcPts val="300"/>
              </a:spcAft>
            </a:pPr>
            <a:r>
              <a:rPr lang="ru-RU" b="1" dirty="0" smtClean="0">
                <a:solidFill>
                  <a:srgbClr val="0065A8"/>
                </a:solidFill>
              </a:rPr>
              <a:t>ТВОРЧЕСТВА «ЮНОСТЬ» </a:t>
            </a:r>
          </a:p>
          <a:p>
            <a:pPr algn="ctr">
              <a:spcAft>
                <a:spcPts val="300"/>
              </a:spcAft>
            </a:pPr>
            <a:r>
              <a:rPr lang="ru-RU" b="1" dirty="0" smtClean="0">
                <a:solidFill>
                  <a:srgbClr val="0065A8"/>
                </a:solidFill>
              </a:rPr>
              <a:t>ИМ. В.П. МАКЕЕВА</a:t>
            </a:r>
            <a:br>
              <a:rPr lang="ru-RU" b="1" dirty="0" smtClean="0">
                <a:solidFill>
                  <a:srgbClr val="0065A8"/>
                </a:solidFill>
              </a:rPr>
            </a:br>
            <a:endParaRPr lang="ru-RU" b="1" dirty="0">
              <a:solidFill>
                <a:srgbClr val="0065A8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81342" y="1506270"/>
            <a:ext cx="6603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5A8"/>
                </a:solidFill>
              </a:rPr>
              <a:t>В РАМКАХ РЕАЛИЗАЦИИ НАЦИОНАЛЬНОГО ПРОЕКТА «ОБРАЗОВАНИЕ»</a:t>
            </a:r>
            <a:endParaRPr lang="ru-RU" sz="1600" dirty="0">
              <a:solidFill>
                <a:srgbClr val="0065A8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483432" y="2710921"/>
            <a:ext cx="164195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ДЕТСКИХ САДОВ</a:t>
            </a:r>
          </a:p>
          <a:p>
            <a:pPr algn="just"/>
            <a:endParaRPr lang="ru-RU" sz="9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ru-RU" sz="9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80837" y="3104299"/>
            <a:ext cx="42471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ЧЕЛЯБИНСК – 8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СОСНОВСКИЙ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РАЙОН – 3 </a:t>
            </a:r>
          </a:p>
          <a:p>
            <a:pPr lvl="0"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АША –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1, КРАСНОАРМЕЙСКИЙ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РАЙОН – 1 </a:t>
            </a:r>
          </a:p>
          <a:p>
            <a:pPr lvl="0"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КОРКИНО –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1, КОПЕЙСК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1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782472" y="2001286"/>
            <a:ext cx="10438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65A8"/>
                </a:solidFill>
              </a:rPr>
              <a:t>15 </a:t>
            </a:r>
            <a:endParaRPr lang="ru-RU" sz="5400" b="1" dirty="0">
              <a:solidFill>
                <a:srgbClr val="0065A8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447251" y="5315418"/>
            <a:ext cx="154829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ШКОЛЫ</a:t>
            </a:r>
          </a:p>
          <a:p>
            <a:pPr algn="just"/>
            <a:endParaRPr lang="ru-RU" sz="9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ru-RU" sz="9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80837" y="5708796"/>
            <a:ext cx="4247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ЧЕЛЯБИНСК-2, НЯЗЕПЕТРОВСК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958001" y="4583257"/>
            <a:ext cx="6928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65A8"/>
                </a:solidFill>
              </a:rPr>
              <a:t>3 </a:t>
            </a:r>
            <a:endParaRPr lang="ru-RU" sz="5400" b="1" dirty="0">
              <a:solidFill>
                <a:srgbClr val="0065A8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99769" y="3957172"/>
            <a:ext cx="2009283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70208" y="3997901"/>
            <a:ext cx="2448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2093835,35ТЫС.РУБ. 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159556" y="6021288"/>
            <a:ext cx="2289708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188286" y="6088650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972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334,00 ТЫС.РУБ.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211902" y="5446795"/>
            <a:ext cx="8613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МИАСС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637941" y="5792818"/>
            <a:ext cx="2009283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588265" y="5860180"/>
            <a:ext cx="2108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12434,60 ТЫС.РУБ.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8914" name="Picture 2" descr="G:\национальные проекты\ЧЕЛ ОБЛ\наука6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173"/>
          <a:stretch/>
        </p:blipFill>
        <p:spPr bwMode="auto">
          <a:xfrm>
            <a:off x="5043955" y="2276872"/>
            <a:ext cx="3197255" cy="174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национальные проекты\ЧЕЛ ОБЛ\полос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440" y="620688"/>
            <a:ext cx="8409024" cy="72008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66029" y="303039"/>
            <a:ext cx="24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НАЦИОНАЛЬНЫЙ ПРОЕКТ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519063"/>
            <a:ext cx="2847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5A8"/>
                </a:solidFill>
              </a:rPr>
              <a:t>ОБРАЗОВАНИЕ</a:t>
            </a:r>
            <a:endParaRPr lang="ru-RU" sz="2400" b="1" dirty="0">
              <a:solidFill>
                <a:srgbClr val="0065A8"/>
              </a:solidFill>
            </a:endParaRPr>
          </a:p>
        </p:txBody>
      </p:sp>
      <p:pic>
        <p:nvPicPr>
          <p:cNvPr id="12" name="Picture 5" descr="F:\национальные проекты\ЧЕЛ ОБЛ\образование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720080" cy="720080"/>
          </a:xfrm>
          <a:prstGeom prst="rect">
            <a:avLst/>
          </a:prstGeom>
          <a:noFill/>
        </p:spPr>
      </p:pic>
      <p:pic>
        <p:nvPicPr>
          <p:cNvPr id="9" name="Picture 5" descr="F:\национальные проекты\ЧЕЛ ОБЛ\здравоохранение3.png"/>
          <p:cNvPicPr>
            <a:picLocks noChangeAspect="1" noChangeArrowheads="1"/>
          </p:cNvPicPr>
          <p:nvPr/>
        </p:nvPicPr>
        <p:blipFill>
          <a:blip r:embed="rId4" cstate="print"/>
          <a:srcRect l="61746"/>
          <a:stretch>
            <a:fillRect/>
          </a:stretch>
        </p:blipFill>
        <p:spPr bwMode="auto">
          <a:xfrm>
            <a:off x="467544" y="1390948"/>
            <a:ext cx="656898" cy="6699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211717" y="1572038"/>
            <a:ext cx="533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65A8"/>
                </a:solidFill>
              </a:rPr>
              <a:t>ЦЕЛЕВЫЕ ПОКАЗАТЕЛИ РЕГИОНАЛЬНОГО ПРОЕКТА:</a:t>
            </a:r>
            <a:endParaRPr lang="ru-RU" dirty="0">
              <a:solidFill>
                <a:srgbClr val="0065A8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15785" y="1969676"/>
            <a:ext cx="49403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ПОДДЕРЖКА СЕМЕЙ, ИМЕЮЩИХ ДЕТЕЙ</a:t>
            </a: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(ответственный орган власти –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Минобр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Челябинской области)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9707" y="2997008"/>
            <a:ext cx="396000" cy="50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36864" y="3073170"/>
            <a:ext cx="550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5" cstate="print"/>
          <a:srcRect r="95574" b="50000"/>
          <a:stretch/>
        </p:blipFill>
        <p:spPr bwMode="auto">
          <a:xfrm>
            <a:off x="5580434" y="3059807"/>
            <a:ext cx="252883" cy="57179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1007560" y="2940452"/>
            <a:ext cx="437126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Количество услуг психолого-педагогической, методической и консультативной помощи родителям (законным представителями) детей, а также гражданам, желающих принять на воспитание в свои семьи детей, оставшихся без попечения</a:t>
            </a:r>
          </a:p>
          <a:p>
            <a:pPr algn="just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родителей, в том числе с привлечением НКО, нарастающим итогом с 2019 г.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20924" y="3140968"/>
            <a:ext cx="228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0 до 0,0001 </a:t>
            </a:r>
            <a:r>
              <a:rPr lang="ru-RU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млн.ед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1560" y="5242627"/>
            <a:ext cx="396000" cy="50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41118" y="5318789"/>
            <a:ext cx="550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3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5" cstate="print"/>
          <a:srcRect r="95574" b="50000"/>
          <a:stretch/>
        </p:blipFill>
        <p:spPr bwMode="auto">
          <a:xfrm>
            <a:off x="5580434" y="5157192"/>
            <a:ext cx="252883" cy="571790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5920924" y="5137447"/>
            <a:ext cx="228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0 до 100%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07561" y="5090063"/>
            <a:ext cx="4284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Доля граждан, положительно оценивших качество услуг психолого-педагогической, методической и консультативной помощи, от общего числа обратившихся за получением услуги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национальные проекты\ЧЕЛ ОБЛ\полос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440" y="620688"/>
            <a:ext cx="8409024" cy="72008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66029" y="303039"/>
            <a:ext cx="24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НАЦИОНАЛЬНЫЙ ПРОЕКТ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519063"/>
            <a:ext cx="2847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5A8"/>
                </a:solidFill>
              </a:rPr>
              <a:t>ОБРАЗОВАНИЕ</a:t>
            </a:r>
            <a:endParaRPr lang="ru-RU" sz="2400" b="1" dirty="0">
              <a:solidFill>
                <a:srgbClr val="0065A8"/>
              </a:solidFill>
            </a:endParaRPr>
          </a:p>
        </p:txBody>
      </p:sp>
      <p:pic>
        <p:nvPicPr>
          <p:cNvPr id="12" name="Picture 5" descr="F:\национальные проекты\ЧЕЛ ОБЛ\образование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720080" cy="720080"/>
          </a:xfrm>
          <a:prstGeom prst="rect">
            <a:avLst/>
          </a:prstGeom>
          <a:noFill/>
        </p:spPr>
      </p:pic>
      <p:pic>
        <p:nvPicPr>
          <p:cNvPr id="21" name="Picture 5" descr="F:\национальные проекты\ЧЕЛ ОБЛ\здравоохранение3.png"/>
          <p:cNvPicPr>
            <a:picLocks noChangeAspect="1" noChangeArrowheads="1"/>
          </p:cNvPicPr>
          <p:nvPr/>
        </p:nvPicPr>
        <p:blipFill>
          <a:blip r:embed="rId4" cstate="print"/>
          <a:srcRect l="61746"/>
          <a:stretch>
            <a:fillRect/>
          </a:stretch>
        </p:blipFill>
        <p:spPr bwMode="auto">
          <a:xfrm>
            <a:off x="467544" y="1218232"/>
            <a:ext cx="656898" cy="6699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211717" y="1399322"/>
            <a:ext cx="533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65A8"/>
                </a:solidFill>
              </a:rPr>
              <a:t>ЦЕЛЕВЫЕ ПОКАЗАТЕЛИ РЕГИОНАЛЬНОГО ПРОЕКТА:</a:t>
            </a:r>
            <a:endParaRPr lang="ru-RU" dirty="0">
              <a:solidFill>
                <a:srgbClr val="0065A8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45206" y="1722288"/>
            <a:ext cx="42628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ЦИФРОВАЯ ОБРАЗОВАТЕЛЬНАЯ СРЕДА</a:t>
            </a: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(ответственный орган власти – </a:t>
            </a:r>
            <a:r>
              <a:rPr lang="ru-R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Минобр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Челябинской области)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27584" y="2298352"/>
            <a:ext cx="574743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Внедрена целевая модель цифровой образовательной среды в образовательных организациях, реализующих образовательные программы общего образования и среднего </a:t>
            </a:r>
            <a:r>
              <a:rPr lang="ru-RU" sz="11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проф.образования</a:t>
            </a:r>
            <a:endParaRPr lang="ru-RU" sz="11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Доля обучающихся по программам общего образования, </a:t>
            </a:r>
            <a:r>
              <a:rPr lang="ru-RU" sz="11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доп.образования</a:t>
            </a: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для детей и среднего </a:t>
            </a:r>
            <a:r>
              <a:rPr lang="ru-RU" sz="11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проф.образования</a:t>
            </a: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для которых формируется цифровой образовательный профиль и индивидуальный план обучения с использованием федеральной информационно-сервисной платформы цифровой образовательной среды. в общем числе обучающихся по указанным программам</a:t>
            </a:r>
          </a:p>
          <a:p>
            <a:pPr algn="just"/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Доля образовательных организаций, реализующих программы общего образования, </a:t>
            </a:r>
            <a:r>
              <a:rPr lang="ru-RU" sz="11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доп.образования</a:t>
            </a: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детей и среднего </a:t>
            </a:r>
            <a:r>
              <a:rPr lang="ru-RU" sz="11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проф.образования</a:t>
            </a: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осуществляющих образовательную деятельность с использованием федеральной информационно-сервисной платформ цифровой образовательной среды. в общем числе образовательных организаций</a:t>
            </a:r>
          </a:p>
          <a:p>
            <a:pPr algn="just"/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Доля обучающихся по программам общего образования и среднего </a:t>
            </a:r>
            <a:r>
              <a:rPr lang="ru-RU" sz="11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проф.образования</a:t>
            </a: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использующих федеральную информационно-сервисную платформу цифровой образовательной среды для «горизонтального» обучения и неформального образования, в общем числе обучающихся по указанным программам.</a:t>
            </a:r>
          </a:p>
          <a:p>
            <a:pPr algn="just"/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Доля педагогических работников общего образования, прошедших повышение квалификации в раках </a:t>
            </a:r>
            <a:r>
              <a:rPr lang="ru-RU" sz="11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переодической</a:t>
            </a: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аттестации в цифровой форме с использованием информационного ресурса «одного окна», в общем числе педагогических работников общего образования.</a:t>
            </a:r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5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5" cstate="print"/>
          <a:srcRect r="95574" b="50000"/>
          <a:stretch/>
        </p:blipFill>
        <p:spPr bwMode="auto">
          <a:xfrm>
            <a:off x="6754749" y="3094714"/>
            <a:ext cx="252883" cy="571790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7095239" y="3175875"/>
            <a:ext cx="228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0 до 90%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7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5" cstate="print"/>
          <a:srcRect r="95574" b="50000"/>
          <a:stretch/>
        </p:blipFill>
        <p:spPr bwMode="auto">
          <a:xfrm>
            <a:off x="6770046" y="4098552"/>
            <a:ext cx="252883" cy="571790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7110536" y="4179713"/>
            <a:ext cx="228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0 до 95%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9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5" cstate="print"/>
          <a:srcRect r="95574" b="50000"/>
          <a:stretch/>
        </p:blipFill>
        <p:spPr bwMode="auto">
          <a:xfrm>
            <a:off x="6770046" y="4894914"/>
            <a:ext cx="252883" cy="571790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7110536" y="4976075"/>
            <a:ext cx="228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0 до 20%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2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5" cstate="print"/>
          <a:srcRect r="95574" b="50000"/>
          <a:stretch/>
        </p:blipFill>
        <p:spPr bwMode="auto">
          <a:xfrm>
            <a:off x="6770046" y="5710372"/>
            <a:ext cx="252883" cy="571790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7110536" y="5791533"/>
            <a:ext cx="228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0 до 50%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95536" y="2370360"/>
            <a:ext cx="396000" cy="50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446947" y="2446522"/>
            <a:ext cx="550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95536" y="3094714"/>
            <a:ext cx="396000" cy="50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429348" y="3170876"/>
            <a:ext cx="550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95536" y="4026544"/>
            <a:ext cx="396000" cy="50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425094" y="4102706"/>
            <a:ext cx="550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95536" y="4818688"/>
            <a:ext cx="396000" cy="50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425094" y="4894850"/>
            <a:ext cx="550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95536" y="5682728"/>
            <a:ext cx="396000" cy="50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425094" y="5758890"/>
            <a:ext cx="550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национальные проекты\ЧЕЛ ОБЛ\полос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440" y="188640"/>
            <a:ext cx="8409024" cy="7200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86505" y="930206"/>
            <a:ext cx="4266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65A8"/>
                </a:solidFill>
              </a:rPr>
              <a:t>Численность населения Челябинской области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2160" y="1196752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(на 2018 год)</a:t>
            </a:r>
            <a:endParaRPr lang="ru-RU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83049" y="908720"/>
            <a:ext cx="1652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3 493 036 чел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1" name="Picture 3" descr="F:\национальные проекты\ЧЕЛ ОБЛ\2 страниц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772816"/>
            <a:ext cx="6962104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национальные проекты\ЧЕЛ ОБЛ\полос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440" y="620688"/>
            <a:ext cx="8409024" cy="72008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66029" y="303039"/>
            <a:ext cx="24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НАЦИОНАЛЬНЫЙ ПРОЕКТ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519063"/>
            <a:ext cx="2847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5A8"/>
                </a:solidFill>
              </a:rPr>
              <a:t>ОБРАЗОВАНИЕ</a:t>
            </a:r>
            <a:endParaRPr lang="ru-RU" sz="2400" b="1" dirty="0">
              <a:solidFill>
                <a:srgbClr val="0065A8"/>
              </a:solidFill>
            </a:endParaRPr>
          </a:p>
        </p:txBody>
      </p:sp>
      <p:pic>
        <p:nvPicPr>
          <p:cNvPr id="12" name="Picture 5" descr="F:\национальные проекты\ЧЕЛ ОБЛ\образование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720080" cy="720080"/>
          </a:xfrm>
          <a:prstGeom prst="rect">
            <a:avLst/>
          </a:prstGeom>
          <a:noFill/>
        </p:spPr>
      </p:pic>
      <p:pic>
        <p:nvPicPr>
          <p:cNvPr id="9" name="Picture 5" descr="F:\национальные проекты\ЧЕЛ ОБЛ\здравоохранение3.png"/>
          <p:cNvPicPr>
            <a:picLocks noChangeAspect="1" noChangeArrowheads="1"/>
          </p:cNvPicPr>
          <p:nvPr/>
        </p:nvPicPr>
        <p:blipFill>
          <a:blip r:embed="rId4" cstate="print"/>
          <a:srcRect l="61746"/>
          <a:stretch>
            <a:fillRect/>
          </a:stretch>
        </p:blipFill>
        <p:spPr bwMode="auto">
          <a:xfrm>
            <a:off x="505028" y="1628800"/>
            <a:ext cx="656898" cy="6699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249201" y="1809890"/>
            <a:ext cx="533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65A8"/>
                </a:solidFill>
              </a:rPr>
              <a:t>ЦЕЛЕВЫЕ ПОКАЗАТЕЛИ РЕГИОНАЛЬНОГО ПРОЕКТА:</a:t>
            </a:r>
            <a:endParaRPr lang="ru-RU" dirty="0">
              <a:solidFill>
                <a:srgbClr val="0065A8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82690" y="2132856"/>
            <a:ext cx="49403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УЧИТЕЛЬ БУДУЩЕГО</a:t>
            </a: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(ответственный орган власти –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Минобр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Челябинской области)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7191" y="3183060"/>
            <a:ext cx="396000" cy="50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74348" y="3259222"/>
            <a:ext cx="550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5" cstate="print"/>
          <a:srcRect r="95574" b="50000"/>
          <a:stretch/>
        </p:blipFill>
        <p:spPr bwMode="auto">
          <a:xfrm>
            <a:off x="5617918" y="3245859"/>
            <a:ext cx="252883" cy="57179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1045044" y="3126504"/>
            <a:ext cx="43712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Доля учителей общеобразовательных организаций, вовлеченных в национальную систему профессионального роста педагогических работников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58408" y="3327020"/>
            <a:ext cx="228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0 до 50%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9044" y="4559704"/>
            <a:ext cx="396000" cy="50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78602" y="4635866"/>
            <a:ext cx="550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3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5" cstate="print"/>
          <a:srcRect r="95574" b="50000"/>
          <a:stretch/>
        </p:blipFill>
        <p:spPr bwMode="auto">
          <a:xfrm>
            <a:off x="5617918" y="4426885"/>
            <a:ext cx="252883" cy="571790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5958408" y="4531411"/>
            <a:ext cx="228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0 до 10%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45045" y="4407140"/>
            <a:ext cx="4284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Доля педагогических работников, прошедших добровольную независимую оценку квалификации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национальные проекты\ЧЕЛ ОБЛ\полос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440" y="620688"/>
            <a:ext cx="8409024" cy="72008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66029" y="303039"/>
            <a:ext cx="24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НАЦИОНАЛЬНЫЙ ПРОЕКТ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519063"/>
            <a:ext cx="2847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5A8"/>
                </a:solidFill>
              </a:rPr>
              <a:t>ОБРАЗОВАНИЕ</a:t>
            </a:r>
            <a:endParaRPr lang="ru-RU" sz="2400" b="1" dirty="0">
              <a:solidFill>
                <a:srgbClr val="0065A8"/>
              </a:solidFill>
            </a:endParaRPr>
          </a:p>
        </p:txBody>
      </p:sp>
      <p:pic>
        <p:nvPicPr>
          <p:cNvPr id="12" name="Picture 5" descr="F:\национальные проекты\ЧЕЛ ОБЛ\образование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720080" cy="720080"/>
          </a:xfrm>
          <a:prstGeom prst="rect">
            <a:avLst/>
          </a:prstGeom>
          <a:noFill/>
        </p:spPr>
      </p:pic>
      <p:pic>
        <p:nvPicPr>
          <p:cNvPr id="9" name="Picture 5" descr="F:\национальные проекты\ЧЕЛ ОБЛ\здравоохранение3.png"/>
          <p:cNvPicPr>
            <a:picLocks noChangeAspect="1" noChangeArrowheads="1"/>
          </p:cNvPicPr>
          <p:nvPr/>
        </p:nvPicPr>
        <p:blipFill>
          <a:blip r:embed="rId4" cstate="print"/>
          <a:srcRect l="61746"/>
          <a:stretch>
            <a:fillRect/>
          </a:stretch>
        </p:blipFill>
        <p:spPr bwMode="auto">
          <a:xfrm>
            <a:off x="505028" y="1412776"/>
            <a:ext cx="656898" cy="6699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249201" y="1593866"/>
            <a:ext cx="533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65A8"/>
                </a:solidFill>
              </a:rPr>
              <a:t>ЦЕЛЕВЫЕ ПОКАЗАТЕЛИ РЕГИОНАЛЬНОГО ПРОЕКТА:</a:t>
            </a:r>
            <a:endParaRPr lang="ru-RU" dirty="0">
              <a:solidFill>
                <a:srgbClr val="0065A8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82690" y="1916832"/>
            <a:ext cx="49403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СОВРЕМЕННАЯ ШКОЛА</a:t>
            </a: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(ответственный орган власти –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Минобр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Челябинской области)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3780604"/>
            <a:ext cx="396000" cy="50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74348" y="3856766"/>
            <a:ext cx="550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5" cstate="print"/>
          <a:srcRect r="95574" b="50000"/>
          <a:stretch/>
        </p:blipFill>
        <p:spPr bwMode="auto">
          <a:xfrm>
            <a:off x="5617918" y="3843403"/>
            <a:ext cx="252883" cy="57179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1045044" y="3724048"/>
            <a:ext cx="43712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Число общеобразовательных организаций, расположенных в сельской местности и малых городах, обновивших материально-техническую базу для реализации основных и дополнительных общеобразовательных программ цифрового, естественнонаучного и гуманитарного профилей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58408" y="3924564"/>
            <a:ext cx="228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0 до 0,006 </a:t>
            </a:r>
            <a:r>
              <a:rPr lang="ru-RU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тыс.ед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1560" y="5180618"/>
            <a:ext cx="396000" cy="50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78602" y="5256780"/>
            <a:ext cx="550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3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5" cstate="print"/>
          <a:srcRect r="95574" b="50000"/>
          <a:stretch/>
        </p:blipFill>
        <p:spPr bwMode="auto">
          <a:xfrm>
            <a:off x="5617918" y="5047799"/>
            <a:ext cx="252883" cy="571790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5958408" y="5152325"/>
            <a:ext cx="228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0 до 5 </a:t>
            </a:r>
            <a:r>
              <a:rPr lang="ru-RU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тыс.чел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45045" y="5108554"/>
            <a:ext cx="4284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Численность обучающихся, охваченных основными и дополнительными общеобразовательными программами цифрового, естественнонаучного и гуманитарного профилей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11560" y="2780984"/>
            <a:ext cx="396000" cy="50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641118" y="2857146"/>
            <a:ext cx="550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07560" y="2780928"/>
            <a:ext cx="46103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Обновлено содержание и методы обучения предметной области «Технология» и других предметных областей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национальные проекты\ЧЕЛ ОБЛ\полос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440" y="620688"/>
            <a:ext cx="8409024" cy="7200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66029" y="303039"/>
            <a:ext cx="24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НАЦИОНАЛЬНЫЙ ПРОЕКТ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519063"/>
            <a:ext cx="2847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5A8"/>
                </a:solidFill>
              </a:rPr>
              <a:t>ДЕМОГРАФИЯ</a:t>
            </a:r>
            <a:endParaRPr lang="ru-RU" sz="2400" b="1" dirty="0">
              <a:solidFill>
                <a:srgbClr val="0065A8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3895" y="1340768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5A8"/>
                </a:solidFill>
              </a:rPr>
              <a:t>СРОКИ РЕАЛИЗАЦИИ</a:t>
            </a:r>
            <a:r>
              <a:rPr lang="ru-RU" sz="1600" dirty="0" smtClean="0">
                <a:solidFill>
                  <a:srgbClr val="0065A8"/>
                </a:solidFill>
              </a:rPr>
              <a:t>: 01.01.2019 – 31.12.2024</a:t>
            </a:r>
            <a:endParaRPr lang="ru-RU" sz="1600" dirty="0">
              <a:solidFill>
                <a:srgbClr val="0065A8"/>
              </a:solidFill>
            </a:endParaRPr>
          </a:p>
        </p:txBody>
      </p:sp>
      <p:pic>
        <p:nvPicPr>
          <p:cNvPr id="8" name="Picture 4" descr="F:\национальные проекты\ЧЕЛ ОБЛ\здравоохранение3.png"/>
          <p:cNvPicPr>
            <a:picLocks noChangeAspect="1" noChangeArrowheads="1"/>
          </p:cNvPicPr>
          <p:nvPr/>
        </p:nvPicPr>
        <p:blipFill>
          <a:blip r:embed="rId3" cstate="print"/>
          <a:srcRect r="62615"/>
          <a:stretch>
            <a:fillRect/>
          </a:stretch>
        </p:blipFill>
        <p:spPr bwMode="auto">
          <a:xfrm>
            <a:off x="251520" y="1196752"/>
            <a:ext cx="620978" cy="648000"/>
          </a:xfrm>
          <a:prstGeom prst="rect">
            <a:avLst/>
          </a:prstGeom>
          <a:noFill/>
        </p:spPr>
      </p:pic>
      <p:pic>
        <p:nvPicPr>
          <p:cNvPr id="17" name="Picture 2" descr="F:\национальные проекты\ЧЕЛ ОБЛ\демограф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60648"/>
            <a:ext cx="720079" cy="720080"/>
          </a:xfrm>
          <a:prstGeom prst="rect">
            <a:avLst/>
          </a:prstGeom>
          <a:noFill/>
        </p:spPr>
      </p:pic>
      <p:pic>
        <p:nvPicPr>
          <p:cNvPr id="18" name="Picture 5" descr="F:\национальные проекты\ЧЕЛ ОБЛ\здравоохранение3.png"/>
          <p:cNvPicPr>
            <a:picLocks noChangeAspect="1" noChangeArrowheads="1"/>
          </p:cNvPicPr>
          <p:nvPr/>
        </p:nvPicPr>
        <p:blipFill>
          <a:blip r:embed="rId3" cstate="print"/>
          <a:srcRect l="61746"/>
          <a:stretch>
            <a:fillRect/>
          </a:stretch>
        </p:blipFill>
        <p:spPr bwMode="auto">
          <a:xfrm>
            <a:off x="251520" y="1916832"/>
            <a:ext cx="635494" cy="648072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963895" y="2060848"/>
            <a:ext cx="3026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65A8"/>
                </a:solidFill>
              </a:rPr>
              <a:t>ЦЕЛИ И ЦЕЛЕВЫЕ ПОКАЗАТЕЛИ:</a:t>
            </a:r>
            <a:endParaRPr lang="ru-RU" sz="1600" dirty="0">
              <a:solidFill>
                <a:srgbClr val="0065A8"/>
              </a:solidFill>
            </a:endParaRPr>
          </a:p>
        </p:txBody>
      </p:sp>
      <p:pic>
        <p:nvPicPr>
          <p:cNvPr id="25603" name="Picture 3" descr="F:\национальные проекты\ЧЕЛ ОБЛ\демография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3895" y="2492896"/>
            <a:ext cx="6715657" cy="144193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963895" y="4365104"/>
            <a:ext cx="47589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65A8"/>
                </a:solidFill>
              </a:rPr>
              <a:t>ПРОЕКТЫ, ВХОДЯЩИЕ В НАЦИОНАЛЬНЫЙ ПРОЕКТ:</a:t>
            </a:r>
            <a:endParaRPr lang="ru-RU" sz="1600" dirty="0">
              <a:solidFill>
                <a:srgbClr val="0065A8"/>
              </a:solidFill>
            </a:endParaRPr>
          </a:p>
        </p:txBody>
      </p:sp>
      <p:pic>
        <p:nvPicPr>
          <p:cNvPr id="24" name="Picture 2" descr="F:\национальные проекты\ЧЕЛ ОБЛ\здравоохранение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293096"/>
            <a:ext cx="576064" cy="576064"/>
          </a:xfrm>
          <a:prstGeom prst="rect">
            <a:avLst/>
          </a:prstGeom>
          <a:noFill/>
        </p:spPr>
      </p:pic>
      <p:cxnSp>
        <p:nvCxnSpPr>
          <p:cNvPr id="14" name="Прямая соединительная линия 13"/>
          <p:cNvCxnSpPr/>
          <p:nvPr/>
        </p:nvCxnSpPr>
        <p:spPr>
          <a:xfrm rot="5400000">
            <a:off x="6215074" y="5643578"/>
            <a:ext cx="2000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7100260" y="5653268"/>
            <a:ext cx="2000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215206" y="4286256"/>
            <a:ext cx="928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0065A8"/>
                </a:solidFill>
              </a:rPr>
              <a:t>ФЕДЕРАЛЬНЫЙ</a:t>
            </a:r>
          </a:p>
          <a:p>
            <a:r>
              <a:rPr lang="ru-RU" sz="800" b="1" dirty="0" smtClean="0">
                <a:solidFill>
                  <a:srgbClr val="0065A8"/>
                </a:solidFill>
              </a:rPr>
              <a:t> БЮДЖЕТ</a:t>
            </a:r>
            <a:endParaRPr lang="ru-RU" sz="800" dirty="0">
              <a:solidFill>
                <a:srgbClr val="0065A8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01024" y="4286256"/>
            <a:ext cx="928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0065A8"/>
                </a:solidFill>
              </a:rPr>
              <a:t>РЕГИОНАЛЬНЫЙ</a:t>
            </a:r>
          </a:p>
          <a:p>
            <a:r>
              <a:rPr lang="ru-RU" sz="800" b="1" dirty="0" smtClean="0">
                <a:solidFill>
                  <a:srgbClr val="0065A8"/>
                </a:solidFill>
              </a:rPr>
              <a:t> БЮДЖЕТ</a:t>
            </a:r>
            <a:endParaRPr lang="ru-RU" sz="800" dirty="0">
              <a:solidFill>
                <a:srgbClr val="0065A8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99777" y="606489"/>
            <a:ext cx="1238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65A8"/>
                </a:solidFill>
              </a:rPr>
              <a:t>2019 год</a:t>
            </a:r>
            <a:endParaRPr lang="ru-RU" sz="1600" dirty="0">
              <a:solidFill>
                <a:srgbClr val="0065A8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9592" y="4725144"/>
            <a:ext cx="5976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Финансовая поддержка семей при рождении детей</a:t>
            </a:r>
            <a:endParaRPr lang="ru-RU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899592" y="5085184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Содействие занятости женщин – создание условий дошкольного образования для детей в возрасте до трех лет</a:t>
            </a:r>
            <a:endParaRPr lang="ru-RU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899592" y="5589240"/>
            <a:ext cx="5976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Старшее поколение</a:t>
            </a:r>
            <a:endParaRPr lang="ru-RU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899592" y="5908336"/>
            <a:ext cx="5976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Укрепление общественного здоровья</a:t>
            </a:r>
            <a:endParaRPr lang="ru-RU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899592" y="6241080"/>
            <a:ext cx="5976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Спорт – норма жизни</a:t>
            </a:r>
            <a:endParaRPr lang="ru-RU" sz="1400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971600" y="5085184"/>
            <a:ext cx="78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971600" y="5589240"/>
            <a:ext cx="78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971600" y="5877272"/>
            <a:ext cx="78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971600" y="6237312"/>
            <a:ext cx="78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236296" y="4725144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1 830,46</a:t>
            </a:r>
            <a:endParaRPr lang="ru-RU" sz="12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273472" y="5198136"/>
            <a:ext cx="7649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1 323, 22</a:t>
            </a:r>
            <a:endParaRPr lang="ru-RU" sz="12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335600" y="5589240"/>
            <a:ext cx="6158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131,92</a:t>
            </a:r>
            <a:endParaRPr lang="ru-RU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7345480" y="6282024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596,47</a:t>
            </a:r>
            <a:endParaRPr lang="ru-RU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8172400" y="4725144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248,7</a:t>
            </a:r>
            <a:endParaRPr lang="ru-RU" sz="12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8182280" y="5212937"/>
            <a:ext cx="5373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515,6</a:t>
            </a:r>
            <a:endParaRPr lang="ru-RU" sz="12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8172400" y="5589240"/>
            <a:ext cx="5373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17,14</a:t>
            </a:r>
            <a:endParaRPr lang="ru-RU" sz="12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8258056" y="5921984"/>
            <a:ext cx="3802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1,8</a:t>
            </a:r>
            <a:endParaRPr lang="ru-RU" sz="12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8145104" y="6282024"/>
            <a:ext cx="6158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152,55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национальные проекты\ЧЕЛ ОБЛ\полос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440" y="620688"/>
            <a:ext cx="8409024" cy="7200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66029" y="303039"/>
            <a:ext cx="24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НАЦИОНАЛЬНЫЙ ПРОЕКТ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519063"/>
            <a:ext cx="2847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5A8"/>
                </a:solidFill>
              </a:rPr>
              <a:t>ДЕМОГРАФИЯ</a:t>
            </a:r>
            <a:endParaRPr lang="ru-RU" sz="2400" b="1" dirty="0">
              <a:solidFill>
                <a:srgbClr val="0065A8"/>
              </a:solidFill>
            </a:endParaRPr>
          </a:p>
        </p:txBody>
      </p:sp>
      <p:pic>
        <p:nvPicPr>
          <p:cNvPr id="7" name="Picture 2" descr="F:\национальные проекты\ЧЕЛ ОБЛ\демограф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720079" cy="720080"/>
          </a:xfrm>
          <a:prstGeom prst="rect">
            <a:avLst/>
          </a:prstGeom>
          <a:noFill/>
        </p:spPr>
      </p:pic>
      <p:pic>
        <p:nvPicPr>
          <p:cNvPr id="8" name="Picture 5" descr="F:\национальные проекты\ЧЕЛ ОБЛ\здравоохранение3.png"/>
          <p:cNvPicPr>
            <a:picLocks noChangeAspect="1" noChangeArrowheads="1"/>
          </p:cNvPicPr>
          <p:nvPr/>
        </p:nvPicPr>
        <p:blipFill>
          <a:blip r:embed="rId4" cstate="print"/>
          <a:srcRect l="61746"/>
          <a:stretch>
            <a:fillRect/>
          </a:stretch>
        </p:blipFill>
        <p:spPr bwMode="auto">
          <a:xfrm>
            <a:off x="505028" y="1628800"/>
            <a:ext cx="656898" cy="6699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49201" y="1809890"/>
            <a:ext cx="533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65A8"/>
                </a:solidFill>
              </a:rPr>
              <a:t>ЦЕЛЕВЫЕ ПОКАЗАТЕЛИ РЕГИОНАЛЬНОГО ПРОЕКТА:</a:t>
            </a:r>
            <a:endParaRPr lang="ru-RU" dirty="0">
              <a:solidFill>
                <a:srgbClr val="0065A8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2690" y="2132856"/>
            <a:ext cx="49403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ФИНАНСОВАЯ ПОДДЕРЖКА СЕМЕЙ ПРИ РОЖДЕНИИ ДЕТЕЙ</a:t>
            </a: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(ответственный орган власти –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Минобр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Челябинской области)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7191" y="3183060"/>
            <a:ext cx="396000" cy="50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74348" y="3259222"/>
            <a:ext cx="550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45044" y="3126504"/>
            <a:ext cx="43712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Коэффициенты рождаемости в возрастной группе </a:t>
            </a:r>
          </a:p>
          <a:p>
            <a:pPr algn="just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25-29 лет (число родившихся на 1000 женщин соответствующего возраста)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5" cstate="print"/>
          <a:srcRect r="95574" b="50000"/>
          <a:stretch/>
        </p:blipFill>
        <p:spPr bwMode="auto">
          <a:xfrm>
            <a:off x="6193982" y="3212976"/>
            <a:ext cx="252883" cy="57179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6534472" y="3294137"/>
            <a:ext cx="228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99,82 до 110,9 ед.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7191" y="4149080"/>
            <a:ext cx="396000" cy="50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74348" y="4225242"/>
            <a:ext cx="550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34472" y="4257880"/>
            <a:ext cx="228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75,13 до 102,1 ед.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5" cstate="print"/>
          <a:srcRect r="95574" b="50000"/>
          <a:stretch/>
        </p:blipFill>
        <p:spPr bwMode="auto">
          <a:xfrm>
            <a:off x="6193982" y="4153354"/>
            <a:ext cx="252883" cy="57179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1045044" y="4077072"/>
            <a:ext cx="44062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Коэффициенты рождаемости в возрастной группе </a:t>
            </a:r>
          </a:p>
          <a:p>
            <a:pPr algn="just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30-34 лет (число родившихся на 1000 женщин соответствующего возраста)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7191" y="5085184"/>
            <a:ext cx="396000" cy="50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674348" y="5161346"/>
            <a:ext cx="550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34472" y="5193984"/>
            <a:ext cx="228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1,613 до 1,735 ед.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5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5" cstate="print"/>
          <a:srcRect r="95574" b="50000"/>
          <a:stretch/>
        </p:blipFill>
        <p:spPr bwMode="auto">
          <a:xfrm>
            <a:off x="6193982" y="5089458"/>
            <a:ext cx="252883" cy="571790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1045044" y="5156031"/>
            <a:ext cx="44062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Суммарный коэффициент рождаемости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национальные проекты\ЧЕЛ ОБЛ\полос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440" y="620688"/>
            <a:ext cx="8409024" cy="7200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66029" y="303039"/>
            <a:ext cx="24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НАЦИОНАЛЬНЫЙ ПРОЕКТ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519063"/>
            <a:ext cx="2847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5A8"/>
                </a:solidFill>
              </a:rPr>
              <a:t>ДЕМОГРАФИЯ</a:t>
            </a:r>
            <a:endParaRPr lang="ru-RU" sz="2400" b="1" dirty="0">
              <a:solidFill>
                <a:srgbClr val="0065A8"/>
              </a:solidFill>
            </a:endParaRPr>
          </a:p>
        </p:txBody>
      </p:sp>
      <p:pic>
        <p:nvPicPr>
          <p:cNvPr id="7" name="Picture 2" descr="F:\национальные проекты\ЧЕЛ ОБЛ\демограф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720079" cy="720080"/>
          </a:xfrm>
          <a:prstGeom prst="rect">
            <a:avLst/>
          </a:prstGeom>
          <a:noFill/>
        </p:spPr>
      </p:pic>
      <p:pic>
        <p:nvPicPr>
          <p:cNvPr id="27" name="Picture 5" descr="F:\национальные проекты\ЧЕЛ ОБЛ\здравоохранение3.png"/>
          <p:cNvPicPr>
            <a:picLocks noChangeAspect="1" noChangeArrowheads="1"/>
          </p:cNvPicPr>
          <p:nvPr/>
        </p:nvPicPr>
        <p:blipFill>
          <a:blip r:embed="rId4" cstate="print"/>
          <a:srcRect l="61746"/>
          <a:stretch>
            <a:fillRect/>
          </a:stretch>
        </p:blipFill>
        <p:spPr bwMode="auto">
          <a:xfrm>
            <a:off x="323528" y="1318940"/>
            <a:ext cx="656898" cy="66990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1004519" y="1399322"/>
            <a:ext cx="533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65A8"/>
                </a:solidFill>
              </a:rPr>
              <a:t>ЦЕЛЕВЫЕ ПОКАЗАТЕЛИ РЕГИОНАЛЬНОГО ПРОЕКТА:</a:t>
            </a:r>
            <a:endParaRPr lang="ru-RU" dirty="0">
              <a:solidFill>
                <a:srgbClr val="0065A8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38008" y="1722288"/>
            <a:ext cx="74328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СОДЕЙСТВИЕ ЗАНЯТОСТИ ЖЕНЩИН – ДОСТУПНОСТЬ ДОШКОЛЬНОГО ОБРАЗВАНИЯ ДЛЯ ДЕТЕЙ</a:t>
            </a: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(ответственный орган власти –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Минобр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Челябинской области)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020272" y="6072776"/>
            <a:ext cx="571504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795935" y="2574339"/>
            <a:ext cx="57474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Уровень занятости женщин, имеющих детей дошкольного возраста</a:t>
            </a:r>
          </a:p>
          <a:p>
            <a:pPr algn="just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Численность женщин, находящихся в отпуске по уходу за ребенком в возрасте</a:t>
            </a:r>
          </a:p>
          <a:p>
            <a:pPr algn="just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 3 лет, прошедших </a:t>
            </a:r>
            <a:r>
              <a:rPr lang="ru-RU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проф.обучение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 дополнительное </a:t>
            </a:r>
            <a:r>
              <a:rPr lang="ru-RU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проф.образование</a:t>
            </a:r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Численность воспитанников в возрасте до 3 лет, посещающих государственные и муниципальные организации, осуществляющие образовательную деятельность по образовательным программам дошкольного образования, присмотр и уход, в том числе в субъектах РФ, входящих в состав Дальневосточного и Северо-</a:t>
            </a:r>
            <a:r>
              <a:rPr lang="ru-RU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Кавказкого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федеральных округов</a:t>
            </a:r>
          </a:p>
          <a:p>
            <a:pPr algn="just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Численность воспитанников в возрасте до 3 лет, посещающих частные организации, осуществляющие образовательную деятельность по образовательным программам дошкольного образования, присмотр и уход, в том числе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субъектах РФ, входящих в состав Дальневосточного и Северо-</a:t>
            </a:r>
            <a:r>
              <a:rPr lang="ru-RU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Кавказкого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федеральных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округов</a:t>
            </a:r>
          </a:p>
          <a:p>
            <a:pPr algn="just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Доступность дошкольного образования для детей в возрасте от полутора до трех лет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1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5" cstate="print"/>
          <a:srcRect r="95574" b="50000"/>
          <a:stretch/>
        </p:blipFill>
        <p:spPr bwMode="auto">
          <a:xfrm>
            <a:off x="6804248" y="2492896"/>
            <a:ext cx="175137" cy="396000"/>
          </a:xfrm>
          <a:prstGeom prst="rect">
            <a:avLst/>
          </a:prstGeom>
          <a:noFill/>
        </p:spPr>
      </p:pic>
      <p:sp>
        <p:nvSpPr>
          <p:cNvPr id="52" name="Прямоугольник 51"/>
          <p:cNvSpPr/>
          <p:nvPr/>
        </p:nvSpPr>
        <p:spPr>
          <a:xfrm>
            <a:off x="7020272" y="2545159"/>
            <a:ext cx="228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71,2 до 75,1%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020272" y="2996952"/>
            <a:ext cx="228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160 до 1281 чел.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020272" y="3573016"/>
            <a:ext cx="228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47538 до 37986 чел.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020272" y="4705399"/>
            <a:ext cx="228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452 до 352 чел.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67576" y="2564904"/>
            <a:ext cx="28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TextBox 59"/>
          <p:cNvSpPr txBox="1"/>
          <p:nvPr/>
        </p:nvSpPr>
        <p:spPr>
          <a:xfrm>
            <a:off x="467544" y="2574339"/>
            <a:ext cx="343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020272" y="5733256"/>
            <a:ext cx="228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75,6 до 100%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67576" y="3039780"/>
            <a:ext cx="28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467544" y="3049215"/>
            <a:ext cx="343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67576" y="3573016"/>
            <a:ext cx="28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467544" y="3582451"/>
            <a:ext cx="343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67576" y="4653136"/>
            <a:ext cx="28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467544" y="4662571"/>
            <a:ext cx="343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67576" y="5733256"/>
            <a:ext cx="28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467544" y="5742691"/>
            <a:ext cx="343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9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5" cstate="print"/>
          <a:srcRect r="95574" b="50000"/>
          <a:stretch/>
        </p:blipFill>
        <p:spPr bwMode="auto">
          <a:xfrm>
            <a:off x="6804248" y="2960992"/>
            <a:ext cx="175137" cy="396000"/>
          </a:xfrm>
          <a:prstGeom prst="rect">
            <a:avLst/>
          </a:prstGeom>
          <a:noFill/>
        </p:spPr>
      </p:pic>
      <p:pic>
        <p:nvPicPr>
          <p:cNvPr id="40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5" cstate="print"/>
          <a:srcRect r="95574" b="50000"/>
          <a:stretch/>
        </p:blipFill>
        <p:spPr bwMode="auto">
          <a:xfrm>
            <a:off x="6804248" y="3573016"/>
            <a:ext cx="175137" cy="396000"/>
          </a:xfrm>
          <a:prstGeom prst="rect">
            <a:avLst/>
          </a:prstGeom>
          <a:noFill/>
        </p:spPr>
      </p:pic>
      <p:pic>
        <p:nvPicPr>
          <p:cNvPr id="41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5" cstate="print"/>
          <a:srcRect r="95574" b="50000"/>
          <a:stretch/>
        </p:blipFill>
        <p:spPr bwMode="auto">
          <a:xfrm>
            <a:off x="6804248" y="4689184"/>
            <a:ext cx="175137" cy="396000"/>
          </a:xfrm>
          <a:prstGeom prst="rect">
            <a:avLst/>
          </a:prstGeom>
          <a:noFill/>
        </p:spPr>
      </p:pic>
      <p:pic>
        <p:nvPicPr>
          <p:cNvPr id="42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5" cstate="print"/>
          <a:srcRect r="95574" b="50000"/>
          <a:stretch/>
        </p:blipFill>
        <p:spPr bwMode="auto">
          <a:xfrm>
            <a:off x="6804248" y="5697296"/>
            <a:ext cx="175137" cy="3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национальные проекты\ЧЕЛ ОБЛ\полос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440" y="620688"/>
            <a:ext cx="8409024" cy="7200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66029" y="303039"/>
            <a:ext cx="24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НАЦИОНАЛЬНЫЙ ПРОЕКТ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519063"/>
            <a:ext cx="2847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5A8"/>
                </a:solidFill>
              </a:rPr>
              <a:t>ДЕМОГРАФИЯ</a:t>
            </a:r>
            <a:endParaRPr lang="ru-RU" sz="2400" b="1" dirty="0">
              <a:solidFill>
                <a:srgbClr val="0065A8"/>
              </a:solidFill>
            </a:endParaRPr>
          </a:p>
        </p:txBody>
      </p:sp>
      <p:pic>
        <p:nvPicPr>
          <p:cNvPr id="7" name="Picture 2" descr="F:\национальные проекты\ЧЕЛ ОБЛ\демограф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720079" cy="72008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8215338" y="6000768"/>
            <a:ext cx="571504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5" descr="F:\национальные проекты\ЧЕЛ ОБЛ\здравоохранение3.png"/>
          <p:cNvPicPr>
            <a:picLocks noChangeAspect="1" noChangeArrowheads="1"/>
          </p:cNvPicPr>
          <p:nvPr/>
        </p:nvPicPr>
        <p:blipFill>
          <a:blip r:embed="rId4" cstate="print"/>
          <a:srcRect l="61746"/>
          <a:stretch>
            <a:fillRect/>
          </a:stretch>
        </p:blipFill>
        <p:spPr bwMode="auto">
          <a:xfrm>
            <a:off x="467544" y="1553155"/>
            <a:ext cx="656898" cy="6699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11717" y="1734245"/>
            <a:ext cx="533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65A8"/>
                </a:solidFill>
              </a:rPr>
              <a:t>ЦЕЛЕВЫЕ ПОКАЗАТЕЛИ РЕГИОНАЛЬНОГО ПРОЕКТА:</a:t>
            </a:r>
            <a:endParaRPr lang="ru-RU" dirty="0">
              <a:solidFill>
                <a:srgbClr val="0065A8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45206" y="2057211"/>
            <a:ext cx="49403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УКРЕПЛЕНИЕ ОБЩЕСТВЕННОГО ЗДОРОВЬЯ</a:t>
            </a: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(ответственный орган власти –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Минобр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Челябинской области)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56814" y="2909262"/>
            <a:ext cx="57474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Смертность женщин в возрасте 16-54 лет</a:t>
            </a:r>
          </a:p>
          <a:p>
            <a:pPr algn="just"/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Смертность мужчин в возрасте 16-59 лет</a:t>
            </a:r>
          </a:p>
          <a:p>
            <a:pPr algn="just"/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Розничные продажи алкогольной продукции</a:t>
            </a:r>
          </a:p>
          <a:p>
            <a:pPr algn="just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душу населения (в литрах этанола)</a:t>
            </a:r>
          </a:p>
          <a:p>
            <a:pPr algn="just"/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5" cstate="print"/>
          <a:srcRect r="95574" b="50000"/>
          <a:stretch/>
        </p:blipFill>
        <p:spPr bwMode="auto">
          <a:xfrm flipV="1">
            <a:off x="6543373" y="2827819"/>
            <a:ext cx="206980" cy="468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891035" y="2928542"/>
            <a:ext cx="228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243,1 до 218,3*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3600" y="2899827"/>
            <a:ext cx="28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83568" y="2909262"/>
            <a:ext cx="343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3600" y="3374703"/>
            <a:ext cx="28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83568" y="3384138"/>
            <a:ext cx="343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3600" y="3907939"/>
            <a:ext cx="28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83568" y="3917374"/>
            <a:ext cx="343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91035" y="3540670"/>
            <a:ext cx="228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825,8 до 591,9*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7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5" cstate="print"/>
          <a:srcRect r="95574" b="50000"/>
          <a:stretch/>
        </p:blipFill>
        <p:spPr bwMode="auto">
          <a:xfrm flipV="1">
            <a:off x="6543373" y="3439939"/>
            <a:ext cx="206980" cy="468000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6891035" y="4001433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5,3 до 4,8 </a:t>
            </a:r>
          </a:p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литров чистого спирта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9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5" cstate="print"/>
          <a:srcRect r="95574" b="50000"/>
          <a:stretch/>
        </p:blipFill>
        <p:spPr bwMode="auto">
          <a:xfrm flipV="1">
            <a:off x="6543373" y="4016003"/>
            <a:ext cx="206980" cy="468000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7072338" y="6357958"/>
            <a:ext cx="20716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*на 100 </a:t>
            </a: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тыс.чел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национальные проекты\ЧЕЛ ОБЛ\полос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440" y="620688"/>
            <a:ext cx="8409024" cy="7200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66029" y="303039"/>
            <a:ext cx="24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НАЦИОНАЛЬНЫЙ ПРОЕКТ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519063"/>
            <a:ext cx="2847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5A8"/>
                </a:solidFill>
              </a:rPr>
              <a:t>ДЕМОГРАФИЯ</a:t>
            </a:r>
            <a:endParaRPr lang="ru-RU" sz="2400" b="1" dirty="0">
              <a:solidFill>
                <a:srgbClr val="0065A8"/>
              </a:solidFill>
            </a:endParaRPr>
          </a:p>
        </p:txBody>
      </p:sp>
      <p:pic>
        <p:nvPicPr>
          <p:cNvPr id="7" name="Picture 2" descr="F:\национальные проекты\ЧЕЛ ОБЛ\демограф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720079" cy="720080"/>
          </a:xfrm>
          <a:prstGeom prst="rect">
            <a:avLst/>
          </a:prstGeom>
          <a:noFill/>
        </p:spPr>
      </p:pic>
      <p:pic>
        <p:nvPicPr>
          <p:cNvPr id="8" name="Picture 5" descr="F:\национальные проекты\ЧЕЛ ОБЛ\здравоохранение3.png"/>
          <p:cNvPicPr>
            <a:picLocks noChangeAspect="1" noChangeArrowheads="1"/>
          </p:cNvPicPr>
          <p:nvPr/>
        </p:nvPicPr>
        <p:blipFill>
          <a:blip r:embed="rId4" cstate="print"/>
          <a:srcRect l="61746"/>
          <a:stretch>
            <a:fillRect/>
          </a:stretch>
        </p:blipFill>
        <p:spPr bwMode="auto">
          <a:xfrm>
            <a:off x="467544" y="1340768"/>
            <a:ext cx="656898" cy="6699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11717" y="1521858"/>
            <a:ext cx="533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65A8"/>
                </a:solidFill>
              </a:rPr>
              <a:t>ЦЕЛЕВЫЕ ПОКАЗАТЕЛИ РЕГИОНАЛЬНОГО ПРОЕКТА:</a:t>
            </a:r>
            <a:endParaRPr lang="ru-RU" dirty="0">
              <a:solidFill>
                <a:srgbClr val="0065A8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45206" y="1844824"/>
            <a:ext cx="42628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СТАРШЕЕ ПОКОЛЕНИЕ</a:t>
            </a: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(ответственный орган власти – </a:t>
            </a:r>
            <a:r>
              <a:rPr lang="ru-R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Минобр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Челябинской области)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56814" y="2514376"/>
            <a:ext cx="488333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Охват граждан старше трудоспособного возраста профилактическими осмотрами, включая диспансеризацию</a:t>
            </a:r>
          </a:p>
          <a:p>
            <a:pPr algn="just"/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Численность граждан </a:t>
            </a: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предпенсионного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возраста, прошедших </a:t>
            </a: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проф.обучение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 доп. </a:t>
            </a: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проф.образование</a:t>
            </a:r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Уровень госпитализации на геронтологические койки лиц старше 60  лет  на 10 </a:t>
            </a: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тыс.населения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соответствующего возраста</a:t>
            </a:r>
          </a:p>
          <a:p>
            <a:pPr algn="just"/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Доля лиц старше трудоспособного возраста, у которых выявлены заболевания и патологические состояния, находящихся под диспансерным наблюдением </a:t>
            </a:r>
          </a:p>
          <a:p>
            <a:pPr algn="just"/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5" cstate="print"/>
          <a:srcRect r="95574" b="50000"/>
          <a:stretch/>
        </p:blipFill>
        <p:spPr bwMode="auto">
          <a:xfrm>
            <a:off x="6516216" y="2492896"/>
            <a:ext cx="206980" cy="468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891035" y="2593619"/>
            <a:ext cx="228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15,09 до 70%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3600" y="2564904"/>
            <a:ext cx="28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83568" y="2574339"/>
            <a:ext cx="343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3600" y="3608144"/>
            <a:ext cx="28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83568" y="3617579"/>
            <a:ext cx="343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3600" y="4602608"/>
            <a:ext cx="28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83568" y="4612043"/>
            <a:ext cx="343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91035" y="3767235"/>
            <a:ext cx="228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0 до 7008 чел.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2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5" cstate="print"/>
          <a:srcRect r="95574" b="50000"/>
          <a:stretch/>
        </p:blipFill>
        <p:spPr bwMode="auto">
          <a:xfrm>
            <a:off x="6516216" y="3666504"/>
            <a:ext cx="206980" cy="468000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6891035" y="4602608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37,9 до 54,6 </a:t>
            </a: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усл.ед</a:t>
            </a:r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4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5" cstate="print"/>
          <a:srcRect r="95574" b="50000"/>
          <a:stretch/>
        </p:blipFill>
        <p:spPr bwMode="auto">
          <a:xfrm>
            <a:off x="6516216" y="4617178"/>
            <a:ext cx="206980" cy="468000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683600" y="5538712"/>
            <a:ext cx="28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83568" y="5548147"/>
            <a:ext cx="343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91035" y="5413446"/>
            <a:ext cx="14666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 57,24 до 90%</a:t>
            </a:r>
          </a:p>
        </p:txBody>
      </p:sp>
      <p:pic>
        <p:nvPicPr>
          <p:cNvPr id="27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5" cstate="print"/>
          <a:srcRect r="95574" b="50000"/>
          <a:stretch/>
        </p:blipFill>
        <p:spPr bwMode="auto">
          <a:xfrm>
            <a:off x="6516216" y="5502760"/>
            <a:ext cx="206980" cy="46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национальные проекты\ЧЕЛ ОБЛ\полос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440" y="620688"/>
            <a:ext cx="8409024" cy="7200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66029" y="303039"/>
            <a:ext cx="24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НАЦИОНАЛЬНЫЙ ПРОЕКТ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519063"/>
            <a:ext cx="2847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5A8"/>
                </a:solidFill>
              </a:rPr>
              <a:t>ДЕМОГРАФИЯ</a:t>
            </a:r>
            <a:endParaRPr lang="ru-RU" sz="2400" b="1" dirty="0">
              <a:solidFill>
                <a:srgbClr val="0065A8"/>
              </a:solidFill>
            </a:endParaRPr>
          </a:p>
        </p:txBody>
      </p:sp>
      <p:pic>
        <p:nvPicPr>
          <p:cNvPr id="7" name="Picture 2" descr="F:\национальные проекты\ЧЕЛ ОБЛ\демограф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720079" cy="720080"/>
          </a:xfrm>
          <a:prstGeom prst="rect">
            <a:avLst/>
          </a:prstGeom>
          <a:noFill/>
        </p:spPr>
      </p:pic>
      <p:pic>
        <p:nvPicPr>
          <p:cNvPr id="8" name="Picture 5" descr="F:\национальные проекты\ЧЕЛ ОБЛ\здравоохранение3.png"/>
          <p:cNvPicPr>
            <a:picLocks noChangeAspect="1" noChangeArrowheads="1"/>
          </p:cNvPicPr>
          <p:nvPr/>
        </p:nvPicPr>
        <p:blipFill>
          <a:blip r:embed="rId4" cstate="print"/>
          <a:srcRect l="61746"/>
          <a:stretch>
            <a:fillRect/>
          </a:stretch>
        </p:blipFill>
        <p:spPr bwMode="auto">
          <a:xfrm>
            <a:off x="467544" y="1195835"/>
            <a:ext cx="656898" cy="6699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11717" y="1276217"/>
            <a:ext cx="533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65A8"/>
                </a:solidFill>
              </a:rPr>
              <a:t>ЦЕЛЕВЫЕ ПОКАЗАТЕЛИ РЕГИОНАЛЬНОГО ПРОЕКТА:</a:t>
            </a:r>
            <a:endParaRPr lang="ru-RU" dirty="0">
              <a:solidFill>
                <a:srgbClr val="0065A8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45206" y="1599183"/>
            <a:ext cx="42628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СПОРТ-НОРМА ЖИЗНИ</a:t>
            </a: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(ответственный орган власти – </a:t>
            </a:r>
            <a:r>
              <a:rPr lang="ru-R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Минобр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Челябинской области)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5935" y="2204864"/>
            <a:ext cx="574743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Доля детей и молодежи (возраст 3-29 лет), систематически занимающихся </a:t>
            </a: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физ.культурой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 спортом</a:t>
            </a:r>
          </a:p>
          <a:p>
            <a:pPr algn="just"/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Доля граждан среднего возраста (женщины 30-54 года; мужчины 30-59 лет), систематически занимающихся </a:t>
            </a: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физ.культурой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 спортом</a:t>
            </a:r>
          </a:p>
          <a:p>
            <a:pPr algn="just"/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Доля граждан старшего возраста (женщины 55-79 лет; мужчины 60-79 лет),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систематически занимающихся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физ.культурой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 спортом</a:t>
            </a:r>
          </a:p>
          <a:p>
            <a:pPr algn="just"/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Уровень обеспеченности граждан спортивными сооружениями исходя из единовременной пропускной способности объектов спорта</a:t>
            </a:r>
          </a:p>
          <a:p>
            <a:pPr algn="just"/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Доля занимающихся по программам спортивной подготовки в организациях ведомственной принадлежности физической культуры и спорта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5" cstate="print"/>
          <a:srcRect r="95574" b="50000"/>
          <a:stretch/>
        </p:blipFill>
        <p:spPr bwMode="auto">
          <a:xfrm>
            <a:off x="6804248" y="2204864"/>
            <a:ext cx="206981" cy="4680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7254552" y="2204864"/>
            <a:ext cx="228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77,3 до 85%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54552" y="2924944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18,2 до 50%</a:t>
            </a:r>
          </a:p>
          <a:p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254552" y="4005064"/>
            <a:ext cx="228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7,2 до 30%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54552" y="4993431"/>
            <a:ext cx="228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35,5 до 60%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7576" y="2276872"/>
            <a:ext cx="28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67544" y="2286307"/>
            <a:ext cx="343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254552" y="6073551"/>
            <a:ext cx="228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57,6 до 100%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7576" y="3039780"/>
            <a:ext cx="28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67544" y="3049215"/>
            <a:ext cx="343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7576" y="3946704"/>
            <a:ext cx="28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467544" y="3956139"/>
            <a:ext cx="343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7576" y="4983996"/>
            <a:ext cx="28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467544" y="4993431"/>
            <a:ext cx="343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67576" y="5949280"/>
            <a:ext cx="28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467544" y="5958715"/>
            <a:ext cx="343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4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5" cstate="print"/>
          <a:srcRect r="95574" b="50000"/>
          <a:stretch/>
        </p:blipFill>
        <p:spPr bwMode="auto">
          <a:xfrm>
            <a:off x="6804248" y="2888992"/>
            <a:ext cx="206981" cy="468000"/>
          </a:xfrm>
          <a:prstGeom prst="rect">
            <a:avLst/>
          </a:prstGeom>
          <a:noFill/>
        </p:spPr>
      </p:pic>
      <p:pic>
        <p:nvPicPr>
          <p:cNvPr id="35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5" cstate="print"/>
          <a:srcRect r="95574" b="50000"/>
          <a:stretch/>
        </p:blipFill>
        <p:spPr bwMode="auto">
          <a:xfrm>
            <a:off x="6804248" y="3969112"/>
            <a:ext cx="206981" cy="468000"/>
          </a:xfrm>
          <a:prstGeom prst="rect">
            <a:avLst/>
          </a:prstGeom>
          <a:noFill/>
        </p:spPr>
      </p:pic>
      <p:pic>
        <p:nvPicPr>
          <p:cNvPr id="36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5" cstate="print"/>
          <a:srcRect r="95574" b="50000"/>
          <a:stretch/>
        </p:blipFill>
        <p:spPr bwMode="auto">
          <a:xfrm>
            <a:off x="6804248" y="4905216"/>
            <a:ext cx="206981" cy="468000"/>
          </a:xfrm>
          <a:prstGeom prst="rect">
            <a:avLst/>
          </a:prstGeom>
          <a:noFill/>
        </p:spPr>
      </p:pic>
      <p:pic>
        <p:nvPicPr>
          <p:cNvPr id="37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5" cstate="print"/>
          <a:srcRect r="95574" b="50000"/>
          <a:stretch/>
        </p:blipFill>
        <p:spPr bwMode="auto">
          <a:xfrm>
            <a:off x="6804248" y="5985336"/>
            <a:ext cx="206981" cy="46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национальные проекты\ЧЕЛ ОБЛ\полос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440" y="620688"/>
            <a:ext cx="8409024" cy="7200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66029" y="303039"/>
            <a:ext cx="24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НАЦИОНАЛЬНЫЙ ПРОЕКТ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519063"/>
            <a:ext cx="2847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5A8"/>
                </a:solidFill>
              </a:rPr>
              <a:t>КУЛЬТУРА</a:t>
            </a:r>
            <a:endParaRPr lang="ru-RU" sz="2400" b="1" dirty="0">
              <a:solidFill>
                <a:srgbClr val="0065A8"/>
              </a:solidFill>
            </a:endParaRPr>
          </a:p>
        </p:txBody>
      </p:sp>
      <p:pic>
        <p:nvPicPr>
          <p:cNvPr id="8" name="Picture 2" descr="F:\национальные проекты\ЧЕЛ ОБЛ\культу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836" y="260648"/>
            <a:ext cx="713513" cy="710629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755576" y="1465039"/>
            <a:ext cx="4752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5A8"/>
                </a:solidFill>
              </a:rPr>
              <a:t>СРОКИ РЕАЛИЗАЦИИ</a:t>
            </a:r>
            <a:r>
              <a:rPr lang="ru-RU" sz="1600" dirty="0" smtClean="0">
                <a:solidFill>
                  <a:srgbClr val="0065A8"/>
                </a:solidFill>
              </a:rPr>
              <a:t>: 01.01.2019 – 31.12.2024</a:t>
            </a:r>
            <a:endParaRPr lang="ru-RU" sz="1600" dirty="0">
              <a:solidFill>
                <a:srgbClr val="0065A8"/>
              </a:solidFill>
            </a:endParaRPr>
          </a:p>
        </p:txBody>
      </p:sp>
      <p:pic>
        <p:nvPicPr>
          <p:cNvPr id="18" name="Picture 4" descr="F:\национальные проекты\ЧЕЛ ОБЛ\здравоохранение3.png"/>
          <p:cNvPicPr>
            <a:picLocks noChangeAspect="1" noChangeArrowheads="1"/>
          </p:cNvPicPr>
          <p:nvPr/>
        </p:nvPicPr>
        <p:blipFill>
          <a:blip r:embed="rId4" cstate="print"/>
          <a:srcRect r="62615"/>
          <a:stretch>
            <a:fillRect/>
          </a:stretch>
        </p:blipFill>
        <p:spPr bwMode="auto">
          <a:xfrm>
            <a:off x="251520" y="1349831"/>
            <a:ext cx="543356" cy="567001"/>
          </a:xfrm>
          <a:prstGeom prst="rect">
            <a:avLst/>
          </a:prstGeom>
          <a:noFill/>
        </p:spPr>
      </p:pic>
      <p:pic>
        <p:nvPicPr>
          <p:cNvPr id="19" name="Picture 5" descr="F:\национальные проекты\ЧЕЛ ОБЛ\здравоохранение3.png"/>
          <p:cNvPicPr>
            <a:picLocks noChangeAspect="1" noChangeArrowheads="1"/>
          </p:cNvPicPr>
          <p:nvPr/>
        </p:nvPicPr>
        <p:blipFill>
          <a:blip r:embed="rId4" cstate="print"/>
          <a:srcRect l="61746"/>
          <a:stretch>
            <a:fillRect/>
          </a:stretch>
        </p:blipFill>
        <p:spPr bwMode="auto">
          <a:xfrm>
            <a:off x="199518" y="2132856"/>
            <a:ext cx="556058" cy="567063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755576" y="2276872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5A8"/>
                </a:solidFill>
              </a:rPr>
              <a:t>ЦЕЛИ И ЦЕЛЕВЫЕ ПОКАЗАТЕЛИ:</a:t>
            </a:r>
            <a:endParaRPr lang="ru-RU" sz="1600" dirty="0">
              <a:solidFill>
                <a:srgbClr val="0065A8"/>
              </a:solidFill>
            </a:endParaRPr>
          </a:p>
        </p:txBody>
      </p:sp>
      <p:pic>
        <p:nvPicPr>
          <p:cNvPr id="29699" name="Picture 3" descr="F:\национальные проекты\ЧЕЛ ОБЛ\цели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2642480"/>
            <a:ext cx="6912768" cy="538272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755576" y="3629636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5A8"/>
                </a:solidFill>
              </a:rPr>
              <a:t>РЕГИОНАЛЬНЫЕ ПРОЕКТЫ, ВХОДЯЩИЕ В НАЦИОНАЛЬНЫЙ ПРОЕКТ:</a:t>
            </a:r>
            <a:endParaRPr lang="ru-RU" sz="1600" dirty="0">
              <a:solidFill>
                <a:srgbClr val="0065A8"/>
              </a:solidFill>
            </a:endParaRPr>
          </a:p>
        </p:txBody>
      </p:sp>
      <p:pic>
        <p:nvPicPr>
          <p:cNvPr id="28" name="Picture 2" descr="F:\национальные проекты\ЧЕЛ ОБЛ\здравоохранение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629636"/>
            <a:ext cx="504056" cy="504056"/>
          </a:xfrm>
          <a:prstGeom prst="rect">
            <a:avLst/>
          </a:prstGeom>
          <a:noFill/>
        </p:spPr>
      </p:pic>
      <p:cxnSp>
        <p:nvCxnSpPr>
          <p:cNvPr id="22" name="Прямая соединительная линия 21"/>
          <p:cNvCxnSpPr/>
          <p:nvPr/>
        </p:nvCxnSpPr>
        <p:spPr>
          <a:xfrm rot="5400000">
            <a:off x="4902591" y="5040347"/>
            <a:ext cx="16430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5766687" y="5040347"/>
            <a:ext cx="16430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533226" y="3771130"/>
            <a:ext cx="1199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rgbClr val="0065A8"/>
                </a:solidFill>
              </a:rPr>
              <a:t>ФЕДЕРАЛЬНЫЙ</a:t>
            </a:r>
          </a:p>
          <a:p>
            <a:pPr algn="ctr"/>
            <a:r>
              <a:rPr lang="ru-RU" sz="900" b="1" dirty="0" smtClean="0">
                <a:solidFill>
                  <a:srgbClr val="0065A8"/>
                </a:solidFill>
              </a:rPr>
              <a:t> БЮДЖЕТ</a:t>
            </a:r>
            <a:endParaRPr lang="ru-RU" sz="900" dirty="0">
              <a:solidFill>
                <a:srgbClr val="0065A8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69330" y="3766889"/>
            <a:ext cx="1199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rgbClr val="0065A8"/>
                </a:solidFill>
              </a:rPr>
              <a:t>РЕГИОНАЛЬНЫЙ</a:t>
            </a:r>
          </a:p>
          <a:p>
            <a:pPr algn="ctr"/>
            <a:r>
              <a:rPr lang="ru-RU" sz="900" b="1" dirty="0" smtClean="0">
                <a:solidFill>
                  <a:srgbClr val="0065A8"/>
                </a:solidFill>
              </a:rPr>
              <a:t> БЮДЖЕТ</a:t>
            </a:r>
            <a:endParaRPr lang="ru-RU" sz="900" dirty="0">
              <a:solidFill>
                <a:srgbClr val="0065A8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1188" y="4318358"/>
            <a:ext cx="5562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Региональный проект «Культурная среда»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1188" y="4990657"/>
            <a:ext cx="5562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Региональный проект «Творческие люди»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400000">
            <a:off x="-359957" y="5075843"/>
            <a:ext cx="15716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724128" y="4329316"/>
            <a:ext cx="1018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83887,60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60177" y="4329971"/>
            <a:ext cx="984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35456,03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88224" y="4915218"/>
            <a:ext cx="956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27408,00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5400000">
            <a:off x="6758728" y="5007478"/>
            <a:ext cx="15716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673894" y="4329316"/>
            <a:ext cx="1074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119343,63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1188" y="5552105"/>
            <a:ext cx="5562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Региональный проект «Цифровая культура»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87505" y="5477598"/>
            <a:ext cx="956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600,00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73175" y="5477599"/>
            <a:ext cx="786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600,00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048485" y="6078488"/>
            <a:ext cx="9286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0065A8"/>
                </a:solidFill>
              </a:rPr>
              <a:t>ТЫС.РУБ</a:t>
            </a:r>
            <a:endParaRPr lang="ru-RU" sz="900" dirty="0">
              <a:solidFill>
                <a:srgbClr val="0065A8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405434" y="3766889"/>
            <a:ext cx="11990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rgbClr val="0065A8"/>
                </a:solidFill>
              </a:rPr>
              <a:t>ВСЕГО</a:t>
            </a:r>
            <a:endParaRPr lang="ru-RU" sz="900" dirty="0">
              <a:solidFill>
                <a:srgbClr val="0065A8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662319" y="4947902"/>
            <a:ext cx="956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27408,00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99777" y="606489"/>
            <a:ext cx="1238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65A8"/>
                </a:solidFill>
              </a:rPr>
              <a:t>2019 год</a:t>
            </a:r>
            <a:endParaRPr lang="ru-RU" sz="1600" dirty="0">
              <a:solidFill>
                <a:srgbClr val="0065A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национальные проекты\ЧЕЛ ОБЛ\полос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440" y="620688"/>
            <a:ext cx="8409024" cy="7200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66029" y="303039"/>
            <a:ext cx="24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НАЦИОНАЛЬНЫЙ ПРОЕКТ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519063"/>
            <a:ext cx="2847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5A8"/>
                </a:solidFill>
              </a:rPr>
              <a:t>КУЛЬТУРА</a:t>
            </a:r>
            <a:endParaRPr lang="ru-RU" sz="2400" b="1" dirty="0">
              <a:solidFill>
                <a:srgbClr val="0065A8"/>
              </a:solidFill>
            </a:endParaRPr>
          </a:p>
        </p:txBody>
      </p:sp>
      <p:pic>
        <p:nvPicPr>
          <p:cNvPr id="7" name="Picture 2" descr="F:\национальные проекты\ЧЕЛ ОБЛ\культу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836" y="260648"/>
            <a:ext cx="713513" cy="71062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363371" y="6453336"/>
            <a:ext cx="36724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Верхнеуральский и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Пластовский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районы)</a:t>
            </a:r>
          </a:p>
        </p:txBody>
      </p:sp>
      <p:pic>
        <p:nvPicPr>
          <p:cNvPr id="9" name="Picture 5" descr="F:\национальные проекты\ЧЕЛ ОБЛ\здравоохранение3.png"/>
          <p:cNvPicPr>
            <a:picLocks noChangeAspect="1" noChangeArrowheads="1"/>
          </p:cNvPicPr>
          <p:nvPr/>
        </p:nvPicPr>
        <p:blipFill>
          <a:blip r:embed="rId4" cstate="print"/>
          <a:srcRect l="61746"/>
          <a:stretch>
            <a:fillRect/>
          </a:stretch>
        </p:blipFill>
        <p:spPr bwMode="auto">
          <a:xfrm>
            <a:off x="467544" y="1195835"/>
            <a:ext cx="656898" cy="6699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211717" y="1276217"/>
            <a:ext cx="533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65A8"/>
                </a:solidFill>
              </a:rPr>
              <a:t>ЦЕЛЕВЫЕ ПОКАЗАТЕЛИ РЕГИОНАЛЬНОГО ПРОЕКТА:</a:t>
            </a:r>
            <a:endParaRPr lang="ru-RU" dirty="0">
              <a:solidFill>
                <a:srgbClr val="0065A8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45206" y="1599183"/>
            <a:ext cx="50525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КУЛЬТУРНАЯ СРЕДА</a:t>
            </a: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(ответственный орган власти –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Минкульт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Челябинской области)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95935" y="2132856"/>
            <a:ext cx="57474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Кол-во созданных (реконструированных) и капитально отремонтированных объектов организации культуры</a:t>
            </a:r>
          </a:p>
          <a:p>
            <a:pPr algn="just"/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Кол-во организаций культуры, получивших современное оборудование</a:t>
            </a:r>
          </a:p>
          <a:p>
            <a:pPr algn="just"/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5" cstate="print"/>
          <a:srcRect r="95574" b="50000"/>
          <a:stretch/>
        </p:blipFill>
        <p:spPr bwMode="auto">
          <a:xfrm>
            <a:off x="6804248" y="2132856"/>
            <a:ext cx="206981" cy="46800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7254552" y="2132856"/>
            <a:ext cx="228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15 до 28 ед.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254552" y="2852936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16 до 96 ед.</a:t>
            </a:r>
          </a:p>
          <a:p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7576" y="2204864"/>
            <a:ext cx="28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67544" y="2214299"/>
            <a:ext cx="343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7576" y="2967772"/>
            <a:ext cx="28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67544" y="2977207"/>
            <a:ext cx="343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4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5" cstate="print"/>
          <a:srcRect r="95574" b="50000"/>
          <a:stretch/>
        </p:blipFill>
        <p:spPr bwMode="auto">
          <a:xfrm>
            <a:off x="6804248" y="2816984"/>
            <a:ext cx="206981" cy="468000"/>
          </a:xfrm>
          <a:prstGeom prst="rect">
            <a:avLst/>
          </a:prstGeom>
          <a:noFill/>
        </p:spPr>
      </p:pic>
      <p:pic>
        <p:nvPicPr>
          <p:cNvPr id="25" name="Picture 5" descr="F:\национальные проекты\ЧЕЛ ОБЛ\здравоохранение3.png"/>
          <p:cNvPicPr>
            <a:picLocks noChangeAspect="1" noChangeArrowheads="1"/>
          </p:cNvPicPr>
          <p:nvPr/>
        </p:nvPicPr>
        <p:blipFill>
          <a:blip r:embed="rId4" cstate="print"/>
          <a:srcRect l="61746"/>
          <a:stretch>
            <a:fillRect/>
          </a:stretch>
        </p:blipFill>
        <p:spPr bwMode="auto">
          <a:xfrm>
            <a:off x="467544" y="3501008"/>
            <a:ext cx="656898" cy="66990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1211717" y="3581390"/>
            <a:ext cx="533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65A8"/>
                </a:solidFill>
              </a:rPr>
              <a:t>ЦЕЛЕВЫЕ ПОКАЗАТЕЛИ РЕГИОНАЛЬНОГО ПРОЕКТА:</a:t>
            </a:r>
            <a:endParaRPr lang="ru-RU" dirty="0">
              <a:solidFill>
                <a:srgbClr val="0065A8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45206" y="3904356"/>
            <a:ext cx="50525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ЦИФРОВАЯ КУЛЬТУРА</a:t>
            </a: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(ответственный орган власти –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Минкульт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Челябинской области)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95935" y="4509120"/>
            <a:ext cx="57474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Кол-во созданных виртуальных концертных залов</a:t>
            </a:r>
          </a:p>
        </p:txBody>
      </p:sp>
      <p:pic>
        <p:nvPicPr>
          <p:cNvPr id="29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5" cstate="print"/>
          <a:srcRect r="95574" b="50000"/>
          <a:stretch/>
        </p:blipFill>
        <p:spPr bwMode="auto">
          <a:xfrm>
            <a:off x="6804248" y="4509120"/>
            <a:ext cx="206981" cy="468000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7254552" y="4509120"/>
            <a:ext cx="228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1 до 2 ед.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67576" y="4581128"/>
            <a:ext cx="28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467544" y="4590563"/>
            <a:ext cx="343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391644" y="5812216"/>
            <a:ext cx="1615862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ПЕРЕДВИЖНЫХ АВТОКЛУБА </a:t>
            </a:r>
            <a:endParaRPr lang="ru-RU" sz="9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ru-RU" sz="9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853166" y="5013176"/>
            <a:ext cx="6928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solidFill>
                  <a:srgbClr val="0065A8"/>
                </a:solidFill>
              </a:rPr>
              <a:t>2</a:t>
            </a:r>
            <a:r>
              <a:rPr lang="ru-RU" sz="5400" b="1" dirty="0" smtClean="0">
                <a:solidFill>
                  <a:srgbClr val="0065A8"/>
                </a:solidFill>
              </a:rPr>
              <a:t> </a:t>
            </a:r>
            <a:endParaRPr lang="ru-RU" sz="5400" b="1" dirty="0">
              <a:solidFill>
                <a:srgbClr val="0065A8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89805" y="5569495"/>
            <a:ext cx="17180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Будут приобретены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национальные проекты\ЧЕЛ ОБЛ\полос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440" y="188640"/>
            <a:ext cx="8409024" cy="72008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976502" y="2394203"/>
            <a:ext cx="4036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65A8"/>
                </a:solidFill>
              </a:rPr>
              <a:t>ЧЕЛЯБИНСКАЯ ОБЛАСТЬ УЧАСТВУЕТ В:</a:t>
            </a:r>
            <a:endParaRPr lang="ru-RU" b="1" dirty="0">
              <a:solidFill>
                <a:srgbClr val="0065A8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59872" y="2873296"/>
            <a:ext cx="57426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 национальных проектах (из 12) 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51 федеральном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проекте (в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которые включены 708 объектов 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мероприятий)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76502" y="2970267"/>
            <a:ext cx="144000" cy="18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976502" y="3258299"/>
            <a:ext cx="144000" cy="18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03953" y="4499402"/>
            <a:ext cx="7679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pc="-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 участвует в национальном проекте «Наука» (3 федеральных проекта) и 13 федеральных проектах, в которых либо нет региональной  составляющей, либо она ориентирована на конкретные регионы.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4782D3F-0DD8-4971-A705-1198474D96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952" y="1870356"/>
            <a:ext cx="1817377" cy="2379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национальные проекты\ЧЕЛ ОБЛ\полос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440" y="620688"/>
            <a:ext cx="8409024" cy="7200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66029" y="354142"/>
            <a:ext cx="24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НАЦИОНАЛЬНЫЙ ПРОЕКТ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570166"/>
            <a:ext cx="6192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5A8"/>
                </a:solidFill>
              </a:rPr>
              <a:t>БЕЗОПАСНЫЕ И КАЧЕСТВЕННЫЕ АВТОМОБИЛЬНЫЕ ДОРОГИ</a:t>
            </a:r>
            <a:endParaRPr lang="ru-RU" sz="1600" b="1" dirty="0">
              <a:solidFill>
                <a:srgbClr val="0065A8"/>
              </a:solidFill>
            </a:endParaRPr>
          </a:p>
        </p:txBody>
      </p:sp>
      <p:pic>
        <p:nvPicPr>
          <p:cNvPr id="7" name="Picture 2" descr="F:\национальные проекты\ЧЕЛ ОБЛ\культу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836" y="260648"/>
            <a:ext cx="713513" cy="71062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71600" y="1465039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65A8"/>
                </a:solidFill>
              </a:rPr>
              <a:t>СРОКИ РЕАЛИЗАЦИИ</a:t>
            </a:r>
            <a:r>
              <a:rPr lang="ru-RU" sz="1400" dirty="0" smtClean="0">
                <a:solidFill>
                  <a:srgbClr val="0065A8"/>
                </a:solidFill>
              </a:rPr>
              <a:t>: 03.12.2018 – 31.12.2024</a:t>
            </a:r>
            <a:endParaRPr lang="ru-RU" sz="1400" dirty="0">
              <a:solidFill>
                <a:srgbClr val="0065A8"/>
              </a:solidFill>
            </a:endParaRPr>
          </a:p>
        </p:txBody>
      </p:sp>
      <p:pic>
        <p:nvPicPr>
          <p:cNvPr id="9" name="Picture 4" descr="F:\национальные проекты\ЧЕЛ ОБЛ\здравоохранение3.png"/>
          <p:cNvPicPr>
            <a:picLocks noChangeAspect="1" noChangeArrowheads="1"/>
          </p:cNvPicPr>
          <p:nvPr/>
        </p:nvPicPr>
        <p:blipFill>
          <a:blip r:embed="rId4" cstate="print"/>
          <a:srcRect r="62615"/>
          <a:stretch>
            <a:fillRect/>
          </a:stretch>
        </p:blipFill>
        <p:spPr bwMode="auto">
          <a:xfrm>
            <a:off x="395536" y="1349831"/>
            <a:ext cx="543356" cy="567001"/>
          </a:xfrm>
          <a:prstGeom prst="rect">
            <a:avLst/>
          </a:prstGeom>
          <a:noFill/>
        </p:spPr>
      </p:pic>
      <p:pic>
        <p:nvPicPr>
          <p:cNvPr id="10" name="Picture 5" descr="F:\национальные проекты\ЧЕЛ ОБЛ\здравоохранение3.png"/>
          <p:cNvPicPr>
            <a:picLocks noChangeAspect="1" noChangeArrowheads="1"/>
          </p:cNvPicPr>
          <p:nvPr/>
        </p:nvPicPr>
        <p:blipFill>
          <a:blip r:embed="rId4" cstate="print"/>
          <a:srcRect l="61746"/>
          <a:stretch>
            <a:fillRect/>
          </a:stretch>
        </p:blipFill>
        <p:spPr bwMode="auto">
          <a:xfrm>
            <a:off x="343534" y="2060848"/>
            <a:ext cx="556058" cy="567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971600" y="2204864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65A8"/>
                </a:solidFill>
              </a:rPr>
              <a:t>ЦЕЛИ И ЦЕЛЕВЫЕ ПОКАЗАТЕЛИ:</a:t>
            </a:r>
            <a:endParaRPr lang="ru-RU" sz="1400" dirty="0">
              <a:solidFill>
                <a:srgbClr val="0065A8"/>
              </a:solidFill>
            </a:endParaRPr>
          </a:p>
        </p:txBody>
      </p:sp>
      <p:pic>
        <p:nvPicPr>
          <p:cNvPr id="33794" name="Picture 2" descr="F:\национальные проекты\ЧЕЛ ОБЛ\безоп дороги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2564904"/>
            <a:ext cx="6336704" cy="390146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899777" y="606489"/>
            <a:ext cx="1238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65A8"/>
                </a:solidFill>
              </a:rPr>
              <a:t>2019 год</a:t>
            </a:r>
            <a:endParaRPr lang="ru-RU" sz="1600" dirty="0">
              <a:solidFill>
                <a:srgbClr val="0065A8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6236861" y="5949280"/>
            <a:ext cx="1233030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227967" y="5445224"/>
            <a:ext cx="1233030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227967" y="4414850"/>
            <a:ext cx="1233030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F:\национальные проекты\ЧЕЛ ОБЛ\полос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440" y="620688"/>
            <a:ext cx="8409024" cy="7200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66029" y="323364"/>
            <a:ext cx="24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НАЦИОНАЛЬНЫЙ ПРОЕКТ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539388"/>
            <a:ext cx="6192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5A8"/>
                </a:solidFill>
              </a:rPr>
              <a:t>БЕЗОПАСНЫЕ И КАЧЕСТВЕННЫЕ АВТОМОБИЛЬНЫЕ ДОРОГИ</a:t>
            </a:r>
            <a:endParaRPr lang="ru-RU" sz="1600" b="1" dirty="0">
              <a:solidFill>
                <a:srgbClr val="0065A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0354" y="1340768"/>
            <a:ext cx="5709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65A8"/>
                </a:solidFill>
              </a:rPr>
              <a:t>РЕГИОНАЛЬНЫЕ ПРОЕКТЫ, ВХОДЯЩИЕ В НАЦИОНАЛЬНЫЙ ПРОЕКТ:</a:t>
            </a:r>
            <a:endParaRPr lang="ru-RU" sz="1400" dirty="0">
              <a:solidFill>
                <a:srgbClr val="0065A8"/>
              </a:solidFill>
            </a:endParaRPr>
          </a:p>
        </p:txBody>
      </p:sp>
      <p:pic>
        <p:nvPicPr>
          <p:cNvPr id="12" name="Picture 2" descr="F:\национальные проекты\ЧЕЛ ОБЛ\здравоохранение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91" y="1268760"/>
            <a:ext cx="504056" cy="50405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077271" y="1700808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Региональный проект «Программа дорожной деятельности и развития дорожного хозяйства Челябинской области (ФП Дорожная сеть)»</a:t>
            </a:r>
          </a:p>
          <a:p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4819" name="Picture 3" descr="F:\национальные проекты\ЧЕЛ ОБЛ\безоп дороги4.png"/>
          <p:cNvPicPr>
            <a:picLocks noChangeAspect="1" noChangeArrowheads="1"/>
          </p:cNvPicPr>
          <p:nvPr/>
        </p:nvPicPr>
        <p:blipFill>
          <a:blip r:embed="rId4" cstate="print"/>
          <a:srcRect b="23216"/>
          <a:stretch>
            <a:fillRect/>
          </a:stretch>
        </p:blipFill>
        <p:spPr bwMode="auto">
          <a:xfrm>
            <a:off x="1020963" y="1737016"/>
            <a:ext cx="4260912" cy="154796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077271" y="2387789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Региональный проект «Программа дорожной деятельности и развития дорожного хозяйства Челябинской области </a:t>
            </a: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(ФП Обще системные меры развития дорожного хозяйства)»</a:t>
            </a:r>
          </a:p>
          <a:p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7271" y="3035861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Региональный проект «Безопасность дорожного движения»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" name="Picture 3" descr="F:\национальные проекты\ЧЕЛ ОБЛ\безоп дороги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88640"/>
            <a:ext cx="782637" cy="78263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01207" y="3520955"/>
            <a:ext cx="8424936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ФИНАНСОВОЕ ОБЕСПЕЧЕНИЕ ПРОЕКТА </a:t>
            </a:r>
            <a:r>
              <a:rPr lang="ru-RU" sz="1400" b="1" dirty="0" smtClean="0">
                <a:solidFill>
                  <a:srgbClr val="0070C0"/>
                </a:solidFill>
                <a:latin typeface="+mj-lt"/>
                <a:ea typeface="Calibri" panose="020F0502020204030204" pitchFamily="34" charset="0"/>
              </a:rPr>
              <a:t>«БЕЗОПАСНЫЕ ПО ЧЕЛЯБИНСКОЙ ОБЛАСТИ В 2019 ГОДУ</a:t>
            </a:r>
            <a:endParaRPr lang="ru-RU" sz="1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88686" y="3872662"/>
            <a:ext cx="45365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Сети автомобильных дорог общего пользования регионального или межмуниципального значения, дорожная сеть городских агломераций, дорожные работы в целях приведения в нормативное состояние, снижения уровня перегрузки и ликвидации мест концентрации дорожно-транспортных происшествий,</a:t>
            </a:r>
          </a:p>
          <a:p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в том числе: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07834" y="54731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</a:rPr>
              <a:t>федеральный бюджет (в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</a:rPr>
              <a:t>т.ч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</a:rPr>
              <a:t>. межбюджетные трансферты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</a:rPr>
              <a:t>бюджету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</a:rPr>
              <a:t>)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6634" y="5996320"/>
            <a:ext cx="33389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</a:rPr>
              <a:t>б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</a:rPr>
              <a:t>юджет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</a:rPr>
              <a:t>субъекта Российской Федерации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27967" y="4482212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</a:rPr>
              <a:t>3 460,4846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227967" y="5444832"/>
            <a:ext cx="1233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</a:rPr>
              <a:t>1 884,4368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227967" y="5929600"/>
            <a:ext cx="1233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</a:rPr>
              <a:t>1 576,0496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88037" y="6304097"/>
            <a:ext cx="9286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rgbClr val="0065A8"/>
                </a:solidFill>
              </a:rPr>
              <a:t>ТЫС.РУБ</a:t>
            </a:r>
            <a:endParaRPr lang="ru-RU" sz="1050" dirty="0">
              <a:solidFill>
                <a:srgbClr val="0065A8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99777" y="606489"/>
            <a:ext cx="1238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65A8"/>
                </a:solidFill>
              </a:rPr>
              <a:t>2019 год</a:t>
            </a:r>
            <a:endParaRPr lang="ru-RU" sz="1600" dirty="0">
              <a:solidFill>
                <a:srgbClr val="0065A8"/>
              </a:solidFill>
            </a:endParaRPr>
          </a:p>
        </p:txBody>
      </p:sp>
      <p:pic>
        <p:nvPicPr>
          <p:cNvPr id="37" name="Picture 3" descr="F:\национальные проекты\ЧЕЛ ОБЛ\безоп дороги4.png"/>
          <p:cNvPicPr>
            <a:picLocks noChangeAspect="1" noChangeArrowheads="1"/>
          </p:cNvPicPr>
          <p:nvPr/>
        </p:nvPicPr>
        <p:blipFill rotWithShape="1">
          <a:blip r:embed="rId4" cstate="print"/>
          <a:srcRect l="-3856" t="-2492" r="97524" b="-246"/>
          <a:stretch/>
        </p:blipFill>
        <p:spPr bwMode="auto">
          <a:xfrm>
            <a:off x="827584" y="3903962"/>
            <a:ext cx="269779" cy="23949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75"/>
          <p:cNvSpPr/>
          <p:nvPr/>
        </p:nvSpPr>
        <p:spPr>
          <a:xfrm>
            <a:off x="7878741" y="1677043"/>
            <a:ext cx="828000" cy="47762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677043"/>
            <a:ext cx="4032448" cy="4776293"/>
          </a:xfrm>
          <a:prstGeom prst="rect">
            <a:avLst/>
          </a:prstGeom>
          <a:solidFill>
            <a:srgbClr val="006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F:\национальные проекты\ЧЕЛ ОБЛ\полос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440" y="620688"/>
            <a:ext cx="8409024" cy="7200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66029" y="323364"/>
            <a:ext cx="24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НАЦИОНАЛЬНЫЙ ПРОЕКТ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53938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5A8"/>
                </a:solidFill>
              </a:rPr>
              <a:t>БЕЗОПАСНЫЕ И КАЧЕСТВЕННЫЕ АВТОМОБИЛЬНЫЕ ДОРОГИ</a:t>
            </a:r>
            <a:endParaRPr lang="ru-RU" b="1" dirty="0">
              <a:solidFill>
                <a:srgbClr val="0065A8"/>
              </a:solidFill>
            </a:endParaRPr>
          </a:p>
        </p:txBody>
      </p:sp>
      <p:pic>
        <p:nvPicPr>
          <p:cNvPr id="7" name="Picture 3" descr="F:\национальные проекты\ЧЕЛ ОБЛ\безоп дорог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782637" cy="78263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3528" y="1124744"/>
            <a:ext cx="7257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65A8"/>
                </a:solidFill>
              </a:rPr>
              <a:t>В РАМКАХ ПРОГРАММЫ «РАЗВИТИЕ ДОРОЖНОГО ХОЗЯЙСТВА В ЧЕЛЯБИНСКОЙ ОБЛАСТИ»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8520" y="1681484"/>
            <a:ext cx="1910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 smtClean="0">
                <a:solidFill>
                  <a:schemeClr val="bg1"/>
                </a:solidFill>
              </a:rPr>
              <a:t>Верхнеуфалейский</a:t>
            </a:r>
            <a:r>
              <a:rPr lang="ru-RU" sz="1400" b="1" dirty="0" smtClean="0">
                <a:solidFill>
                  <a:schemeClr val="bg1"/>
                </a:solidFill>
              </a:rPr>
              <a:t> ГО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24251" y="1681484"/>
            <a:ext cx="777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7900,00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8520" y="2108743"/>
            <a:ext cx="16253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Златоустовский </a:t>
            </a:r>
            <a:r>
              <a:rPr lang="ru-RU" sz="1400" b="1" dirty="0">
                <a:solidFill>
                  <a:schemeClr val="bg1"/>
                </a:solidFill>
              </a:rPr>
              <a:t>ГО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57726" y="2108743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31 300,00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8520" y="2564904"/>
            <a:ext cx="1474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 smtClean="0">
                <a:solidFill>
                  <a:schemeClr val="bg1"/>
                </a:solidFill>
              </a:rPr>
              <a:t>Карабашский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>
                <a:solidFill>
                  <a:schemeClr val="bg1"/>
                </a:solidFill>
              </a:rPr>
              <a:t>ГО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23449" y="2564904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4027,64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8520" y="3010880"/>
            <a:ext cx="1260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 smtClean="0">
                <a:solidFill>
                  <a:schemeClr val="bg1"/>
                </a:solidFill>
              </a:rPr>
              <a:t>Копейский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>
                <a:solidFill>
                  <a:schemeClr val="bg1"/>
                </a:solidFill>
              </a:rPr>
              <a:t>ГО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77764" y="3021065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27911,42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8520" y="3439727"/>
            <a:ext cx="1473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Кыштымский ГО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23449" y="3439727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9040,00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8520" y="3861048"/>
            <a:ext cx="16152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Локомотивный ГО</a:t>
            </a:r>
          </a:p>
          <a:p>
            <a:endParaRPr lang="ru-RU" sz="1400" b="1" dirty="0" smtClean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23449" y="3861048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2000,00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8520" y="4293096"/>
            <a:ext cx="1199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 smtClean="0">
                <a:solidFill>
                  <a:schemeClr val="bg1"/>
                </a:solidFill>
              </a:rPr>
              <a:t>Миасский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>
                <a:solidFill>
                  <a:schemeClr val="bg1"/>
                </a:solidFill>
              </a:rPr>
              <a:t>ГО</a:t>
            </a:r>
          </a:p>
          <a:p>
            <a:endParaRPr lang="ru-RU" sz="1400" b="1" dirty="0" smtClean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77764" y="4293096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31853,60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8520" y="4705399"/>
            <a:ext cx="1165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Озерский </a:t>
            </a:r>
            <a:r>
              <a:rPr lang="ru-RU" sz="1400" b="1" dirty="0">
                <a:solidFill>
                  <a:schemeClr val="bg1"/>
                </a:solidFill>
              </a:rPr>
              <a:t>ГО</a:t>
            </a:r>
          </a:p>
          <a:p>
            <a:endParaRPr lang="ru-RU" sz="1400" b="1" dirty="0" smtClean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77764" y="4705399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17100,00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58520" y="5123963"/>
            <a:ext cx="1390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 smtClean="0">
                <a:solidFill>
                  <a:schemeClr val="bg1"/>
                </a:solidFill>
              </a:rPr>
              <a:t>Снежинский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>
                <a:solidFill>
                  <a:schemeClr val="bg1"/>
                </a:solidFill>
              </a:rPr>
              <a:t>ГО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477764" y="5117702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10611,61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520" y="5530005"/>
            <a:ext cx="1343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Трехгорный </a:t>
            </a:r>
            <a:r>
              <a:rPr lang="ru-RU" sz="1400" b="1" dirty="0">
                <a:solidFill>
                  <a:schemeClr val="bg1"/>
                </a:solidFill>
              </a:rPr>
              <a:t>ГО</a:t>
            </a:r>
          </a:p>
          <a:p>
            <a:endParaRPr lang="ru-RU" sz="1400" b="1" dirty="0" smtClean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23449" y="5530005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5130,29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58520" y="5942308"/>
            <a:ext cx="1176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Троицкий ГО</a:t>
            </a:r>
            <a:endParaRPr lang="ru-RU" sz="1400" b="1" dirty="0">
              <a:solidFill>
                <a:schemeClr val="bg1"/>
              </a:solidFill>
            </a:endParaRPr>
          </a:p>
          <a:p>
            <a:endParaRPr lang="ru-RU" sz="1400" b="1" dirty="0" smtClean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77764" y="5942308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13700,00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708772" y="1677043"/>
            <a:ext cx="1591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 smtClean="0">
                <a:solidFill>
                  <a:srgbClr val="0065A8"/>
                </a:solidFill>
              </a:rPr>
              <a:t>Усть-Катавский</a:t>
            </a:r>
            <a:r>
              <a:rPr lang="ru-RU" sz="1400" b="1" dirty="0" smtClean="0">
                <a:solidFill>
                  <a:srgbClr val="0065A8"/>
                </a:solidFill>
              </a:rPr>
              <a:t> ГО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881675" y="1677043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5799,59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21398" y="2104302"/>
            <a:ext cx="1603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 smtClean="0">
                <a:solidFill>
                  <a:srgbClr val="0065A8"/>
                </a:solidFill>
              </a:rPr>
              <a:t>Чебаркульский</a:t>
            </a:r>
            <a:r>
              <a:rPr lang="ru-RU" sz="1400" b="1" dirty="0">
                <a:solidFill>
                  <a:srgbClr val="0065A8"/>
                </a:solidFill>
              </a:rPr>
              <a:t> ГО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881675" y="2104302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7515,32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721398" y="2560463"/>
            <a:ext cx="1721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 smtClean="0">
                <a:solidFill>
                  <a:srgbClr val="0065A8"/>
                </a:solidFill>
              </a:rPr>
              <a:t>Южноуральский</a:t>
            </a:r>
            <a:r>
              <a:rPr lang="ru-RU" sz="1400" b="1" dirty="0" smtClean="0">
                <a:solidFill>
                  <a:srgbClr val="0065A8"/>
                </a:solidFill>
              </a:rPr>
              <a:t> </a:t>
            </a:r>
            <a:r>
              <a:rPr lang="ru-RU" sz="1400" b="1" dirty="0">
                <a:solidFill>
                  <a:srgbClr val="0065A8"/>
                </a:solidFill>
              </a:rPr>
              <a:t>ГО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881675" y="2560463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7300,00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721398" y="3006439"/>
            <a:ext cx="13813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 smtClean="0">
                <a:solidFill>
                  <a:srgbClr val="0065A8"/>
                </a:solidFill>
              </a:rPr>
              <a:t>Агаповский</a:t>
            </a:r>
            <a:r>
              <a:rPr lang="ru-RU" sz="1400" b="1" dirty="0" smtClean="0">
                <a:solidFill>
                  <a:srgbClr val="0065A8"/>
                </a:solidFill>
              </a:rPr>
              <a:t> МР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835990" y="3016624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15092,79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721398" y="3435286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65A8"/>
                </a:solidFill>
              </a:rPr>
              <a:t>Ашинский </a:t>
            </a:r>
            <a:r>
              <a:rPr lang="ru-RU" sz="1400" b="1" dirty="0">
                <a:solidFill>
                  <a:srgbClr val="0065A8"/>
                </a:solidFill>
              </a:rPr>
              <a:t>МР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835990" y="3435286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18000,00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716016" y="3856607"/>
            <a:ext cx="1424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 smtClean="0">
                <a:solidFill>
                  <a:srgbClr val="0065A8"/>
                </a:solidFill>
              </a:rPr>
              <a:t>Брединский</a:t>
            </a:r>
            <a:r>
              <a:rPr lang="ru-RU" sz="1400" b="1" dirty="0" smtClean="0">
                <a:solidFill>
                  <a:srgbClr val="0065A8"/>
                </a:solidFill>
              </a:rPr>
              <a:t> </a:t>
            </a:r>
            <a:r>
              <a:rPr lang="ru-RU" sz="1400" b="1" dirty="0">
                <a:solidFill>
                  <a:srgbClr val="0065A8"/>
                </a:solidFill>
              </a:rPr>
              <a:t>МР</a:t>
            </a:r>
          </a:p>
          <a:p>
            <a:endParaRPr lang="ru-RU" sz="1400" b="1" dirty="0" smtClean="0">
              <a:solidFill>
                <a:srgbClr val="0065A8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881675" y="3856607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8818,27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721398" y="4288655"/>
            <a:ext cx="1410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 smtClean="0">
                <a:solidFill>
                  <a:srgbClr val="0065A8"/>
                </a:solidFill>
              </a:rPr>
              <a:t>Варненский</a:t>
            </a:r>
            <a:r>
              <a:rPr lang="ru-RU" sz="1400" b="1" dirty="0">
                <a:solidFill>
                  <a:srgbClr val="0065A8"/>
                </a:solidFill>
              </a:rPr>
              <a:t> МР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881675" y="4288655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9800,00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721398" y="4700958"/>
            <a:ext cx="18448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65A8"/>
                </a:solidFill>
              </a:rPr>
              <a:t>Верхнеуральский </a:t>
            </a:r>
            <a:r>
              <a:rPr lang="ru-RU" sz="1400" b="1" dirty="0">
                <a:solidFill>
                  <a:srgbClr val="0065A8"/>
                </a:solidFill>
              </a:rPr>
              <a:t>МР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835990" y="4700958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11571,00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721398" y="5119522"/>
            <a:ext cx="1751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 smtClean="0">
                <a:solidFill>
                  <a:srgbClr val="0065A8"/>
                </a:solidFill>
              </a:rPr>
              <a:t>Еманжелинский</a:t>
            </a:r>
            <a:r>
              <a:rPr lang="ru-RU" sz="1400" b="1" dirty="0" smtClean="0">
                <a:solidFill>
                  <a:srgbClr val="0065A8"/>
                </a:solidFill>
              </a:rPr>
              <a:t> </a:t>
            </a:r>
            <a:r>
              <a:rPr lang="ru-RU" sz="1400" b="1" dirty="0">
                <a:solidFill>
                  <a:srgbClr val="0065A8"/>
                </a:solidFill>
              </a:rPr>
              <a:t>МР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835990" y="5113261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11441,25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739107" y="5525564"/>
            <a:ext cx="13462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 smtClean="0">
                <a:solidFill>
                  <a:srgbClr val="0065A8"/>
                </a:solidFill>
              </a:rPr>
              <a:t>Еткульский</a:t>
            </a:r>
            <a:r>
              <a:rPr lang="ru-RU" sz="1400" b="1" dirty="0" smtClean="0">
                <a:solidFill>
                  <a:srgbClr val="0065A8"/>
                </a:solidFill>
              </a:rPr>
              <a:t> </a:t>
            </a:r>
            <a:r>
              <a:rPr lang="ru-RU" sz="1400" b="1" dirty="0">
                <a:solidFill>
                  <a:srgbClr val="0065A8"/>
                </a:solidFill>
              </a:rPr>
              <a:t>МР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835990" y="5525564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10453,00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735376" y="5937867"/>
            <a:ext cx="15756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 smtClean="0">
                <a:solidFill>
                  <a:srgbClr val="0065A8"/>
                </a:solidFill>
              </a:rPr>
              <a:t>Карталинский</a:t>
            </a:r>
            <a:r>
              <a:rPr lang="ru-RU" sz="1400" b="1" dirty="0" smtClean="0">
                <a:solidFill>
                  <a:srgbClr val="0065A8"/>
                </a:solidFill>
              </a:rPr>
              <a:t> </a:t>
            </a:r>
            <a:r>
              <a:rPr lang="ru-RU" sz="1400" b="1" dirty="0">
                <a:solidFill>
                  <a:srgbClr val="0065A8"/>
                </a:solidFill>
              </a:rPr>
              <a:t>МР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835990" y="5937867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13205,00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16515" y="1992708"/>
            <a:ext cx="403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316515" y="2420888"/>
            <a:ext cx="403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323528" y="2852936"/>
            <a:ext cx="403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323528" y="3314216"/>
            <a:ext cx="403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323976" y="3723239"/>
            <a:ext cx="403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323528" y="4145462"/>
            <a:ext cx="403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323976" y="4592956"/>
            <a:ext cx="403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309014" y="4996337"/>
            <a:ext cx="403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316515" y="5404190"/>
            <a:ext cx="403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309014" y="5833341"/>
            <a:ext cx="403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323528" y="6250085"/>
            <a:ext cx="403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4651509" y="1988840"/>
            <a:ext cx="4032000" cy="0"/>
          </a:xfrm>
          <a:prstGeom prst="line">
            <a:avLst/>
          </a:prstGeom>
          <a:ln>
            <a:solidFill>
              <a:srgbClr val="006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4651509" y="2417020"/>
            <a:ext cx="4032000" cy="0"/>
          </a:xfrm>
          <a:prstGeom prst="line">
            <a:avLst/>
          </a:prstGeom>
          <a:ln>
            <a:solidFill>
              <a:srgbClr val="006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4658522" y="2849068"/>
            <a:ext cx="4032000" cy="0"/>
          </a:xfrm>
          <a:prstGeom prst="line">
            <a:avLst/>
          </a:prstGeom>
          <a:ln>
            <a:solidFill>
              <a:srgbClr val="006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658522" y="3310348"/>
            <a:ext cx="4032000" cy="0"/>
          </a:xfrm>
          <a:prstGeom prst="line">
            <a:avLst/>
          </a:prstGeom>
          <a:ln>
            <a:solidFill>
              <a:srgbClr val="006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4658970" y="3719371"/>
            <a:ext cx="4032000" cy="0"/>
          </a:xfrm>
          <a:prstGeom prst="line">
            <a:avLst/>
          </a:prstGeom>
          <a:ln>
            <a:solidFill>
              <a:srgbClr val="006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4658522" y="4141594"/>
            <a:ext cx="4032000" cy="0"/>
          </a:xfrm>
          <a:prstGeom prst="line">
            <a:avLst/>
          </a:prstGeom>
          <a:ln>
            <a:solidFill>
              <a:srgbClr val="006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4658970" y="4589088"/>
            <a:ext cx="4032000" cy="0"/>
          </a:xfrm>
          <a:prstGeom prst="line">
            <a:avLst/>
          </a:prstGeom>
          <a:ln>
            <a:solidFill>
              <a:srgbClr val="006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4644008" y="4992469"/>
            <a:ext cx="4032000" cy="0"/>
          </a:xfrm>
          <a:prstGeom prst="line">
            <a:avLst/>
          </a:prstGeom>
          <a:ln>
            <a:solidFill>
              <a:srgbClr val="006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4651509" y="5400322"/>
            <a:ext cx="4032000" cy="0"/>
          </a:xfrm>
          <a:prstGeom prst="line">
            <a:avLst/>
          </a:prstGeom>
          <a:ln>
            <a:solidFill>
              <a:srgbClr val="006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4644008" y="5829473"/>
            <a:ext cx="4032000" cy="0"/>
          </a:xfrm>
          <a:prstGeom prst="line">
            <a:avLst/>
          </a:prstGeom>
          <a:ln>
            <a:solidFill>
              <a:srgbClr val="006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4658522" y="6246217"/>
            <a:ext cx="4032000" cy="0"/>
          </a:xfrm>
          <a:prstGeom prst="line">
            <a:avLst/>
          </a:prstGeom>
          <a:ln>
            <a:solidFill>
              <a:srgbClr val="006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57"/>
          <p:cNvSpPr/>
          <p:nvPr/>
        </p:nvSpPr>
        <p:spPr>
          <a:xfrm>
            <a:off x="7878741" y="1484784"/>
            <a:ext cx="828000" cy="21840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395536" y="1484784"/>
            <a:ext cx="4032448" cy="4776293"/>
          </a:xfrm>
          <a:prstGeom prst="rect">
            <a:avLst/>
          </a:prstGeom>
          <a:solidFill>
            <a:srgbClr val="006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F:\национальные проекты\ЧЕЛ ОБЛ\полос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440" y="620688"/>
            <a:ext cx="8409024" cy="7200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66029" y="323364"/>
            <a:ext cx="24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НАЦИОНАЛЬНЫЙ ПРОЕКТ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53938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5A8"/>
                </a:solidFill>
              </a:rPr>
              <a:t>БЕЗОПАСНЫЕ И КАЧЕСТВЕННЫЕ АВТОМОБИЛЬНЫЕ ДОРОГИ</a:t>
            </a:r>
            <a:endParaRPr lang="ru-RU" b="1" dirty="0">
              <a:solidFill>
                <a:srgbClr val="0065A8"/>
              </a:solidFill>
            </a:endParaRPr>
          </a:p>
        </p:txBody>
      </p:sp>
      <p:pic>
        <p:nvPicPr>
          <p:cNvPr id="7" name="Picture 3" descr="F:\национальные проекты\ЧЕЛ ОБЛ\безоп дорог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88640"/>
            <a:ext cx="782637" cy="782637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372232" y="1489225"/>
            <a:ext cx="13960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>
                <a:solidFill>
                  <a:schemeClr val="bg1"/>
                </a:solidFill>
              </a:rPr>
              <a:t>Каслинский</a:t>
            </a:r>
            <a:r>
              <a:rPr lang="ru-RU" sz="1400" b="1" dirty="0">
                <a:solidFill>
                  <a:schemeClr val="bg1"/>
                </a:solidFill>
              </a:rPr>
              <a:t> МР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57726" y="1489225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13955,39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4858" y="1916484"/>
            <a:ext cx="1905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Катав-Ивановский </a:t>
            </a:r>
            <a:r>
              <a:rPr lang="ru-RU" sz="1400" b="1" dirty="0">
                <a:solidFill>
                  <a:schemeClr val="bg1"/>
                </a:solidFill>
              </a:rPr>
              <a:t>МР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70352" y="1916484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9300,00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4858" y="2372645"/>
            <a:ext cx="1399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 smtClean="0">
                <a:solidFill>
                  <a:schemeClr val="bg1"/>
                </a:solidFill>
              </a:rPr>
              <a:t>Кизильский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>
                <a:solidFill>
                  <a:schemeClr val="bg1"/>
                </a:solidFill>
              </a:rPr>
              <a:t>МР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98208" y="2372645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8400,67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4858" y="2818621"/>
            <a:ext cx="18966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Красноармейский </a:t>
            </a:r>
            <a:r>
              <a:rPr lang="ru-RU" sz="1400" b="1" dirty="0">
                <a:solidFill>
                  <a:schemeClr val="bg1"/>
                </a:solidFill>
              </a:rPr>
              <a:t>МР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04587" y="2828806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20000,00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4858" y="3247468"/>
            <a:ext cx="1517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 smtClean="0">
                <a:solidFill>
                  <a:schemeClr val="bg1"/>
                </a:solidFill>
              </a:rPr>
              <a:t>Кунашакский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>
                <a:solidFill>
                  <a:schemeClr val="bg1"/>
                </a:solidFill>
              </a:rPr>
              <a:t>МР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04587" y="3247468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17191,49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2567" y="3668789"/>
            <a:ext cx="12928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Кусинский </a:t>
            </a:r>
            <a:r>
              <a:rPr lang="ru-RU" sz="1400" b="1" dirty="0">
                <a:solidFill>
                  <a:schemeClr val="bg1"/>
                </a:solidFill>
              </a:rPr>
              <a:t>МР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16740" y="3668789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10477,57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4858" y="4100837"/>
            <a:ext cx="15630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 smtClean="0">
                <a:solidFill>
                  <a:schemeClr val="bg1"/>
                </a:solidFill>
              </a:rPr>
              <a:t>Нагайбакский</a:t>
            </a:r>
            <a:r>
              <a:rPr lang="ru-RU" sz="1400" b="1" dirty="0">
                <a:solidFill>
                  <a:schemeClr val="bg1"/>
                </a:solidFill>
              </a:rPr>
              <a:t> МР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16740" y="4100837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9626,63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4858" y="4513140"/>
            <a:ext cx="1747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 smtClean="0">
                <a:solidFill>
                  <a:schemeClr val="bg1"/>
                </a:solidFill>
              </a:rPr>
              <a:t>Нязепетровский</a:t>
            </a:r>
            <a:r>
              <a:rPr lang="ru-RU" sz="1400" b="1" dirty="0">
                <a:solidFill>
                  <a:schemeClr val="bg1"/>
                </a:solidFill>
              </a:rPr>
              <a:t> МР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516740" y="4513140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7500,00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4858" y="4931704"/>
            <a:ext cx="1465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 smtClean="0">
                <a:solidFill>
                  <a:schemeClr val="bg1"/>
                </a:solidFill>
              </a:rPr>
              <a:t>Пластовский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>
                <a:solidFill>
                  <a:schemeClr val="bg1"/>
                </a:solidFill>
              </a:rPr>
              <a:t>МР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16740" y="4925443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7124,00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2567" y="5337746"/>
            <a:ext cx="1378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 smtClean="0">
                <a:solidFill>
                  <a:schemeClr val="bg1"/>
                </a:solidFill>
              </a:rPr>
              <a:t>Саткинский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>
                <a:solidFill>
                  <a:schemeClr val="bg1"/>
                </a:solidFill>
              </a:rPr>
              <a:t>МР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16740" y="5337746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23000,00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98836" y="5750049"/>
            <a:ext cx="1388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Сосновский </a:t>
            </a:r>
            <a:r>
              <a:rPr lang="ru-RU" sz="1400" b="1" dirty="0">
                <a:solidFill>
                  <a:schemeClr val="bg1"/>
                </a:solidFill>
              </a:rPr>
              <a:t>МР</a:t>
            </a:r>
          </a:p>
          <a:p>
            <a:endParaRPr lang="ru-RU" sz="1400" b="1" dirty="0" smtClean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41173" y="5750049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24000,00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708772" y="1484784"/>
            <a:ext cx="1236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65A8"/>
                </a:solidFill>
              </a:rPr>
              <a:t>Троицкий </a:t>
            </a:r>
            <a:r>
              <a:rPr lang="ru-RU" sz="1400" b="1" dirty="0">
                <a:solidFill>
                  <a:srgbClr val="0065A8"/>
                </a:solidFill>
              </a:rPr>
              <a:t>МР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817697" y="1484784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11303,84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21398" y="1912043"/>
            <a:ext cx="1289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65A8"/>
                </a:solidFill>
              </a:rPr>
              <a:t>Увельский </a:t>
            </a:r>
            <a:r>
              <a:rPr lang="ru-RU" sz="1400" b="1" dirty="0">
                <a:solidFill>
                  <a:srgbClr val="0065A8"/>
                </a:solidFill>
              </a:rPr>
              <a:t>МР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863382" y="1912043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9758,00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721398" y="2368204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 smtClean="0">
                <a:solidFill>
                  <a:srgbClr val="0065A8"/>
                </a:solidFill>
              </a:rPr>
              <a:t>Уйский</a:t>
            </a:r>
            <a:r>
              <a:rPr lang="ru-RU" sz="1400" b="1" dirty="0" smtClean="0">
                <a:solidFill>
                  <a:srgbClr val="0065A8"/>
                </a:solidFill>
              </a:rPr>
              <a:t> </a:t>
            </a:r>
            <a:r>
              <a:rPr lang="ru-RU" sz="1400" b="1" dirty="0">
                <a:solidFill>
                  <a:srgbClr val="0065A8"/>
                </a:solidFill>
              </a:rPr>
              <a:t>МР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863382" y="2368204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9000,00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721398" y="2814180"/>
            <a:ext cx="1662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 smtClean="0">
                <a:solidFill>
                  <a:srgbClr val="0065A8"/>
                </a:solidFill>
              </a:rPr>
              <a:t>Чебаркульский</a:t>
            </a:r>
            <a:r>
              <a:rPr lang="ru-RU" sz="1400" b="1" dirty="0" smtClean="0">
                <a:solidFill>
                  <a:srgbClr val="0065A8"/>
                </a:solidFill>
              </a:rPr>
              <a:t> </a:t>
            </a:r>
            <a:r>
              <a:rPr lang="ru-RU" sz="1400" b="1" dirty="0">
                <a:solidFill>
                  <a:srgbClr val="0065A8"/>
                </a:solidFill>
              </a:rPr>
              <a:t>МР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817697" y="2824365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13832,10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721398" y="3243027"/>
            <a:ext cx="1423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65A8"/>
                </a:solidFill>
              </a:rPr>
              <a:t>Чесменский </a:t>
            </a:r>
            <a:r>
              <a:rPr lang="ru-RU" sz="1400" b="1" dirty="0">
                <a:solidFill>
                  <a:srgbClr val="0065A8"/>
                </a:solidFill>
              </a:rPr>
              <a:t>МР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863382" y="3243027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7959,27</a:t>
            </a: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388523" y="1800449"/>
            <a:ext cx="403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388523" y="2228629"/>
            <a:ext cx="403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395536" y="2660677"/>
            <a:ext cx="403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395536" y="3121957"/>
            <a:ext cx="403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395984" y="3530980"/>
            <a:ext cx="403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395536" y="3953203"/>
            <a:ext cx="403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395984" y="4400697"/>
            <a:ext cx="403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381022" y="4804078"/>
            <a:ext cx="403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388523" y="5211931"/>
            <a:ext cx="403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81022" y="5641082"/>
            <a:ext cx="403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395536" y="6057826"/>
            <a:ext cx="403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4651509" y="1796581"/>
            <a:ext cx="4032000" cy="0"/>
          </a:xfrm>
          <a:prstGeom prst="line">
            <a:avLst/>
          </a:prstGeom>
          <a:ln>
            <a:solidFill>
              <a:srgbClr val="006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4651509" y="2224761"/>
            <a:ext cx="4032000" cy="0"/>
          </a:xfrm>
          <a:prstGeom prst="line">
            <a:avLst/>
          </a:prstGeom>
          <a:ln>
            <a:solidFill>
              <a:srgbClr val="006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4658522" y="2656809"/>
            <a:ext cx="4032000" cy="0"/>
          </a:xfrm>
          <a:prstGeom prst="line">
            <a:avLst/>
          </a:prstGeom>
          <a:ln>
            <a:solidFill>
              <a:srgbClr val="006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4658522" y="3118089"/>
            <a:ext cx="4032000" cy="0"/>
          </a:xfrm>
          <a:prstGeom prst="line">
            <a:avLst/>
          </a:prstGeom>
          <a:ln>
            <a:solidFill>
              <a:srgbClr val="006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4658522" y="3524773"/>
            <a:ext cx="4032000" cy="0"/>
          </a:xfrm>
          <a:prstGeom prst="line">
            <a:avLst/>
          </a:prstGeom>
          <a:ln>
            <a:solidFill>
              <a:srgbClr val="006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0" name="Picture 2" descr="G:\национальные проекты\ЧЕЛ ОБЛ\безоп дороги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2338" y="3811507"/>
            <a:ext cx="4224367" cy="244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74688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7756618" y="1556792"/>
            <a:ext cx="1159165" cy="49903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Picture 2" descr="F:\национальные проекты\ЧЕЛ ОБЛ\полос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440" y="620688"/>
            <a:ext cx="8409024" cy="7200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66029" y="323364"/>
            <a:ext cx="24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НАЦИОНАЛЬНЫЙ ПРОЕКТ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53938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5A8"/>
                </a:solidFill>
              </a:rPr>
              <a:t>БЕЗОПАСНЫЕ И КАЧЕСТВЕННЫЕ АВТОМОБИЛЬНЫЕ ДОРОГИ</a:t>
            </a:r>
            <a:endParaRPr lang="ru-RU" b="1" dirty="0">
              <a:solidFill>
                <a:srgbClr val="0065A8"/>
              </a:solidFill>
            </a:endParaRPr>
          </a:p>
        </p:txBody>
      </p:sp>
      <p:pic>
        <p:nvPicPr>
          <p:cNvPr id="7" name="Picture 3" descr="F:\национальные проекты\ЧЕЛ ОБЛ\безоп дорог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88640"/>
            <a:ext cx="782637" cy="782637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323528" y="1609055"/>
            <a:ext cx="7083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65A8"/>
                </a:solidFill>
              </a:rPr>
              <a:t>Ремонт покрытия - Чебаркуль-Уйское-</a:t>
            </a:r>
            <a:r>
              <a:rPr lang="ru-RU" sz="1400" b="1" dirty="0" err="1">
                <a:solidFill>
                  <a:srgbClr val="0065A8"/>
                </a:solidFill>
              </a:rPr>
              <a:t>Сурменевский</a:t>
            </a:r>
            <a:r>
              <a:rPr lang="ru-RU" sz="1400" b="1" dirty="0">
                <a:solidFill>
                  <a:srgbClr val="0065A8"/>
                </a:solidFill>
              </a:rPr>
              <a:t>-Магнитогорск, уч.193+700-195+300</a:t>
            </a:r>
            <a:endParaRPr lang="ru-RU" sz="1400" b="1" dirty="0" smtClean="0">
              <a:solidFill>
                <a:srgbClr val="0065A8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17570" y="1609055"/>
            <a:ext cx="1026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17 765 632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3528" y="2069906"/>
            <a:ext cx="7123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65A8"/>
                </a:solidFill>
              </a:rPr>
              <a:t>Ремонт покрытия - Чебаркуль-Уйское-</a:t>
            </a:r>
            <a:r>
              <a:rPr lang="ru-RU" sz="1400" b="1" dirty="0" err="1">
                <a:solidFill>
                  <a:srgbClr val="0065A8"/>
                </a:solidFill>
              </a:rPr>
              <a:t>Сурменевский</a:t>
            </a:r>
            <a:r>
              <a:rPr lang="ru-RU" sz="1400" b="1" dirty="0">
                <a:solidFill>
                  <a:srgbClr val="0065A8"/>
                </a:solidFill>
              </a:rPr>
              <a:t>-Магнитогорск, уч. 181+300-184+300</a:t>
            </a:r>
            <a:endParaRPr lang="ru-RU" sz="1400" b="1" dirty="0" smtClean="0">
              <a:solidFill>
                <a:srgbClr val="0065A8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47991" y="2069906"/>
            <a:ext cx="995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45 108 980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3528" y="2530757"/>
            <a:ext cx="73303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65A8"/>
                </a:solidFill>
              </a:rPr>
              <a:t>Ремонт покрытия - Фершампенуаз-Париж-железнодорожная </a:t>
            </a:r>
            <a:r>
              <a:rPr lang="ru-RU" sz="1400" b="1" dirty="0" smtClean="0">
                <a:solidFill>
                  <a:srgbClr val="0065A8"/>
                </a:solidFill>
              </a:rPr>
              <a:t>ст. </a:t>
            </a:r>
            <a:r>
              <a:rPr lang="ru-RU" sz="1400" b="1" dirty="0">
                <a:solidFill>
                  <a:srgbClr val="0065A8"/>
                </a:solidFill>
              </a:rPr>
              <a:t>Джабык, уч. 9+960-12+000</a:t>
            </a:r>
            <a:endParaRPr lang="ru-RU" sz="1400" b="1" dirty="0" smtClean="0">
              <a:solidFill>
                <a:srgbClr val="0065A8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47991" y="2530757"/>
            <a:ext cx="995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19 819 783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3528" y="2991608"/>
            <a:ext cx="7238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65A8"/>
                </a:solidFill>
              </a:rPr>
              <a:t>Ремонт покрытия - Фершампенуаз-Париж-железнодорожная </a:t>
            </a:r>
            <a:r>
              <a:rPr lang="ru-RU" sz="1400" b="1" dirty="0" smtClean="0">
                <a:solidFill>
                  <a:srgbClr val="0065A8"/>
                </a:solidFill>
              </a:rPr>
              <a:t>ст. </a:t>
            </a:r>
            <a:r>
              <a:rPr lang="ru-RU" sz="1400" b="1" dirty="0">
                <a:solidFill>
                  <a:srgbClr val="0065A8"/>
                </a:solidFill>
              </a:rPr>
              <a:t>Джабык, уч. 7+400-8+960</a:t>
            </a:r>
            <a:endParaRPr lang="ru-RU" sz="1400" b="1" dirty="0" smtClean="0">
              <a:solidFill>
                <a:srgbClr val="0065A8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47991" y="2991608"/>
            <a:ext cx="995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15 156 305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3528" y="3452459"/>
            <a:ext cx="7238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65A8"/>
                </a:solidFill>
              </a:rPr>
              <a:t>Ремонт покрытия - Фершампенуаз-Париж-железнодорожная </a:t>
            </a:r>
            <a:r>
              <a:rPr lang="ru-RU" sz="1400" b="1" dirty="0" smtClean="0">
                <a:solidFill>
                  <a:srgbClr val="0065A8"/>
                </a:solidFill>
              </a:rPr>
              <a:t>ст. </a:t>
            </a:r>
            <a:r>
              <a:rPr lang="ru-RU" sz="1400" b="1" dirty="0">
                <a:solidFill>
                  <a:srgbClr val="0065A8"/>
                </a:solidFill>
              </a:rPr>
              <a:t>Джабык, уч. 0+000-5+900</a:t>
            </a:r>
            <a:endParaRPr lang="ru-RU" sz="1400" b="1" dirty="0" smtClean="0">
              <a:solidFill>
                <a:srgbClr val="0065A8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47991" y="3452459"/>
            <a:ext cx="995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57 321 922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3528" y="3913310"/>
            <a:ext cx="5626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65A8"/>
                </a:solidFill>
              </a:rPr>
              <a:t>Ремонт покрытия - </a:t>
            </a:r>
            <a:r>
              <a:rPr lang="ru-RU" sz="1400" b="1" dirty="0" err="1">
                <a:solidFill>
                  <a:srgbClr val="0065A8"/>
                </a:solidFill>
              </a:rPr>
              <a:t>Южноуральск</a:t>
            </a:r>
            <a:r>
              <a:rPr lang="ru-RU" sz="1400" b="1" dirty="0">
                <a:solidFill>
                  <a:srgbClr val="0065A8"/>
                </a:solidFill>
              </a:rPr>
              <a:t>-Магнитогорск, уч. 141+400-144+080</a:t>
            </a:r>
            <a:endParaRPr lang="ru-RU" sz="1400" b="1" dirty="0" smtClean="0">
              <a:solidFill>
                <a:srgbClr val="0065A8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07915" y="3913310"/>
            <a:ext cx="10358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33 477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113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3528" y="4374161"/>
            <a:ext cx="5704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65A8"/>
                </a:solidFill>
              </a:rPr>
              <a:t>Ремонт покрытия - </a:t>
            </a:r>
            <a:r>
              <a:rPr lang="ru-RU" sz="1400" b="1" dirty="0" err="1">
                <a:solidFill>
                  <a:srgbClr val="0065A8"/>
                </a:solidFill>
              </a:rPr>
              <a:t>Южноуральск</a:t>
            </a:r>
            <a:r>
              <a:rPr lang="ru-RU" sz="1400" b="1" dirty="0">
                <a:solidFill>
                  <a:srgbClr val="0065A8"/>
                </a:solidFill>
              </a:rPr>
              <a:t>-Магнитогорск, уч. </a:t>
            </a:r>
            <a:r>
              <a:rPr lang="ru-RU" sz="1400" b="1" dirty="0" smtClean="0">
                <a:solidFill>
                  <a:srgbClr val="0065A8"/>
                </a:solidFill>
              </a:rPr>
              <a:t>132+970-137+585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847991" y="4374161"/>
            <a:ext cx="995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57 648 088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3528" y="4835012"/>
            <a:ext cx="7123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65A8"/>
                </a:solidFill>
              </a:rPr>
              <a:t>Ремонт покрытия - Карагайский бор-а/д Чебаркуль-Уйское-</a:t>
            </a:r>
            <a:r>
              <a:rPr lang="ru-RU" sz="1400" b="1" dirty="0" err="1">
                <a:solidFill>
                  <a:srgbClr val="0065A8"/>
                </a:solidFill>
              </a:rPr>
              <a:t>Сурменевский</a:t>
            </a:r>
            <a:r>
              <a:rPr lang="ru-RU" sz="1400" b="1" dirty="0">
                <a:solidFill>
                  <a:srgbClr val="0065A8"/>
                </a:solidFill>
              </a:rPr>
              <a:t>-Магнитогорск</a:t>
            </a:r>
            <a:endParaRPr lang="ru-RU" sz="1400" b="1" dirty="0" smtClean="0">
              <a:solidFill>
                <a:srgbClr val="0065A8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47991" y="4835012"/>
            <a:ext cx="995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35 947 646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3528" y="5295863"/>
            <a:ext cx="3816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65A8"/>
                </a:solidFill>
              </a:rPr>
              <a:t>Ремонт покрытия - Обход села Фершампенуаз</a:t>
            </a:r>
            <a:endParaRPr lang="ru-RU" sz="1400" b="1" dirty="0" smtClean="0">
              <a:solidFill>
                <a:srgbClr val="0065A8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847991" y="5295863"/>
            <a:ext cx="995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55 174 779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23528" y="5756714"/>
            <a:ext cx="3460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65A8"/>
                </a:solidFill>
              </a:rPr>
              <a:t>Ремонт — Вязовая-</a:t>
            </a:r>
            <a:r>
              <a:rPr lang="ru-RU" sz="1400" b="1" dirty="0" err="1">
                <a:solidFill>
                  <a:srgbClr val="0065A8"/>
                </a:solidFill>
              </a:rPr>
              <a:t>Тюбеляс</a:t>
            </a:r>
            <a:r>
              <a:rPr lang="ru-RU" sz="1400" b="1" dirty="0">
                <a:solidFill>
                  <a:srgbClr val="0065A8"/>
                </a:solidFill>
              </a:rPr>
              <a:t> (0+000-5+000)</a:t>
            </a:r>
            <a:endParaRPr lang="ru-RU" sz="1400" b="1" dirty="0" smtClean="0">
              <a:solidFill>
                <a:srgbClr val="0065A8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756619" y="5756714"/>
            <a:ext cx="1087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150 433 400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3528" y="6217567"/>
            <a:ext cx="57596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65A8"/>
                </a:solidFill>
              </a:rPr>
              <a:t>Капитальный ремонт - Верхний </a:t>
            </a:r>
            <a:r>
              <a:rPr lang="ru-RU" sz="1400" b="1" dirty="0" err="1">
                <a:solidFill>
                  <a:srgbClr val="0065A8"/>
                </a:solidFill>
              </a:rPr>
              <a:t>уфалей</a:t>
            </a:r>
            <a:r>
              <a:rPr lang="ru-RU" sz="1400" b="1" dirty="0">
                <a:solidFill>
                  <a:srgbClr val="0065A8"/>
                </a:solidFill>
              </a:rPr>
              <a:t>-граница Свердловской области</a:t>
            </a:r>
            <a:endParaRPr lang="ru-RU" sz="1400" b="1" dirty="0" smtClean="0">
              <a:solidFill>
                <a:srgbClr val="0065A8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756619" y="6217567"/>
            <a:ext cx="1087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234 295 989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23528" y="1124744"/>
            <a:ext cx="7125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65A8"/>
                </a:solidFill>
              </a:rPr>
              <a:t>АВТОМОБИЛЬНЫЕ ДОРОГ РЕГИОНАЛЬНОГО ИЛИ МЕЖМУНИЦИПАЛЬНОГО ЗНАЧЕНИЯ </a:t>
            </a:r>
            <a:endParaRPr lang="ru-RU" sz="1400" b="1" dirty="0">
              <a:solidFill>
                <a:srgbClr val="0065A8"/>
              </a:solidFill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251520" y="1909497"/>
            <a:ext cx="7380000" cy="7335"/>
          </a:xfrm>
          <a:prstGeom prst="line">
            <a:avLst/>
          </a:prstGeom>
          <a:ln>
            <a:solidFill>
              <a:srgbClr val="006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251520" y="2348880"/>
            <a:ext cx="7380000" cy="7335"/>
          </a:xfrm>
          <a:prstGeom prst="line">
            <a:avLst/>
          </a:prstGeom>
          <a:ln>
            <a:solidFill>
              <a:srgbClr val="006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251520" y="2838266"/>
            <a:ext cx="7380000" cy="7335"/>
          </a:xfrm>
          <a:prstGeom prst="line">
            <a:avLst/>
          </a:prstGeom>
          <a:ln>
            <a:solidFill>
              <a:srgbClr val="006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251520" y="3277649"/>
            <a:ext cx="7380000" cy="7335"/>
          </a:xfrm>
          <a:prstGeom prst="line">
            <a:avLst/>
          </a:prstGeom>
          <a:ln>
            <a:solidFill>
              <a:srgbClr val="006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251520" y="3781705"/>
            <a:ext cx="7380000" cy="7335"/>
          </a:xfrm>
          <a:prstGeom prst="line">
            <a:avLst/>
          </a:prstGeom>
          <a:ln>
            <a:solidFill>
              <a:srgbClr val="006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251520" y="4221088"/>
            <a:ext cx="7380000" cy="7335"/>
          </a:xfrm>
          <a:prstGeom prst="line">
            <a:avLst/>
          </a:prstGeom>
          <a:ln>
            <a:solidFill>
              <a:srgbClr val="006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251520" y="4710474"/>
            <a:ext cx="7380000" cy="7335"/>
          </a:xfrm>
          <a:prstGeom prst="line">
            <a:avLst/>
          </a:prstGeom>
          <a:ln>
            <a:solidFill>
              <a:srgbClr val="006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251520" y="5149857"/>
            <a:ext cx="7380000" cy="7335"/>
          </a:xfrm>
          <a:prstGeom prst="line">
            <a:avLst/>
          </a:prstGeom>
          <a:ln>
            <a:solidFill>
              <a:srgbClr val="006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251520" y="5589240"/>
            <a:ext cx="7380000" cy="7335"/>
          </a:xfrm>
          <a:prstGeom prst="line">
            <a:avLst/>
          </a:prstGeom>
          <a:ln>
            <a:solidFill>
              <a:srgbClr val="006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251520" y="6078626"/>
            <a:ext cx="7380000" cy="7335"/>
          </a:xfrm>
          <a:prstGeom prst="line">
            <a:avLst/>
          </a:prstGeom>
          <a:ln>
            <a:solidFill>
              <a:srgbClr val="006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231196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/>
          <p:cNvSpPr/>
          <p:nvPr/>
        </p:nvSpPr>
        <p:spPr>
          <a:xfrm>
            <a:off x="7596336" y="1556792"/>
            <a:ext cx="1159165" cy="49903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Picture 2" descr="F:\национальные проекты\ЧЕЛ ОБЛ\полос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440" y="620688"/>
            <a:ext cx="8409024" cy="7200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66029" y="323364"/>
            <a:ext cx="24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НАЦИОНАЛЬНЫЙ ПРОЕКТ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53938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5A8"/>
                </a:solidFill>
              </a:rPr>
              <a:t>БЕЗОПАСНЫЕ И КАЧЕСТВЕННЫЕ АВТОМОБИЛЬНЫЕ ДОРОГИ</a:t>
            </a:r>
            <a:endParaRPr lang="ru-RU" b="1" dirty="0">
              <a:solidFill>
                <a:srgbClr val="0065A8"/>
              </a:solidFill>
            </a:endParaRPr>
          </a:p>
        </p:txBody>
      </p:sp>
      <p:pic>
        <p:nvPicPr>
          <p:cNvPr id="7" name="Picture 3" descr="F:\национальные проекты\ЧЕЛ ОБЛ\безоп дорог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88640"/>
            <a:ext cx="782637" cy="782637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372232" y="1681484"/>
            <a:ext cx="6954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65A8"/>
                </a:solidFill>
              </a:rPr>
              <a:t>Ремонт покрытия - Магнитогорск-Кизильское-Сибай Башкортостана, уч. 79+000-83+000</a:t>
            </a:r>
            <a:endParaRPr lang="ru-RU" sz="1400" b="1" dirty="0" smtClean="0">
              <a:solidFill>
                <a:srgbClr val="0065A8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68344" y="1681484"/>
            <a:ext cx="1026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44 414 662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2232" y="2108743"/>
            <a:ext cx="6994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65A8"/>
                </a:solidFill>
              </a:rPr>
              <a:t>Ремонт покрытия - </a:t>
            </a:r>
            <a:r>
              <a:rPr lang="ru-RU" sz="1400" b="1" dirty="0" err="1">
                <a:solidFill>
                  <a:srgbClr val="0065A8"/>
                </a:solidFill>
              </a:rPr>
              <a:t>Магнитогорк</a:t>
            </a:r>
            <a:r>
              <a:rPr lang="ru-RU" sz="1400" b="1" dirty="0">
                <a:solidFill>
                  <a:srgbClr val="0065A8"/>
                </a:solidFill>
              </a:rPr>
              <a:t>-Кизильское-Сибай Башкортостана, уч. 59+500-61+500</a:t>
            </a:r>
            <a:endParaRPr lang="ru-RU" sz="1400" b="1" dirty="0" smtClean="0">
              <a:solidFill>
                <a:srgbClr val="0065A8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68344" y="2108743"/>
            <a:ext cx="995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22 207 040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2232" y="2564904"/>
            <a:ext cx="70046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65A8"/>
                </a:solidFill>
              </a:rPr>
              <a:t>Ремонт покрытия - Магнитогорск-Кизильское-Сибай Башкортостана, уч. 49+000-50+000</a:t>
            </a:r>
            <a:endParaRPr lang="ru-RU" sz="1400" b="1" dirty="0" smtClean="0">
              <a:solidFill>
                <a:srgbClr val="0065A8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68344" y="2564904"/>
            <a:ext cx="995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11 103 520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2232" y="3010880"/>
            <a:ext cx="70046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65A8"/>
                </a:solidFill>
              </a:rPr>
              <a:t>Ремонт покрытия - Магнитогорск-Кизильское-Сибай Башкортостана, уч. </a:t>
            </a:r>
            <a:r>
              <a:rPr lang="ru-RU" sz="1400" b="1" dirty="0" smtClean="0">
                <a:solidFill>
                  <a:srgbClr val="0065A8"/>
                </a:solidFill>
              </a:rPr>
              <a:t>18+600-19+200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68344" y="3021065"/>
            <a:ext cx="995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16 655 280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2232" y="3439727"/>
            <a:ext cx="68731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65A8"/>
                </a:solidFill>
              </a:rPr>
              <a:t>Ремонт покрытия - Магнитогорск-Кизильское-Сибай </a:t>
            </a:r>
            <a:r>
              <a:rPr lang="ru-RU" sz="1400" b="1" dirty="0" err="1">
                <a:solidFill>
                  <a:srgbClr val="0065A8"/>
                </a:solidFill>
              </a:rPr>
              <a:t>Башкортостана,уч</a:t>
            </a:r>
            <a:r>
              <a:rPr lang="ru-RU" sz="1400" b="1" dirty="0">
                <a:solidFill>
                  <a:srgbClr val="0065A8"/>
                </a:solidFill>
              </a:rPr>
              <a:t>. 8+000-14+000</a:t>
            </a:r>
            <a:endParaRPr lang="ru-RU" sz="1400" b="1" dirty="0" smtClean="0">
              <a:solidFill>
                <a:srgbClr val="0065A8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68344" y="3439727"/>
            <a:ext cx="995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66 621 120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72232" y="3861048"/>
            <a:ext cx="6004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65A8"/>
                </a:solidFill>
              </a:rPr>
              <a:t>Ремонт - Магнитогорск-Кизильское-Сибай Башкортостана (24+050-47+320)</a:t>
            </a:r>
            <a:endParaRPr lang="ru-RU" sz="1400" b="1" dirty="0" smtClean="0">
              <a:solidFill>
                <a:srgbClr val="0065A8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68344" y="3861048"/>
            <a:ext cx="1087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123 000 000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72232" y="4293096"/>
            <a:ext cx="6139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65A8"/>
                </a:solidFill>
              </a:rPr>
              <a:t>Капитальный ремонт - Кизильское-Бреды-Мариинский-граница Казахстана </a:t>
            </a:r>
            <a:endParaRPr lang="ru-RU" sz="1400" b="1" dirty="0" smtClean="0">
              <a:solidFill>
                <a:srgbClr val="0065A8"/>
              </a:solidFill>
            </a:endParaRPr>
          </a:p>
          <a:p>
            <a:r>
              <a:rPr lang="ru-RU" sz="1400" b="1" dirty="0" smtClean="0">
                <a:solidFill>
                  <a:srgbClr val="0065A8"/>
                </a:solidFill>
              </a:rPr>
              <a:t>(</a:t>
            </a:r>
            <a:r>
              <a:rPr lang="ru-RU" sz="1400" b="1" dirty="0">
                <a:solidFill>
                  <a:srgbClr val="0065A8"/>
                </a:solidFill>
              </a:rPr>
              <a:t>участок </a:t>
            </a:r>
            <a:r>
              <a:rPr lang="ru-RU" sz="1400" b="1" dirty="0" err="1">
                <a:solidFill>
                  <a:srgbClr val="0065A8"/>
                </a:solidFill>
              </a:rPr>
              <a:t>п.Андреевский</a:t>
            </a:r>
            <a:r>
              <a:rPr lang="ru-RU" sz="1400" b="1" dirty="0">
                <a:solidFill>
                  <a:srgbClr val="0065A8"/>
                </a:solidFill>
              </a:rPr>
              <a:t> — граница Казахстана)</a:t>
            </a:r>
            <a:endParaRPr lang="ru-RU" sz="1400" b="1" dirty="0" smtClean="0">
              <a:solidFill>
                <a:srgbClr val="0065A8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68344" y="4293096"/>
            <a:ext cx="1087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235 756 920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72232" y="5123963"/>
            <a:ext cx="63064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65A8"/>
                </a:solidFill>
              </a:rPr>
              <a:t>Ремонт - Кизильское-Бреды-Мариинский-граница Казахстана (25+000-30+000)</a:t>
            </a:r>
            <a:endParaRPr lang="ru-RU" sz="1400" b="1" dirty="0" smtClean="0">
              <a:solidFill>
                <a:srgbClr val="0065A8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68344" y="5117702"/>
            <a:ext cx="995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68 578 100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72232" y="5530005"/>
            <a:ext cx="4551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65A8"/>
                </a:solidFill>
              </a:rPr>
              <a:t>Реконструкция мостового перехода через реку Сак-</a:t>
            </a:r>
            <a:r>
              <a:rPr lang="ru-RU" sz="1400" b="1" dirty="0" err="1">
                <a:solidFill>
                  <a:srgbClr val="0065A8"/>
                </a:solidFill>
              </a:rPr>
              <a:t>Елга</a:t>
            </a:r>
            <a:endParaRPr lang="ru-RU" sz="1400" b="1" dirty="0" smtClean="0">
              <a:solidFill>
                <a:srgbClr val="0065A8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68344" y="5530005"/>
            <a:ext cx="995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40 080 221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72232" y="5942308"/>
            <a:ext cx="4309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65A8"/>
                </a:solidFill>
              </a:rPr>
              <a:t>Реконструкция мостового перехода через р. </a:t>
            </a:r>
            <a:r>
              <a:rPr lang="ru-RU" sz="1400" b="1" dirty="0" err="1">
                <a:solidFill>
                  <a:srgbClr val="0065A8"/>
                </a:solidFill>
              </a:rPr>
              <a:t>Зюзелга</a:t>
            </a:r>
            <a:endParaRPr lang="ru-RU" sz="1400" b="1" dirty="0" smtClean="0">
              <a:solidFill>
                <a:srgbClr val="0065A8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68344" y="5942308"/>
            <a:ext cx="995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61 562 461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251520" y="1988840"/>
            <a:ext cx="7164000" cy="7335"/>
          </a:xfrm>
          <a:prstGeom prst="line">
            <a:avLst/>
          </a:prstGeom>
          <a:ln>
            <a:solidFill>
              <a:srgbClr val="006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51520" y="2413553"/>
            <a:ext cx="7164000" cy="7335"/>
          </a:xfrm>
          <a:prstGeom prst="line">
            <a:avLst/>
          </a:prstGeom>
          <a:ln>
            <a:solidFill>
              <a:srgbClr val="006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51520" y="2917609"/>
            <a:ext cx="7164000" cy="7335"/>
          </a:xfrm>
          <a:prstGeom prst="line">
            <a:avLst/>
          </a:prstGeom>
          <a:ln>
            <a:solidFill>
              <a:srgbClr val="006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51520" y="3349657"/>
            <a:ext cx="7164000" cy="7335"/>
          </a:xfrm>
          <a:prstGeom prst="line">
            <a:avLst/>
          </a:prstGeom>
          <a:ln>
            <a:solidFill>
              <a:srgbClr val="006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251520" y="3717032"/>
            <a:ext cx="7164000" cy="7335"/>
          </a:xfrm>
          <a:prstGeom prst="line">
            <a:avLst/>
          </a:prstGeom>
          <a:ln>
            <a:solidFill>
              <a:srgbClr val="006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251520" y="4149080"/>
            <a:ext cx="7164000" cy="7335"/>
          </a:xfrm>
          <a:prstGeom prst="line">
            <a:avLst/>
          </a:prstGeom>
          <a:ln>
            <a:solidFill>
              <a:srgbClr val="006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251520" y="4861825"/>
            <a:ext cx="7164000" cy="7335"/>
          </a:xfrm>
          <a:prstGeom prst="line">
            <a:avLst/>
          </a:prstGeom>
          <a:ln>
            <a:solidFill>
              <a:srgbClr val="006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251520" y="5430554"/>
            <a:ext cx="7164000" cy="7335"/>
          </a:xfrm>
          <a:prstGeom prst="line">
            <a:avLst/>
          </a:prstGeom>
          <a:ln>
            <a:solidFill>
              <a:srgbClr val="006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251520" y="5862602"/>
            <a:ext cx="7164000" cy="7335"/>
          </a:xfrm>
          <a:prstGeom prst="line">
            <a:avLst/>
          </a:prstGeom>
          <a:ln>
            <a:solidFill>
              <a:srgbClr val="006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251520" y="6229977"/>
            <a:ext cx="7164000" cy="7335"/>
          </a:xfrm>
          <a:prstGeom prst="line">
            <a:avLst/>
          </a:prstGeom>
          <a:ln>
            <a:solidFill>
              <a:srgbClr val="006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817763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7596336" y="1556793"/>
            <a:ext cx="1159165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Picture 2" descr="F:\национальные проекты\ЧЕЛ ОБЛ\полос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440" y="620688"/>
            <a:ext cx="8409024" cy="7200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66029" y="323364"/>
            <a:ext cx="24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НАЦИОНАЛЬНЫЙ ПРОЕКТ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53938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5A8"/>
                </a:solidFill>
              </a:rPr>
              <a:t>БЕЗОПАСНЫЕ И КАЧЕСТВЕННЫЕ АВТОМОБИЛЬНЫЕ ДОРОГИ</a:t>
            </a:r>
            <a:endParaRPr lang="ru-RU" b="1" dirty="0">
              <a:solidFill>
                <a:srgbClr val="0065A8"/>
              </a:solidFill>
            </a:endParaRPr>
          </a:p>
        </p:txBody>
      </p:sp>
      <p:pic>
        <p:nvPicPr>
          <p:cNvPr id="7" name="Picture 3" descr="F:\национальные проекты\ЧЕЛ ОБЛ\безоп дорог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88640"/>
            <a:ext cx="782637" cy="782637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372232" y="1781642"/>
            <a:ext cx="4327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65A8"/>
                </a:solidFill>
              </a:rPr>
              <a:t>Ремонт - Шершни-Северный-а/д Обход </a:t>
            </a:r>
            <a:r>
              <a:rPr lang="ru-RU" sz="1400" b="1" dirty="0" err="1">
                <a:solidFill>
                  <a:srgbClr val="0065A8"/>
                </a:solidFill>
              </a:rPr>
              <a:t>г.Челябинска</a:t>
            </a:r>
            <a:endParaRPr lang="ru-RU" sz="1400" b="1" dirty="0" smtClean="0">
              <a:solidFill>
                <a:srgbClr val="0065A8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32148" y="1781642"/>
            <a:ext cx="1026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60 218 381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4858" y="2224774"/>
            <a:ext cx="4152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65A8"/>
                </a:solidFill>
              </a:rPr>
              <a:t>Ремонт - Шершни </a:t>
            </a:r>
            <a:r>
              <a:rPr lang="ru-RU" sz="1400" b="1" dirty="0" err="1">
                <a:solidFill>
                  <a:srgbClr val="0065A8"/>
                </a:solidFill>
              </a:rPr>
              <a:t>г.Челябинска</a:t>
            </a:r>
            <a:r>
              <a:rPr lang="ru-RU" sz="1400" b="1" dirty="0">
                <a:solidFill>
                  <a:srgbClr val="0065A8"/>
                </a:solidFill>
              </a:rPr>
              <a:t>-поселок Западный</a:t>
            </a:r>
            <a:endParaRPr lang="ru-RU" sz="1400" b="1" dirty="0" smtClean="0">
              <a:solidFill>
                <a:srgbClr val="0065A8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47359" y="2208901"/>
            <a:ext cx="995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27 287 749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4858" y="2667906"/>
            <a:ext cx="6544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65A8"/>
                </a:solidFill>
              </a:rPr>
              <a:t>Ремонт - Челябинск-</a:t>
            </a:r>
            <a:r>
              <a:rPr lang="ru-RU" sz="1400" b="1" dirty="0" err="1">
                <a:solidFill>
                  <a:srgbClr val="0065A8"/>
                </a:solidFill>
              </a:rPr>
              <a:t>Харлуши</a:t>
            </a:r>
            <a:r>
              <a:rPr lang="ru-RU" sz="1400" b="1" dirty="0">
                <a:solidFill>
                  <a:srgbClr val="0065A8"/>
                </a:solidFill>
              </a:rPr>
              <a:t>-граница </a:t>
            </a:r>
            <a:r>
              <a:rPr lang="ru-RU" sz="1400" b="1" dirty="0" err="1">
                <a:solidFill>
                  <a:srgbClr val="0065A8"/>
                </a:solidFill>
              </a:rPr>
              <a:t>Аргаяшского</a:t>
            </a:r>
            <a:r>
              <a:rPr lang="ru-RU" sz="1400" b="1" dirty="0">
                <a:solidFill>
                  <a:srgbClr val="0065A8"/>
                </a:solidFill>
              </a:rPr>
              <a:t> </a:t>
            </a:r>
            <a:r>
              <a:rPr lang="ru-RU" sz="1400" b="1" dirty="0" err="1">
                <a:solidFill>
                  <a:srgbClr val="0065A8"/>
                </a:solidFill>
              </a:rPr>
              <a:t>муниципальпального</a:t>
            </a:r>
            <a:r>
              <a:rPr lang="ru-RU" sz="1400" b="1" dirty="0">
                <a:solidFill>
                  <a:srgbClr val="0065A8"/>
                </a:solidFill>
              </a:rPr>
              <a:t> района</a:t>
            </a:r>
            <a:endParaRPr lang="ru-RU" sz="1400" b="1" dirty="0" smtClean="0">
              <a:solidFill>
                <a:srgbClr val="0065A8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01673" y="2665062"/>
            <a:ext cx="1087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252 493 800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4858" y="3111038"/>
            <a:ext cx="43824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65A8"/>
                </a:solidFill>
              </a:rPr>
              <a:t>Реконструкция - Аргаяш-</a:t>
            </a:r>
            <a:r>
              <a:rPr lang="ru-RU" sz="1400" b="1" dirty="0" err="1">
                <a:solidFill>
                  <a:srgbClr val="0065A8"/>
                </a:solidFill>
              </a:rPr>
              <a:t>Кулуево</a:t>
            </a:r>
            <a:r>
              <a:rPr lang="ru-RU" sz="1400" b="1" dirty="0">
                <a:solidFill>
                  <a:srgbClr val="0065A8"/>
                </a:solidFill>
              </a:rPr>
              <a:t>-Марксист-</a:t>
            </a:r>
            <a:r>
              <a:rPr lang="ru-RU" sz="1400" b="1" dirty="0" err="1">
                <a:solidFill>
                  <a:srgbClr val="0065A8"/>
                </a:solidFill>
              </a:rPr>
              <a:t>Альмеева</a:t>
            </a:r>
            <a:endParaRPr lang="ru-RU" sz="1400" b="1" dirty="0" smtClean="0">
              <a:solidFill>
                <a:srgbClr val="0065A8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01673" y="3121223"/>
            <a:ext cx="1087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558 357 200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51520" y="2125521"/>
            <a:ext cx="7200000" cy="7335"/>
          </a:xfrm>
          <a:prstGeom prst="line">
            <a:avLst/>
          </a:prstGeom>
          <a:ln>
            <a:solidFill>
              <a:srgbClr val="006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51520" y="2557569"/>
            <a:ext cx="7200000" cy="7335"/>
          </a:xfrm>
          <a:prstGeom prst="line">
            <a:avLst/>
          </a:prstGeom>
          <a:ln>
            <a:solidFill>
              <a:srgbClr val="006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51520" y="2996952"/>
            <a:ext cx="7200000" cy="7335"/>
          </a:xfrm>
          <a:prstGeom prst="line">
            <a:avLst/>
          </a:prstGeom>
          <a:ln>
            <a:solidFill>
              <a:srgbClr val="006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51520" y="3429000"/>
            <a:ext cx="7200000" cy="7335"/>
          </a:xfrm>
          <a:prstGeom prst="line">
            <a:avLst/>
          </a:prstGeom>
          <a:ln>
            <a:solidFill>
              <a:srgbClr val="0065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14" name="Picture 2" descr="G:\национальные проекты\ЧЕЛ ОБЛ\безоп дороги1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453"/>
          <a:stretch/>
        </p:blipFill>
        <p:spPr bwMode="auto">
          <a:xfrm>
            <a:off x="2448343" y="4365104"/>
            <a:ext cx="4191218" cy="229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04896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G:\национальные проекты\ЧЕЛ ОБЛ\цифровая эк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5996" y="3735437"/>
            <a:ext cx="2972068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938" name="Picture 2" descr="G:\национальные проекты\ЧЕЛ ОБЛ\цифровая эк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16297"/>
            <a:ext cx="2345012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национальные проекты\ЧЕЛ ОБЛ\полоск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440" y="620688"/>
            <a:ext cx="8409024" cy="7200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66029" y="323364"/>
            <a:ext cx="24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НАЦИОНАЛЬНЫЙ ПРОЕКТ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53938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5A8"/>
                </a:solidFill>
              </a:rPr>
              <a:t>БЕЗОПАСНЫЕ И КАЧЕСТВЕННЫЕ АВТОМОБИЛЬНЫЕ ДОРОГИ</a:t>
            </a:r>
            <a:endParaRPr lang="ru-RU" b="1" dirty="0">
              <a:solidFill>
                <a:srgbClr val="0065A8"/>
              </a:solidFill>
            </a:endParaRPr>
          </a:p>
        </p:txBody>
      </p:sp>
      <p:pic>
        <p:nvPicPr>
          <p:cNvPr id="18" name="Picture 3" descr="F:\национальные проекты\ЧЕЛ ОБЛ\безоп дороги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88640"/>
            <a:ext cx="782637" cy="782637"/>
          </a:xfrm>
          <a:prstGeom prst="rect">
            <a:avLst/>
          </a:prstGeom>
          <a:noFill/>
        </p:spPr>
      </p:pic>
      <p:pic>
        <p:nvPicPr>
          <p:cNvPr id="15" name="Picture 6" descr="F:\национальные проекты\ЧЕЛ ОБЛ\безоп дороги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4223" y="5910371"/>
            <a:ext cx="5334001" cy="6858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19583" y="1154122"/>
            <a:ext cx="5420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65A8"/>
                </a:solidFill>
              </a:rPr>
              <a:t>Доля автомобильных дорог регионального </a:t>
            </a:r>
          </a:p>
          <a:p>
            <a:r>
              <a:rPr lang="ru-RU" sz="1600" dirty="0" smtClean="0">
                <a:solidFill>
                  <a:srgbClr val="0065A8"/>
                </a:solidFill>
              </a:rPr>
              <a:t>значения соответствующих нормативным требованиям (%):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9583" y="3068960"/>
            <a:ext cx="4221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65A8"/>
                </a:solidFill>
              </a:rPr>
              <a:t>Доля дорожной сети городских агломераций, </a:t>
            </a:r>
          </a:p>
          <a:p>
            <a:r>
              <a:rPr lang="ru-RU" sz="1600" dirty="0" smtClean="0">
                <a:solidFill>
                  <a:srgbClr val="0065A8"/>
                </a:solidFill>
              </a:rPr>
              <a:t>находящихся в нормативном состоянии (%):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4143" y="5838363"/>
            <a:ext cx="1042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2019     19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2021     35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2024     75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9583" y="4941168"/>
            <a:ext cx="74207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65A8"/>
                </a:solidFill>
              </a:rPr>
              <a:t>Размещение автоматических пунктов весогабаритного контроля на </a:t>
            </a:r>
          </a:p>
          <a:p>
            <a:r>
              <a:rPr lang="ru-RU" sz="1600" dirty="0" smtClean="0">
                <a:solidFill>
                  <a:srgbClr val="0065A8"/>
                </a:solidFill>
              </a:rPr>
              <a:t>автомобильных дорогах регионального и местного значения</a:t>
            </a:r>
          </a:p>
          <a:p>
            <a:r>
              <a:rPr lang="ru-RU" sz="1600" dirty="0" smtClean="0">
                <a:solidFill>
                  <a:srgbClr val="0065A8"/>
                </a:solidFill>
              </a:rPr>
              <a:t>в субъектах Российской Федерации, кол-во субъектов РФ: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21768" y="1775718"/>
            <a:ext cx="11977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2019     52,8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2021     53,4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2024     54,1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3268" y="1749350"/>
            <a:ext cx="24016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Базовое значение      52,5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02028" y="3671392"/>
            <a:ext cx="13019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2019     52,8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2021     70,76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2024     85,0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3528" y="3645024"/>
            <a:ext cx="2505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Базовое значение      52,22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2479196" y="4699624"/>
            <a:ext cx="2052000" cy="1044000"/>
            <a:chOff x="2336206" y="4558779"/>
            <a:chExt cx="2027526" cy="1027559"/>
          </a:xfrm>
        </p:grpSpPr>
        <p:pic>
          <p:nvPicPr>
            <p:cNvPr id="40963" name="Picture 3" descr="G:\национальные проекты\ЧЕЛ ОБЛ\здравоохранение88,8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206" y="4558779"/>
              <a:ext cx="1932012" cy="977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Прямоугольник 24"/>
            <p:cNvSpPr/>
            <p:nvPr/>
          </p:nvSpPr>
          <p:spPr>
            <a:xfrm>
              <a:off x="3203848" y="5301208"/>
              <a:ext cx="1159884" cy="285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" name="Picture 2" descr="F:\национальные проекты\ЧЕЛ ОБЛ\полоск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440" y="620688"/>
            <a:ext cx="8409024" cy="7200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66029" y="323364"/>
            <a:ext cx="24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НАЦИОНАЛЬНЫЙ ПРОЕКТ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53938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5A8"/>
                </a:solidFill>
              </a:rPr>
              <a:t>БЕЗОПАСНЫЕ И КАЧЕСТВЕННЫЕ АВТОМОБИЛЬНЫЕ ДОРОГИ</a:t>
            </a:r>
            <a:endParaRPr lang="ru-RU" b="1" dirty="0">
              <a:solidFill>
                <a:srgbClr val="0065A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3231" y="1484784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5A8"/>
                </a:solidFill>
              </a:rPr>
              <a:t>БУДУТ УТВЕРЖДЕНЫ:</a:t>
            </a:r>
            <a:endParaRPr lang="ru-RU" sz="1600" dirty="0">
              <a:solidFill>
                <a:srgbClr val="0065A8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5960" y="1772816"/>
            <a:ext cx="886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5A8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130</a:t>
            </a:r>
            <a:endParaRPr lang="ru-RU" sz="3600" b="1" dirty="0">
              <a:solidFill>
                <a:srgbClr val="0065A8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90056" y="1895346"/>
            <a:ext cx="3941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стандартов и технических требований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9998" y="2278613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5A8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80</a:t>
            </a:r>
            <a:endParaRPr lang="ru-RU" sz="3600" b="1" dirty="0">
              <a:solidFill>
                <a:srgbClr val="0065A8"/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90056" y="2269321"/>
            <a:ext cx="4587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государственных стандартов и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предварительных национальных стандартов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59998" y="2874422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65A8"/>
                </a:solidFill>
                <a:latin typeface="+mj-lt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5A8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0</a:t>
            </a:r>
            <a:endParaRPr lang="ru-RU" sz="3600" b="1" dirty="0">
              <a:solidFill>
                <a:srgbClr val="0065A8"/>
              </a:solidFill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90056" y="2852936"/>
            <a:ext cx="65383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государственных стандартов и предварительных национальных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стандартов (технических требований и правил проектирования)</a:t>
            </a:r>
          </a:p>
        </p:txBody>
      </p:sp>
      <p:pic>
        <p:nvPicPr>
          <p:cNvPr id="36867" name="Picture 3" descr="F:\национальные проекты\ЧЕЛ ОБЛ\безоп дороги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88640"/>
            <a:ext cx="782637" cy="782637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03231" y="3933056"/>
            <a:ext cx="6356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65A8"/>
                </a:solidFill>
              </a:rPr>
              <a:t>Доля автомобильных дорог федерального и регионального значения, </a:t>
            </a:r>
          </a:p>
          <a:p>
            <a:r>
              <a:rPr lang="ru-RU" sz="1600" dirty="0" smtClean="0">
                <a:solidFill>
                  <a:srgbClr val="0065A8"/>
                </a:solidFill>
              </a:rPr>
              <a:t>работающих в режиме перегрузки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611560" y="4645546"/>
            <a:ext cx="2401619" cy="1095176"/>
            <a:chOff x="468570" y="4491162"/>
            <a:chExt cx="2401619" cy="1095176"/>
          </a:xfrm>
        </p:grpSpPr>
        <p:sp>
          <p:nvSpPr>
            <p:cNvPr id="23" name="TextBox 22"/>
            <p:cNvSpPr txBox="1"/>
            <p:nvPr/>
          </p:nvSpPr>
          <p:spPr>
            <a:xfrm>
              <a:off x="1658545" y="4509120"/>
              <a:ext cx="119776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r>
                <a:rPr lang="ru-RU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2019     1,19</a:t>
              </a:r>
            </a:p>
            <a:p>
              <a:r>
                <a:rPr lang="ru-RU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2021     1,19</a:t>
              </a:r>
            </a:p>
            <a:p>
              <a:r>
                <a:rPr lang="ru-RU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2024     1,07</a:t>
              </a:r>
              <a:endPara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68570" y="4491162"/>
              <a:ext cx="24016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Базовое значение      1,19</a:t>
              </a:r>
              <a:endPara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3864115" y="4696068"/>
            <a:ext cx="360040" cy="759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национальные проекты\ЧЕЛ ОБЛ\полос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440" y="620688"/>
            <a:ext cx="8409024" cy="7200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66029" y="323364"/>
            <a:ext cx="24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НАЦИОНАЛЬНЫЙ ПРОЕКТ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53938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5A8"/>
                </a:solidFill>
              </a:rPr>
              <a:t>БЕЗОПАСНЫЕ И КАЧЕСТВЕННЫЕ АВТОМОБИЛЬНЫЕ ДОРОГИ</a:t>
            </a:r>
            <a:endParaRPr lang="ru-RU" b="1" dirty="0">
              <a:solidFill>
                <a:srgbClr val="0065A8"/>
              </a:solidFill>
            </a:endParaRPr>
          </a:p>
        </p:txBody>
      </p:sp>
      <p:pic>
        <p:nvPicPr>
          <p:cNvPr id="7" name="Picture 3" descr="F:\национальные проекты\ЧЕЛ ОБЛ\безоп дорог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782637" cy="78263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7544" y="1625950"/>
            <a:ext cx="5999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65A8"/>
                </a:solidFill>
              </a:rPr>
              <a:t>Количество мест концентрации дорожно-транспортных </a:t>
            </a:r>
          </a:p>
          <a:p>
            <a:r>
              <a:rPr lang="ru-RU" sz="1600" dirty="0" smtClean="0">
                <a:solidFill>
                  <a:srgbClr val="0065A8"/>
                </a:solidFill>
              </a:rPr>
              <a:t>происшествий (аварийно-опасных участков) на дорожной сети (%)</a:t>
            </a:r>
          </a:p>
        </p:txBody>
      </p:sp>
      <p:pic>
        <p:nvPicPr>
          <p:cNvPr id="37890" name="Picture 2" descr="F:\национальные проекты\ЧЕЛ ОБЛ\безоп дороги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162674"/>
            <a:ext cx="3752851" cy="112236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29527" y="2276924"/>
            <a:ext cx="13019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2019     65,00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2021     55,00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2024     50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2226402"/>
            <a:ext cx="2505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Базовое значение      100,0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3821052"/>
            <a:ext cx="57845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65A8"/>
                </a:solidFill>
              </a:rPr>
              <a:t>Количество погибших в дорожно-транспортных происшествиях,</a:t>
            </a:r>
          </a:p>
          <a:p>
            <a:r>
              <a:rPr lang="ru-RU" sz="1600" dirty="0" smtClean="0">
                <a:solidFill>
                  <a:srgbClr val="0065A8"/>
                </a:solidFill>
              </a:rPr>
              <a:t> человек на 100 тыс. населения (число погибших)</a:t>
            </a:r>
          </a:p>
        </p:txBody>
      </p:sp>
      <p:pic>
        <p:nvPicPr>
          <p:cNvPr id="37893" name="Picture 5" descr="F:\национальные проекты\ЧЕЛ ОБЛ\безоп дороги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325108"/>
            <a:ext cx="3794125" cy="110648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718052" y="4423484"/>
            <a:ext cx="11977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2019    10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2021     8,27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2024     3,14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552" y="4397116"/>
            <a:ext cx="24016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Базовое значение      11,0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национальные проекты\ЧЕЛ ОБЛ\полос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440" y="620688"/>
            <a:ext cx="8409024" cy="720080"/>
          </a:xfrm>
          <a:prstGeom prst="rect">
            <a:avLst/>
          </a:prstGeom>
          <a:noFill/>
        </p:spPr>
      </p:pic>
      <p:pic>
        <p:nvPicPr>
          <p:cNvPr id="3074" name="Picture 2" descr="F:\национальные проекты\ЧЕЛ ОБЛ\здравоохранени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690885" cy="69088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66029" y="303039"/>
            <a:ext cx="24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НАЦИОНАЛЬНЫЙ ПРОЕКТ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519063"/>
            <a:ext cx="2847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5A8"/>
                </a:solidFill>
              </a:rPr>
              <a:t>ЗДРАВООХРАНЕНИЕ</a:t>
            </a:r>
            <a:endParaRPr lang="ru-RU" sz="2400" b="1" dirty="0">
              <a:solidFill>
                <a:srgbClr val="0065A8"/>
              </a:solidFill>
            </a:endParaRPr>
          </a:p>
        </p:txBody>
      </p:sp>
      <p:pic>
        <p:nvPicPr>
          <p:cNvPr id="3075" name="Picture 3" descr="F:\национальные проекты\ЧЕЛ ОБЛ\здравоохранение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646602"/>
            <a:ext cx="454025" cy="28654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25432" y="1412776"/>
            <a:ext cx="4186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65A8"/>
                </a:solidFill>
              </a:rPr>
              <a:t>СРОКИ РЕАЛИЗАЦИИ</a:t>
            </a:r>
            <a:r>
              <a:rPr lang="ru-RU" sz="1600" dirty="0" smtClean="0">
                <a:solidFill>
                  <a:srgbClr val="0065A8"/>
                </a:solidFill>
              </a:rPr>
              <a:t>: 01.01.2019 – 31.12.2024</a:t>
            </a:r>
            <a:endParaRPr lang="ru-RU" sz="1600" dirty="0">
              <a:solidFill>
                <a:srgbClr val="0065A8"/>
              </a:solidFill>
            </a:endParaRPr>
          </a:p>
        </p:txBody>
      </p:sp>
      <p:pic>
        <p:nvPicPr>
          <p:cNvPr id="3076" name="Picture 4" descr="F:\национальные проекты\ЧЕЛ ОБЛ\здравоохранение3.png"/>
          <p:cNvPicPr>
            <a:picLocks noChangeAspect="1" noChangeArrowheads="1"/>
          </p:cNvPicPr>
          <p:nvPr/>
        </p:nvPicPr>
        <p:blipFill>
          <a:blip r:embed="rId5" cstate="print"/>
          <a:srcRect r="62615"/>
          <a:stretch>
            <a:fillRect/>
          </a:stretch>
        </p:blipFill>
        <p:spPr bwMode="auto">
          <a:xfrm>
            <a:off x="577360" y="1268760"/>
            <a:ext cx="641965" cy="669900"/>
          </a:xfrm>
          <a:prstGeom prst="rect">
            <a:avLst/>
          </a:prstGeom>
          <a:noFill/>
        </p:spPr>
      </p:pic>
      <p:pic>
        <p:nvPicPr>
          <p:cNvPr id="3077" name="Picture 5" descr="F:\национальные проекты\ЧЕЛ ОБЛ\здравоохранение3.png"/>
          <p:cNvPicPr>
            <a:picLocks noChangeAspect="1" noChangeArrowheads="1"/>
          </p:cNvPicPr>
          <p:nvPr/>
        </p:nvPicPr>
        <p:blipFill>
          <a:blip r:embed="rId5" cstate="print"/>
          <a:srcRect l="61746"/>
          <a:stretch>
            <a:fillRect/>
          </a:stretch>
        </p:blipFill>
        <p:spPr bwMode="auto">
          <a:xfrm>
            <a:off x="539552" y="1998530"/>
            <a:ext cx="656898" cy="6699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259632" y="2164032"/>
            <a:ext cx="3026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65A8"/>
                </a:solidFill>
              </a:rPr>
              <a:t>ЦЕЛИ И ЦЕЛЕВЫЕ ПОКАЗАТЕЛИ:</a:t>
            </a:r>
            <a:endParaRPr lang="ru-RU" sz="1600" dirty="0">
              <a:solidFill>
                <a:srgbClr val="0065A8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5696" y="5022866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Обеспечение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оптимальной доступности для населения медицинских организаций, оказывающих первичную медико-санитарную помощь</a:t>
            </a:r>
          </a:p>
          <a:p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35696" y="257459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Снижение смертности населения трудоспособного возраста до 350 случаев на 100 тыс. населения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301341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Снижение смертности от болезней системы кровообращения до 450 случаев на 100 тыс. населения.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835696" y="345224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Снижение смертности от новообразований, в том числе злокачественных до 185 случаев на 100 тыс. </a:t>
            </a:r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населения</a:t>
            </a:r>
            <a:endParaRPr lang="ru-RU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35696" y="3891063"/>
            <a:ext cx="58326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Снижение младенческой смертности до 4,5 случаев на 1 тыс. родившихся детей.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835696" y="4145220"/>
            <a:ext cx="5670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Ликвидация кадрового дефицита в медицинских организациях, </a:t>
            </a:r>
            <a:endParaRPr lang="ru-RU" sz="1200" b="1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/>
            <a:r>
              <a:rPr lang="ru-RU" sz="1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оказывающих </a:t>
            </a:r>
            <a:r>
              <a:rPr lang="ru-RU" sz="12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первичную медицинскую помощь.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835696" y="4584043"/>
            <a:ext cx="5328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Обеспечение охвата всех граждан профилактическими медицинскими осмотрами не реже одного раза в год.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19672" y="5875397"/>
            <a:ext cx="6623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65A8"/>
                </a:solidFill>
              </a:rPr>
              <a:t>ФЕДЕРАЛЬНЫЕ </a:t>
            </a:r>
            <a:r>
              <a:rPr lang="ru-RU" sz="1400" b="1" dirty="0">
                <a:solidFill>
                  <a:srgbClr val="0065A8"/>
                </a:solidFill>
              </a:rPr>
              <a:t>ПРОЕКТЫ                                        РЕГИОНАЛЬНЫЕ ПРОЕКТЫ</a:t>
            </a:r>
          </a:p>
          <a:p>
            <a:endParaRPr lang="ru-RU" sz="1400" b="1" dirty="0">
              <a:solidFill>
                <a:srgbClr val="0065A8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11760" y="6161149"/>
            <a:ext cx="428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0065A8"/>
                </a:solidFill>
              </a:rPr>
              <a:t>8</a:t>
            </a:r>
            <a:endParaRPr lang="ru-RU" sz="2600" b="1" dirty="0">
              <a:solidFill>
                <a:srgbClr val="0065A8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40152" y="6161149"/>
            <a:ext cx="428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0065A8"/>
                </a:solidFill>
              </a:rPr>
              <a:t>7</a:t>
            </a:r>
            <a:endParaRPr lang="ru-RU" sz="2600" b="1" dirty="0">
              <a:solidFill>
                <a:srgbClr val="0065A8"/>
              </a:solidFill>
            </a:endParaRPr>
          </a:p>
        </p:txBody>
      </p:sp>
      <p:pic>
        <p:nvPicPr>
          <p:cNvPr id="25" name="Picture 2" descr="G:\национальные проекты\ЧЕЛ ОБЛ\здравоохранение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767" y="5807666"/>
            <a:ext cx="645670" cy="64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национальные проекты\ЧЕЛ ОБЛ\полос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440" y="620688"/>
            <a:ext cx="8409024" cy="7200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66029" y="323364"/>
            <a:ext cx="24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НАЦИОНАЛЬНЫЙ ПРОЕКТ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53938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5A8"/>
                </a:solidFill>
              </a:rPr>
              <a:t>ЖИЛЬЕ И ГОРОДСКАЯ СРЕДА</a:t>
            </a:r>
            <a:endParaRPr lang="ru-RU" b="1" dirty="0">
              <a:solidFill>
                <a:srgbClr val="0065A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1609055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65A8"/>
                </a:solidFill>
              </a:rPr>
              <a:t>СРОКИ РЕАЛИЗАЦИИ</a:t>
            </a:r>
            <a:r>
              <a:rPr lang="ru-RU" sz="1400" dirty="0" smtClean="0">
                <a:solidFill>
                  <a:srgbClr val="0065A8"/>
                </a:solidFill>
              </a:rPr>
              <a:t>: 01.10.2018 – 31.12.2024</a:t>
            </a:r>
            <a:endParaRPr lang="ru-RU" sz="1400" dirty="0">
              <a:solidFill>
                <a:srgbClr val="0065A8"/>
              </a:solidFill>
            </a:endParaRPr>
          </a:p>
        </p:txBody>
      </p:sp>
      <p:pic>
        <p:nvPicPr>
          <p:cNvPr id="9" name="Picture 4" descr="F:\национальные проекты\ЧЕЛ ОБЛ\здравоохранение3.png"/>
          <p:cNvPicPr>
            <a:picLocks noChangeAspect="1" noChangeArrowheads="1"/>
          </p:cNvPicPr>
          <p:nvPr/>
        </p:nvPicPr>
        <p:blipFill>
          <a:blip r:embed="rId3" cstate="print"/>
          <a:srcRect r="62615"/>
          <a:stretch>
            <a:fillRect/>
          </a:stretch>
        </p:blipFill>
        <p:spPr bwMode="auto">
          <a:xfrm>
            <a:off x="395536" y="1493847"/>
            <a:ext cx="543356" cy="567001"/>
          </a:xfrm>
          <a:prstGeom prst="rect">
            <a:avLst/>
          </a:prstGeom>
          <a:noFill/>
        </p:spPr>
      </p:pic>
      <p:pic>
        <p:nvPicPr>
          <p:cNvPr id="10" name="Picture 5" descr="F:\национальные проекты\ЧЕЛ ОБЛ\здравоохранение3.png"/>
          <p:cNvPicPr>
            <a:picLocks noChangeAspect="1" noChangeArrowheads="1"/>
          </p:cNvPicPr>
          <p:nvPr/>
        </p:nvPicPr>
        <p:blipFill>
          <a:blip r:embed="rId3" cstate="print"/>
          <a:srcRect l="61746"/>
          <a:stretch>
            <a:fillRect/>
          </a:stretch>
        </p:blipFill>
        <p:spPr bwMode="auto">
          <a:xfrm>
            <a:off x="343534" y="2348552"/>
            <a:ext cx="556058" cy="567063"/>
          </a:xfrm>
          <a:prstGeom prst="rect">
            <a:avLst/>
          </a:prstGeom>
          <a:noFill/>
        </p:spPr>
      </p:pic>
      <p:pic>
        <p:nvPicPr>
          <p:cNvPr id="40963" name="Picture 3" descr="F:\национальные проекты\ЧЕЛ ОБЛ\жилье и городская сред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8640"/>
            <a:ext cx="782638" cy="78263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949940" y="2543486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65A8"/>
                </a:solidFill>
              </a:rPr>
              <a:t>ЦЕЛИ И ЦЕЛЕВЫЕ ПОКАЗАТЕЛИ:</a:t>
            </a:r>
            <a:endParaRPr lang="ru-RU" sz="1400" dirty="0">
              <a:solidFill>
                <a:srgbClr val="0065A8"/>
              </a:solidFill>
            </a:endParaRPr>
          </a:p>
        </p:txBody>
      </p:sp>
      <p:pic>
        <p:nvPicPr>
          <p:cNvPr id="13" name="Picture 2" descr="F:\национальные проекты\ЧЕЛ ОБЛ\жилье и городская среда2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1948" y="2975534"/>
            <a:ext cx="6264696" cy="309667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6300192" y="3789040"/>
            <a:ext cx="288032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272896" y="3775392"/>
            <a:ext cx="35662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400" b="1" dirty="0" smtClean="0">
                <a:solidFill>
                  <a:srgbClr val="0065A8"/>
                </a:solidFill>
              </a:rPr>
              <a:t>2,14</a:t>
            </a:r>
            <a:endParaRPr lang="ru-RU" sz="1400" dirty="0">
              <a:solidFill>
                <a:srgbClr val="0065A8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национальные проекты\ЧЕЛ ОБЛ\полос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440" y="620688"/>
            <a:ext cx="8409024" cy="7200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66029" y="323364"/>
            <a:ext cx="24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НАЦИОНАЛЬНЫЙ ПРОЕКТ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7471" y="1393031"/>
            <a:ext cx="5858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65A8"/>
                </a:solidFill>
              </a:rPr>
              <a:t>РЕГИОНАЛЬНЫЕ ПРОЕКТЫ, ВХОДЯЩИЕ В НАЦИОНАЛЬНЫЙ ПРОЕКТ:</a:t>
            </a:r>
            <a:endParaRPr lang="ru-RU" sz="1400" dirty="0">
              <a:solidFill>
                <a:srgbClr val="0065A8"/>
              </a:solidFill>
            </a:endParaRPr>
          </a:p>
        </p:txBody>
      </p:sp>
      <p:pic>
        <p:nvPicPr>
          <p:cNvPr id="11" name="Picture 2" descr="F:\национальные проекты\ЧЕЛ ОБЛ\здравоохранение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037" y="1268760"/>
            <a:ext cx="504056" cy="50405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259632" y="53938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5A8"/>
                </a:solidFill>
              </a:rPr>
              <a:t>ЖИЛЬЕ И ГОРОДСКАЯ СРЕДА</a:t>
            </a:r>
            <a:endParaRPr lang="ru-RU" b="1" dirty="0">
              <a:solidFill>
                <a:srgbClr val="0065A8"/>
              </a:solidFill>
            </a:endParaRPr>
          </a:p>
        </p:txBody>
      </p:sp>
      <p:pic>
        <p:nvPicPr>
          <p:cNvPr id="15" name="Picture 3" descr="F:\национальные проекты\ЧЕЛ ОБЛ\жилье и городская сред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8640"/>
            <a:ext cx="782638" cy="782637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/>
          <p:cNvCxnSpPr/>
          <p:nvPr/>
        </p:nvCxnSpPr>
        <p:spPr>
          <a:xfrm rot="5400000">
            <a:off x="5528054" y="2989140"/>
            <a:ext cx="15716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6313872" y="2989140"/>
            <a:ext cx="15716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235595" y="1712778"/>
            <a:ext cx="928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0065A8"/>
                </a:solidFill>
              </a:rPr>
              <a:t>ФЕДЕРАЛЬНЫЙ</a:t>
            </a:r>
          </a:p>
          <a:p>
            <a:pPr algn="ctr"/>
            <a:r>
              <a:rPr lang="ru-RU" sz="800" b="1" dirty="0" smtClean="0">
                <a:solidFill>
                  <a:srgbClr val="0065A8"/>
                </a:solidFill>
              </a:rPr>
              <a:t> БЮДЖЕТ</a:t>
            </a:r>
            <a:endParaRPr lang="ru-RU" sz="800" dirty="0">
              <a:solidFill>
                <a:srgbClr val="0065A8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6149" y="1712778"/>
            <a:ext cx="928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0065A8"/>
                </a:solidFill>
              </a:rPr>
              <a:t>РЕГИОНАЛЬНЫЙ</a:t>
            </a:r>
          </a:p>
          <a:p>
            <a:pPr algn="ctr"/>
            <a:r>
              <a:rPr lang="ru-RU" sz="800" b="1" dirty="0" smtClean="0">
                <a:solidFill>
                  <a:srgbClr val="0065A8"/>
                </a:solidFill>
              </a:rPr>
              <a:t> БЮДЖЕТ</a:t>
            </a:r>
            <a:endParaRPr lang="ru-RU" sz="800" dirty="0">
              <a:solidFill>
                <a:srgbClr val="0065A8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1520" y="2366835"/>
            <a:ext cx="5562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Региональный проект «Формирование комфортной</a:t>
            </a:r>
          </a:p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городской среды»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2239" y="3039134"/>
            <a:ext cx="5562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Региональный проект «Обеспечение устойчивого сокращения непригодного для проживания жилищного фонда»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5400000">
            <a:off x="-61209" y="3003222"/>
            <a:ext cx="15716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313153" y="2366835"/>
            <a:ext cx="786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1360,04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13152" y="3109906"/>
            <a:ext cx="786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590,155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81693" y="2367490"/>
            <a:ext cx="786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56,67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81692" y="3110561"/>
            <a:ext cx="786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147,538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7182412" y="3003222"/>
            <a:ext cx="15716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891779" y="1700808"/>
            <a:ext cx="928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0065A8"/>
                </a:solidFill>
              </a:rPr>
              <a:t>ВСЕГО</a:t>
            </a:r>
            <a:endParaRPr lang="ru-RU" sz="800" dirty="0">
              <a:solidFill>
                <a:srgbClr val="0065A8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63787" y="2366835"/>
            <a:ext cx="786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1416,71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63787" y="3111494"/>
            <a:ext cx="786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737,694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879486" y="3861048"/>
            <a:ext cx="9286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solidFill>
                  <a:srgbClr val="0065A8"/>
                </a:solidFill>
              </a:rPr>
              <a:t>МЛН.РУБ.</a:t>
            </a:r>
            <a:endParaRPr lang="ru-RU" sz="1000" dirty="0">
              <a:solidFill>
                <a:srgbClr val="0065A8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99777" y="606489"/>
            <a:ext cx="1238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65A8"/>
                </a:solidFill>
              </a:rPr>
              <a:t>2019 год</a:t>
            </a:r>
            <a:endParaRPr lang="ru-RU" sz="1600" dirty="0">
              <a:solidFill>
                <a:srgbClr val="0065A8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547664" y="5658053"/>
            <a:ext cx="1827182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ОБЩЕСТВЕННЫХ ПРОСТРАНСТВА</a:t>
            </a:r>
            <a:endParaRPr lang="ru-RU" sz="9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ru-RU" sz="9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802145" y="4703528"/>
            <a:ext cx="13949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189</a:t>
            </a:r>
            <a:r>
              <a:rPr lang="ru-RU" sz="5400" b="1" dirty="0" smtClean="0">
                <a:solidFill>
                  <a:srgbClr val="0065A8"/>
                </a:solidFill>
              </a:rPr>
              <a:t> </a:t>
            </a:r>
            <a:endParaRPr lang="ru-RU" sz="5400" b="1" dirty="0">
              <a:solidFill>
                <a:srgbClr val="0065A8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55576" y="4293096"/>
            <a:ext cx="17901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Будут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благоустроены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783959" y="5639632"/>
            <a:ext cx="18271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ДВОРОВЫХ 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ТЕРРИТОРИЙ</a:t>
            </a:r>
            <a:endParaRPr lang="ru-RU" sz="9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038440" y="4703528"/>
            <a:ext cx="13949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344</a:t>
            </a:r>
            <a:r>
              <a:rPr lang="ru-RU" sz="5400" b="1" dirty="0" smtClean="0">
                <a:solidFill>
                  <a:srgbClr val="0065A8"/>
                </a:solidFill>
              </a:rPr>
              <a:t> </a:t>
            </a:r>
            <a:endParaRPr lang="ru-RU" sz="5400" b="1" dirty="0">
              <a:solidFill>
                <a:srgbClr val="0065A8"/>
              </a:solidFill>
            </a:endParaRPr>
          </a:p>
        </p:txBody>
      </p:sp>
      <p:pic>
        <p:nvPicPr>
          <p:cNvPr id="41986" name="Picture 2" descr="G:\национальные проекты\ЧЕЛ ОБЛ\жилье и городская среда6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049" b="57095"/>
          <a:stretch/>
        </p:blipFill>
        <p:spPr bwMode="auto">
          <a:xfrm>
            <a:off x="6012160" y="4709867"/>
            <a:ext cx="2592282" cy="16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895824" y="3573016"/>
            <a:ext cx="5562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Региональный проект «Жилье»</a:t>
            </a:r>
            <a:endParaRPr lang="ru-RU" sz="1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300192" y="3573016"/>
            <a:ext cx="2394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        -                 </a:t>
            </a:r>
            <a:r>
              <a:rPr lang="ru-RU" sz="1400" b="1" dirty="0" smtClean="0"/>
              <a:t>  </a:t>
            </a:r>
            <a:r>
              <a:rPr lang="ru-RU" sz="1400" b="1" dirty="0" smtClean="0"/>
              <a:t>-                 </a:t>
            </a:r>
            <a:r>
              <a:rPr lang="ru-RU" sz="1400" b="1" dirty="0" smtClean="0"/>
              <a:t>   -</a:t>
            </a:r>
            <a:endParaRPr lang="ru-RU" sz="1400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национальные проекты\ЧЕЛ ОБЛ\полос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440" y="620688"/>
            <a:ext cx="8409024" cy="72008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66029" y="323364"/>
            <a:ext cx="24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НАЦИОНАЛЬНЫЙ ПРОЕКТ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9632" y="53938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5A8"/>
                </a:solidFill>
              </a:rPr>
              <a:t>ЖИЛЬЕ И ГОРОДСКАЯ СРЕДА</a:t>
            </a:r>
            <a:endParaRPr lang="ru-RU" b="1" dirty="0">
              <a:solidFill>
                <a:srgbClr val="0065A8"/>
              </a:solidFill>
            </a:endParaRPr>
          </a:p>
        </p:txBody>
      </p:sp>
      <p:pic>
        <p:nvPicPr>
          <p:cNvPr id="13" name="Picture 3" descr="F:\национальные проекты\ЧЕЛ ОБЛ\жилье и городская сред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782638" cy="782637"/>
          </a:xfrm>
          <a:prstGeom prst="rect">
            <a:avLst/>
          </a:prstGeom>
          <a:noFill/>
        </p:spPr>
      </p:pic>
      <p:pic>
        <p:nvPicPr>
          <p:cNvPr id="16" name="Picture 5" descr="F:\национальные проекты\ЧЕЛ ОБЛ\здравоохранение3.png"/>
          <p:cNvPicPr>
            <a:picLocks noChangeAspect="1" noChangeArrowheads="1"/>
          </p:cNvPicPr>
          <p:nvPr/>
        </p:nvPicPr>
        <p:blipFill>
          <a:blip r:embed="rId4" cstate="print"/>
          <a:srcRect l="61746"/>
          <a:stretch>
            <a:fillRect/>
          </a:stretch>
        </p:blipFill>
        <p:spPr bwMode="auto">
          <a:xfrm>
            <a:off x="467544" y="1340768"/>
            <a:ext cx="656898" cy="6699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211717" y="1521858"/>
            <a:ext cx="533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65A8"/>
                </a:solidFill>
              </a:rPr>
              <a:t>ЦЕЛЕВЫЕ ПОКАЗАТЕЛИ РЕГИОНАЛЬНОГО ПРОЕКТА:</a:t>
            </a:r>
            <a:endParaRPr lang="ru-RU" dirty="0">
              <a:solidFill>
                <a:srgbClr val="0065A8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45206" y="1844824"/>
            <a:ext cx="5086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ФОРМИРОВАНИЕ КОМФОРТНОЙ ГОРОДСКОЙ СРЕДЫ</a:t>
            </a: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(ответственный орган власти – Минстрой Челябинской области)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56814" y="2514376"/>
            <a:ext cx="509936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Доля граждан, принявших участие в решении вопросов развития городской среды от общего кол-ва граждан в возрасте от 14 лет, проживающих в муниципальных обр. на территории которых реализуются проекты по созданию комфортной городской среды</a:t>
            </a:r>
          </a:p>
          <a:p>
            <a:pPr algn="just"/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Среднее значение индекса качества городской среды по РФ</a:t>
            </a:r>
          </a:p>
          <a:p>
            <a:pPr algn="just"/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Доля городов с благополучной средой</a:t>
            </a:r>
          </a:p>
          <a:p>
            <a:pPr algn="just"/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Реализованы мероприятия по благоустройству, предусмотренные государственными (муниципальными) программами формирования современной городской среды (кол-во обустроенных общ. пространств), не менее ед. накопительным итогом начиная с 2019г.</a:t>
            </a:r>
          </a:p>
          <a:p>
            <a:pPr algn="just"/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1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5" cstate="print"/>
          <a:srcRect r="95574" b="50000"/>
          <a:stretch/>
        </p:blipFill>
        <p:spPr bwMode="auto">
          <a:xfrm>
            <a:off x="6516216" y="2492896"/>
            <a:ext cx="206980" cy="46800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6891035" y="2492896"/>
            <a:ext cx="228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5 до 30%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3600" y="2564904"/>
            <a:ext cx="28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683568" y="2574339"/>
            <a:ext cx="343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00081" y="3789040"/>
            <a:ext cx="28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700049" y="3798475"/>
            <a:ext cx="343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83600" y="4263916"/>
            <a:ext cx="28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683568" y="4273351"/>
            <a:ext cx="343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891035" y="3767235"/>
            <a:ext cx="228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0 до 30 </a:t>
            </a: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усл.ед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5" cstate="print"/>
          <a:srcRect r="95574" b="50000"/>
          <a:stretch/>
        </p:blipFill>
        <p:spPr bwMode="auto">
          <a:xfrm>
            <a:off x="6516216" y="3666504"/>
            <a:ext cx="206980" cy="468000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6891035" y="4170566"/>
            <a:ext cx="228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25 до 60%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2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5" cstate="print"/>
          <a:srcRect r="95574" b="50000"/>
          <a:stretch/>
        </p:blipFill>
        <p:spPr bwMode="auto">
          <a:xfrm>
            <a:off x="6516216" y="4163656"/>
            <a:ext cx="206980" cy="468000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683600" y="4725144"/>
            <a:ext cx="28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683568" y="4734579"/>
            <a:ext cx="343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891035" y="4653136"/>
            <a:ext cx="15856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133 до 795 ед.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6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5" cstate="print"/>
          <a:srcRect r="95574" b="50000"/>
          <a:stretch/>
        </p:blipFill>
        <p:spPr bwMode="auto">
          <a:xfrm>
            <a:off x="6516216" y="4742450"/>
            <a:ext cx="206980" cy="46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национальные проекты\ЧЕЛ ОБЛ\полос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440" y="620688"/>
            <a:ext cx="8409024" cy="72008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66029" y="323364"/>
            <a:ext cx="24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НАЦИОНАЛЬНЫЙ ПРОЕКТ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9632" y="53938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5A8"/>
                </a:solidFill>
              </a:rPr>
              <a:t>ЖИЛЬЕ И ГОРОДСКАЯ СРЕДА</a:t>
            </a:r>
            <a:endParaRPr lang="ru-RU" b="1" dirty="0">
              <a:solidFill>
                <a:srgbClr val="0065A8"/>
              </a:solidFill>
            </a:endParaRPr>
          </a:p>
        </p:txBody>
      </p:sp>
      <p:pic>
        <p:nvPicPr>
          <p:cNvPr id="13" name="Picture 3" descr="F:\национальные проекты\ЧЕЛ ОБЛ\жилье и городская сред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782638" cy="782637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8215338" y="6000768"/>
            <a:ext cx="571504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67738" y="6153168"/>
            <a:ext cx="571504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5" descr="F:\национальные проекты\ЧЕЛ ОБЛ\здравоохранение3.png"/>
          <p:cNvPicPr>
            <a:picLocks noChangeAspect="1" noChangeArrowheads="1"/>
          </p:cNvPicPr>
          <p:nvPr/>
        </p:nvPicPr>
        <p:blipFill>
          <a:blip r:embed="rId4" cstate="print"/>
          <a:srcRect l="61746"/>
          <a:stretch>
            <a:fillRect/>
          </a:stretch>
        </p:blipFill>
        <p:spPr bwMode="auto">
          <a:xfrm>
            <a:off x="395536" y="1372712"/>
            <a:ext cx="656898" cy="6699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139709" y="1553802"/>
            <a:ext cx="533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65A8"/>
                </a:solidFill>
              </a:rPr>
              <a:t>ЦЕЛЕВЫЕ ПОКАЗАТЕЛИ РЕГИОНАЛЬНОГО ПРОЕКТА:</a:t>
            </a:r>
            <a:endParaRPr lang="ru-RU" dirty="0">
              <a:solidFill>
                <a:srgbClr val="0065A8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73198" y="1876768"/>
            <a:ext cx="4389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ЖИЛЬЕ</a:t>
            </a: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(ответственный орган власти – Минстрой Челябинской области)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84806" y="2546320"/>
            <a:ext cx="5099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Увеличение объема жилищного строительства</a:t>
            </a:r>
          </a:p>
          <a:p>
            <a:pPr algn="just"/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5" cstate="print"/>
          <a:srcRect r="95574" b="50000"/>
          <a:stretch/>
        </p:blipFill>
        <p:spPr bwMode="auto">
          <a:xfrm>
            <a:off x="6372200" y="2524840"/>
            <a:ext cx="206980" cy="4680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6651188" y="2524840"/>
            <a:ext cx="24538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1,42 до 2,147 </a:t>
            </a: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млн.кв.м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11592" y="2596848"/>
            <a:ext cx="28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11560" y="2606283"/>
            <a:ext cx="343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84806" y="4450472"/>
            <a:ext cx="50993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Кол-во квадратных метров, расселенного аварийного жилищного фонда</a:t>
            </a:r>
          </a:p>
          <a:p>
            <a:pPr algn="just"/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6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5" cstate="print"/>
          <a:srcRect r="95574" b="50000"/>
          <a:stretch/>
        </p:blipFill>
        <p:spPr bwMode="auto">
          <a:xfrm>
            <a:off x="6372200" y="4428992"/>
            <a:ext cx="206980" cy="468000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6651188" y="4428992"/>
            <a:ext cx="24538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0 до 60,13 тыс.кв.м. общей площади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11592" y="4501000"/>
            <a:ext cx="28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611560" y="4510435"/>
            <a:ext cx="343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" name="Picture 5" descr="F:\национальные проекты\ЧЕЛ ОБЛ\здравоохранение3.png"/>
          <p:cNvPicPr>
            <a:picLocks noChangeAspect="1" noChangeArrowheads="1"/>
          </p:cNvPicPr>
          <p:nvPr/>
        </p:nvPicPr>
        <p:blipFill>
          <a:blip r:embed="rId4" cstate="print"/>
          <a:srcRect l="61746"/>
          <a:stretch>
            <a:fillRect/>
          </a:stretch>
        </p:blipFill>
        <p:spPr bwMode="auto">
          <a:xfrm>
            <a:off x="395536" y="3359319"/>
            <a:ext cx="656898" cy="669900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1139709" y="3540409"/>
            <a:ext cx="533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65A8"/>
                </a:solidFill>
              </a:rPr>
              <a:t>ЦЕЛЕВЫЕ ПОКАЗАТЕЛИ РЕГИОНАЛЬНОГО ПРОЕКТА:</a:t>
            </a:r>
            <a:endParaRPr lang="ru-RU" dirty="0">
              <a:solidFill>
                <a:srgbClr val="0065A8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173198" y="3863375"/>
            <a:ext cx="6968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ОБЕСПЕЧЕНИЕ УСТОЙЧИВОГО СОКРАЩЕНИЯ НЕПРИГОДНОГО ДЛЯ ПРОЖИВАНИЯ ЖИЛИЩНОГО ФОНДА</a:t>
            </a: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(ответственный орган власти – Минстрой Челябинской области)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84806" y="5354632"/>
            <a:ext cx="50993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Кол-во граждан, расселенных из аварийного жилищного фонда, </a:t>
            </a:r>
            <a:r>
              <a:rPr lang="ru-RU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тыс.человек</a:t>
            </a: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4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5" cstate="print"/>
          <a:srcRect r="95574" b="50000"/>
          <a:stretch/>
        </p:blipFill>
        <p:spPr bwMode="auto">
          <a:xfrm>
            <a:off x="6372200" y="5333152"/>
            <a:ext cx="206980" cy="468000"/>
          </a:xfrm>
          <a:prstGeom prst="rect">
            <a:avLst/>
          </a:prstGeom>
          <a:noFill/>
        </p:spPr>
      </p:pic>
      <p:sp>
        <p:nvSpPr>
          <p:cNvPr id="35" name="Прямоугольник 34"/>
          <p:cNvSpPr/>
          <p:nvPr/>
        </p:nvSpPr>
        <p:spPr>
          <a:xfrm>
            <a:off x="6651188" y="5333152"/>
            <a:ext cx="24538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0 до 3,36 </a:t>
            </a: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тыс.чел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11592" y="5405160"/>
            <a:ext cx="28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611560" y="5414595"/>
            <a:ext cx="343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национальные проекты\ЧЕЛ ОБЛ\полос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440" y="620688"/>
            <a:ext cx="8409024" cy="72008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66029" y="323364"/>
            <a:ext cx="24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НАЦИОНАЛЬНЫЙ ПРОЕКТ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9632" y="53938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5A8"/>
                </a:solidFill>
              </a:rPr>
              <a:t>ЖИЛЬЕ И ГОРОДСКАЯ СРЕДА</a:t>
            </a:r>
            <a:endParaRPr lang="ru-RU" b="1" dirty="0">
              <a:solidFill>
                <a:srgbClr val="0065A8"/>
              </a:solidFill>
            </a:endParaRPr>
          </a:p>
        </p:txBody>
      </p:sp>
      <p:pic>
        <p:nvPicPr>
          <p:cNvPr id="13" name="Picture 3" descr="F:\национальные проекты\ЧЕЛ ОБЛ\жилье и городская сред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782638" cy="782637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8215338" y="6000768"/>
            <a:ext cx="571504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67738" y="6153168"/>
            <a:ext cx="571504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715140" y="4643446"/>
            <a:ext cx="71438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4" descr="F:\национальные проекты\ЧЕЛ ОБЛ\жилье и городская среда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H="1">
            <a:off x="2339752" y="5229200"/>
            <a:ext cx="1080119" cy="756000"/>
          </a:xfrm>
          <a:prstGeom prst="rect">
            <a:avLst/>
          </a:prstGeom>
          <a:noFill/>
        </p:spPr>
      </p:pic>
      <p:pic>
        <p:nvPicPr>
          <p:cNvPr id="16" name="Picture 3" descr="F:\национальные проекты\ЧЕЛ ОБЛ\жилье и городская среда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8419" y="2183378"/>
            <a:ext cx="577397" cy="720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95536" y="1332057"/>
            <a:ext cx="5652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65A8"/>
                </a:solidFill>
              </a:rPr>
              <a:t>Срок получения разрешения на строительство и ввод объекта </a:t>
            </a:r>
          </a:p>
          <a:p>
            <a:r>
              <a:rPr lang="ru-RU" sz="1600" dirty="0" smtClean="0">
                <a:solidFill>
                  <a:srgbClr val="0065A8"/>
                </a:solidFill>
              </a:rPr>
              <a:t>в эксплуатацию (рабочие дни)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90347" y="2111370"/>
            <a:ext cx="942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2019     5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2021     5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2024     5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" name="Picture 5" descr="F:\национальные проекты\ЧЕЛ ОБЛ\безоп дороги12.png"/>
          <p:cNvPicPr>
            <a:picLocks noChangeAspect="1" noChangeArrowheads="1"/>
          </p:cNvPicPr>
          <p:nvPr/>
        </p:nvPicPr>
        <p:blipFill>
          <a:blip r:embed="rId6" cstate="print"/>
          <a:srcRect r="56349" b="67461"/>
          <a:stretch>
            <a:fillRect/>
          </a:stretch>
        </p:blipFill>
        <p:spPr bwMode="auto">
          <a:xfrm>
            <a:off x="2339752" y="1772816"/>
            <a:ext cx="950400" cy="3960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507596" y="1844824"/>
            <a:ext cx="21419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Базовое значение      7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536" y="2996952"/>
            <a:ext cx="7479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65A8"/>
                </a:solidFill>
              </a:rPr>
              <a:t>Срок проведения экспертизы проектной документации и</a:t>
            </a:r>
          </a:p>
          <a:p>
            <a:r>
              <a:rPr lang="ru-RU" sz="1600" dirty="0" smtClean="0">
                <a:solidFill>
                  <a:srgbClr val="0065A8"/>
                </a:solidFill>
              </a:rPr>
              <a:t>результатов инженерных изысканий для объектов жилищного строительства (дни)</a:t>
            </a:r>
          </a:p>
        </p:txBody>
      </p:sp>
      <p:pic>
        <p:nvPicPr>
          <p:cNvPr id="23" name="Picture 3" descr="F:\национальные проекты\ЧЕЛ ОБЛ\жилье и городская среда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98367" y="3848273"/>
            <a:ext cx="577397" cy="72000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1619672" y="3776265"/>
            <a:ext cx="1042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2019     30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2021     30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2024     30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5" name="Picture 5" descr="F:\национальные проекты\ЧЕЛ ОБЛ\безоп дороги12.png"/>
          <p:cNvPicPr>
            <a:picLocks noChangeAspect="1" noChangeArrowheads="1"/>
          </p:cNvPicPr>
          <p:nvPr/>
        </p:nvPicPr>
        <p:blipFill>
          <a:blip r:embed="rId6" cstate="print"/>
          <a:srcRect r="56349" b="67461"/>
          <a:stretch>
            <a:fillRect/>
          </a:stretch>
        </p:blipFill>
        <p:spPr bwMode="auto">
          <a:xfrm>
            <a:off x="2299700" y="3437711"/>
            <a:ext cx="950400" cy="39600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467544" y="3509719"/>
            <a:ext cx="2246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Базовое значение     45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5536" y="4890646"/>
            <a:ext cx="6299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65A8"/>
                </a:solidFill>
              </a:rPr>
              <a:t>Увеличение объема жилищного строительства (млн. кв. метров в год)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43708" y="5184261"/>
            <a:ext cx="13019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2019     1,36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2021     1,55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2024     2,147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50071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национальные проекты\ЧЕЛ ОБЛ\полос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440" y="620688"/>
            <a:ext cx="8409024" cy="72008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66029" y="323364"/>
            <a:ext cx="24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НАЦИОНАЛЬНЫЙ ПРОЕКТ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9632" y="53938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5A8"/>
                </a:solidFill>
              </a:rPr>
              <a:t>ЖИЛЬЕ И ГОРОДСКАЯ СРЕДА</a:t>
            </a:r>
            <a:endParaRPr lang="ru-RU" b="1" dirty="0">
              <a:solidFill>
                <a:srgbClr val="0065A8"/>
              </a:solidFill>
            </a:endParaRPr>
          </a:p>
        </p:txBody>
      </p:sp>
      <p:pic>
        <p:nvPicPr>
          <p:cNvPr id="13" name="Picture 3" descr="F:\национальные проекты\ЧЕЛ ОБЛ\жилье и городская сред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782638" cy="782637"/>
          </a:xfrm>
          <a:prstGeom prst="rect">
            <a:avLst/>
          </a:prstGeom>
          <a:noFill/>
        </p:spPr>
      </p:pic>
      <p:pic>
        <p:nvPicPr>
          <p:cNvPr id="29" name="Picture 2" descr="F:\национальные проекты\ЧЕЛ ОБЛ\жилье и городская среда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556792"/>
            <a:ext cx="1351500" cy="612000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539552" y="1484784"/>
            <a:ext cx="93326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2019     25</a:t>
            </a: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2021     40</a:t>
            </a: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2024     60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6381328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*нарастающим итогом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5536" y="2276872"/>
            <a:ext cx="49528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065A8"/>
                </a:solidFill>
              </a:rPr>
              <a:t>Количество обустроенных общественных пространств (ед.)*</a:t>
            </a:r>
          </a:p>
        </p:txBody>
      </p:sp>
      <p:pic>
        <p:nvPicPr>
          <p:cNvPr id="33" name="Picture 2" descr="F:\национальные проекты\ЧЕЛ ОБЛ\жилье и городская среда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636912"/>
            <a:ext cx="1351500" cy="612000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539552" y="2564904"/>
            <a:ext cx="10246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2019     120</a:t>
            </a: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2021     375</a:t>
            </a: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2024     795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5536" y="3482424"/>
            <a:ext cx="768851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065A8"/>
                </a:solidFill>
              </a:rPr>
              <a:t>Доля граждан, принявших участие в решении вопросов развития городской среды от </a:t>
            </a:r>
          </a:p>
          <a:p>
            <a:r>
              <a:rPr lang="ru-RU" sz="1400" dirty="0" smtClean="0">
                <a:solidFill>
                  <a:srgbClr val="0065A8"/>
                </a:solidFill>
              </a:rPr>
              <a:t>общего количества граждан в возрасте от 14 лет, проживающих в муниципальных образованиях, </a:t>
            </a:r>
          </a:p>
          <a:p>
            <a:r>
              <a:rPr lang="ru-RU" sz="1400" dirty="0" smtClean="0">
                <a:solidFill>
                  <a:srgbClr val="0065A8"/>
                </a:solidFill>
              </a:rPr>
              <a:t>на территории которых реализуются проекты по созданию комфортной городской среды (%)</a:t>
            </a:r>
          </a:p>
        </p:txBody>
      </p:sp>
      <p:pic>
        <p:nvPicPr>
          <p:cNvPr id="36" name="Picture 2" descr="F:\национальные проекты\ЧЕЛ ОБЛ\жилье и городская среда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490536"/>
            <a:ext cx="1351500" cy="612000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1331640" y="4418528"/>
            <a:ext cx="93326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2019     9</a:t>
            </a: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2021     15</a:t>
            </a: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2024     30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8" name="Picture 5" descr="F:\национальные проекты\ЧЕЛ ОБЛ\безоп дороги12.png"/>
          <p:cNvPicPr>
            <a:picLocks noChangeAspect="1" noChangeArrowheads="1"/>
          </p:cNvPicPr>
          <p:nvPr/>
        </p:nvPicPr>
        <p:blipFill>
          <a:blip r:embed="rId5" cstate="print"/>
          <a:srcRect r="80156" b="64499"/>
          <a:stretch>
            <a:fillRect/>
          </a:stretch>
        </p:blipFill>
        <p:spPr bwMode="auto">
          <a:xfrm>
            <a:off x="1907704" y="4130496"/>
            <a:ext cx="360040" cy="360040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395536" y="4182759"/>
            <a:ext cx="1776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Базовое значение   5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5536" y="5334887"/>
            <a:ext cx="8574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065A8"/>
                </a:solidFill>
              </a:rPr>
              <a:t>Количество квадратных метров расселенного непригодного для проживания жилищного фонда (тыс. кв.м.)*</a:t>
            </a:r>
          </a:p>
        </p:txBody>
      </p:sp>
      <p:pic>
        <p:nvPicPr>
          <p:cNvPr id="41" name="Picture 4" descr="F:\национальные проекты\ЧЕЛ ОБЛ\жилье и городская среда1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5642664"/>
            <a:ext cx="1512168" cy="612000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1331640" y="5570656"/>
            <a:ext cx="12522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2019     2,76</a:t>
            </a: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2021     42,18</a:t>
            </a: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2024     188,03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3" name="Picture 5" descr="F:\национальные проекты\ЧЕЛ ОБЛ\жилье и городская среда11.png"/>
          <p:cNvPicPr>
            <a:picLocks noChangeAspect="1" noChangeArrowheads="1"/>
          </p:cNvPicPr>
          <p:nvPr/>
        </p:nvPicPr>
        <p:blipFill>
          <a:blip r:embed="rId7" cstate="print"/>
          <a:srcRect b="83234"/>
          <a:stretch>
            <a:fillRect/>
          </a:stretch>
        </p:blipFill>
        <p:spPr bwMode="auto">
          <a:xfrm>
            <a:off x="3884985" y="1484784"/>
            <a:ext cx="1335087" cy="936104"/>
          </a:xfrm>
          <a:prstGeom prst="rect">
            <a:avLst/>
          </a:prstGeom>
          <a:noFill/>
        </p:spPr>
      </p:pic>
      <p:pic>
        <p:nvPicPr>
          <p:cNvPr id="44" name="Picture 5" descr="F:\национальные проекты\ЧЕЛ ОБЛ\жилье и городская среда11.png"/>
          <p:cNvPicPr>
            <a:picLocks noChangeAspect="1" noChangeArrowheads="1"/>
          </p:cNvPicPr>
          <p:nvPr/>
        </p:nvPicPr>
        <p:blipFill>
          <a:blip r:embed="rId7" cstate="print"/>
          <a:srcRect t="20528" b="52388"/>
          <a:stretch>
            <a:fillRect/>
          </a:stretch>
        </p:blipFill>
        <p:spPr bwMode="auto">
          <a:xfrm>
            <a:off x="3884985" y="2276872"/>
            <a:ext cx="1335087" cy="1512168"/>
          </a:xfrm>
          <a:prstGeom prst="rect">
            <a:avLst/>
          </a:prstGeom>
          <a:noFill/>
        </p:spPr>
      </p:pic>
      <p:pic>
        <p:nvPicPr>
          <p:cNvPr id="45" name="Picture 5" descr="F:\национальные проекты\ЧЕЛ ОБЛ\жилье и городская среда11.png"/>
          <p:cNvPicPr>
            <a:picLocks noChangeAspect="1" noChangeArrowheads="1"/>
          </p:cNvPicPr>
          <p:nvPr/>
        </p:nvPicPr>
        <p:blipFill>
          <a:blip r:embed="rId7" cstate="print"/>
          <a:srcRect t="83832"/>
          <a:stretch>
            <a:fillRect/>
          </a:stretch>
        </p:blipFill>
        <p:spPr bwMode="auto">
          <a:xfrm>
            <a:off x="3884985" y="5445224"/>
            <a:ext cx="1335087" cy="902717"/>
          </a:xfrm>
          <a:prstGeom prst="rect">
            <a:avLst/>
          </a:prstGeom>
          <a:noFill/>
        </p:spPr>
      </p:pic>
      <p:pic>
        <p:nvPicPr>
          <p:cNvPr id="46" name="Picture 5" descr="F:\национальные проекты\ЧЕЛ ОБЛ\жилье и городская среда11.png"/>
          <p:cNvPicPr>
            <a:picLocks noChangeAspect="1" noChangeArrowheads="1"/>
          </p:cNvPicPr>
          <p:nvPr/>
        </p:nvPicPr>
        <p:blipFill>
          <a:blip r:embed="rId7" cstate="print"/>
          <a:srcRect t="50299" b="29065"/>
          <a:stretch>
            <a:fillRect/>
          </a:stretch>
        </p:blipFill>
        <p:spPr bwMode="auto">
          <a:xfrm>
            <a:off x="3884985" y="4077072"/>
            <a:ext cx="1335087" cy="1152128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395536" y="1196752"/>
            <a:ext cx="57685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065A8"/>
                </a:solidFill>
              </a:rPr>
              <a:t>Доля городов с благополучной средой от общего количества городов (%)</a:t>
            </a:r>
          </a:p>
        </p:txBody>
      </p:sp>
    </p:spTree>
    <p:extLst>
      <p:ext uri="{BB962C8B-B14F-4D97-AF65-F5344CB8AC3E}">
        <p14:creationId xmlns:p14="http://schemas.microsoft.com/office/powerpoint/2010/main" xmlns="" val="4046330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национальные проекты\ЧЕЛ ОБЛ\полос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440" y="620688"/>
            <a:ext cx="8409024" cy="7200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66029" y="323364"/>
            <a:ext cx="24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НАЦИОНАЛЬНЫЙ ПРОЕКТ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53938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5A8"/>
                </a:solidFill>
              </a:rPr>
              <a:t>ЭКОЛОГИЯ</a:t>
            </a:r>
            <a:endParaRPr lang="ru-RU" b="1" dirty="0">
              <a:solidFill>
                <a:srgbClr val="0065A8"/>
              </a:solidFill>
            </a:endParaRPr>
          </a:p>
        </p:txBody>
      </p:sp>
      <p:pic>
        <p:nvPicPr>
          <p:cNvPr id="8" name="Picture 4" descr="F:\национальные проекты\ЧЕЛ ОБЛ\здравоохранение3.png"/>
          <p:cNvPicPr>
            <a:picLocks noChangeAspect="1" noChangeArrowheads="1"/>
          </p:cNvPicPr>
          <p:nvPr/>
        </p:nvPicPr>
        <p:blipFill>
          <a:blip r:embed="rId3" cstate="print"/>
          <a:srcRect r="62615"/>
          <a:stretch>
            <a:fillRect/>
          </a:stretch>
        </p:blipFill>
        <p:spPr bwMode="auto">
          <a:xfrm>
            <a:off x="395536" y="1484784"/>
            <a:ext cx="543356" cy="567001"/>
          </a:xfrm>
          <a:prstGeom prst="rect">
            <a:avLst/>
          </a:prstGeom>
          <a:noFill/>
        </p:spPr>
      </p:pic>
      <p:pic>
        <p:nvPicPr>
          <p:cNvPr id="9" name="Picture 5" descr="F:\национальные проекты\ЧЕЛ ОБЛ\здравоохранение3.png"/>
          <p:cNvPicPr>
            <a:picLocks noChangeAspect="1" noChangeArrowheads="1"/>
          </p:cNvPicPr>
          <p:nvPr/>
        </p:nvPicPr>
        <p:blipFill>
          <a:blip r:embed="rId3" cstate="print"/>
          <a:srcRect l="61746"/>
          <a:stretch>
            <a:fillRect/>
          </a:stretch>
        </p:blipFill>
        <p:spPr bwMode="auto">
          <a:xfrm>
            <a:off x="343534" y="2123793"/>
            <a:ext cx="556058" cy="567063"/>
          </a:xfrm>
          <a:prstGeom prst="rect">
            <a:avLst/>
          </a:prstGeom>
          <a:noFill/>
        </p:spPr>
      </p:pic>
      <p:pic>
        <p:nvPicPr>
          <p:cNvPr id="48130" name="Picture 2" descr="F:\национальные проекты\ЧЕЛ ОБЛ\эколог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986" y="188640"/>
            <a:ext cx="782638" cy="782638"/>
          </a:xfrm>
          <a:prstGeom prst="rect">
            <a:avLst/>
          </a:prstGeom>
          <a:noFill/>
        </p:spPr>
      </p:pic>
      <p:pic>
        <p:nvPicPr>
          <p:cNvPr id="48131" name="Picture 3" descr="F:\национальные проекты\ЧЕЛ ОБЛ\экология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7" y="2772193"/>
            <a:ext cx="5760641" cy="135564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71600" y="1599992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65A8"/>
                </a:solidFill>
              </a:rPr>
              <a:t>СРОКИ РЕАЛИЗАЦИИ</a:t>
            </a:r>
            <a:r>
              <a:rPr lang="ru-RU" sz="1400" dirty="0" smtClean="0">
                <a:solidFill>
                  <a:srgbClr val="0065A8"/>
                </a:solidFill>
              </a:rPr>
              <a:t>: 01.10.2018 – 31.12.2024</a:t>
            </a:r>
            <a:endParaRPr lang="ru-RU" sz="1400" dirty="0">
              <a:solidFill>
                <a:srgbClr val="0065A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2267809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65A8"/>
                </a:solidFill>
              </a:rPr>
              <a:t>ЦЕЛИ И ЦЕЛЕВЫЕ ПОКАЗАТЕЛИ:</a:t>
            </a:r>
            <a:endParaRPr lang="ru-RU" sz="1400" dirty="0">
              <a:solidFill>
                <a:srgbClr val="0065A8"/>
              </a:solidFill>
            </a:endParaRPr>
          </a:p>
        </p:txBody>
      </p:sp>
      <p:pic>
        <p:nvPicPr>
          <p:cNvPr id="48133" name="Picture 5" descr="F:\национальные проекты\ЧЕЛ ОБЛ\экология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4293096"/>
            <a:ext cx="3960440" cy="2326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412776"/>
            <a:ext cx="6747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65A8"/>
                </a:solidFill>
              </a:rPr>
              <a:t>РЕГИОНАЛЬНЫЕ ПРОЕКТЫ, ВХОДЯЩИЕ В НАЦИОНАЛЬНЫЙ ПРОЕКТ «ЭКОЛОГИЯ»:</a:t>
            </a:r>
            <a:endParaRPr lang="ru-RU" sz="1400" dirty="0">
              <a:solidFill>
                <a:srgbClr val="0065A8"/>
              </a:solidFill>
            </a:endParaRPr>
          </a:p>
        </p:txBody>
      </p:sp>
      <p:pic>
        <p:nvPicPr>
          <p:cNvPr id="5" name="Picture 2" descr="F:\национальные проекты\ЧЕЛ ОБЛ\здравоохранение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30" y="1268760"/>
            <a:ext cx="504056" cy="504056"/>
          </a:xfrm>
          <a:prstGeom prst="rect">
            <a:avLst/>
          </a:prstGeom>
          <a:noFill/>
        </p:spPr>
      </p:pic>
      <p:pic>
        <p:nvPicPr>
          <p:cNvPr id="7" name="Picture 2" descr="F:\национальные проекты\ЧЕЛ ОБЛ\полос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440" y="620688"/>
            <a:ext cx="8409024" cy="7200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66029" y="323364"/>
            <a:ext cx="24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НАЦИОНАЛЬНЫЙ ПРОЕКТ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53938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5A8"/>
                </a:solidFill>
              </a:rPr>
              <a:t>ЭКОЛОГИЯ</a:t>
            </a:r>
            <a:endParaRPr lang="ru-RU" b="1" dirty="0">
              <a:solidFill>
                <a:srgbClr val="0065A8"/>
              </a:solidFill>
            </a:endParaRPr>
          </a:p>
        </p:txBody>
      </p:sp>
      <p:pic>
        <p:nvPicPr>
          <p:cNvPr id="10" name="Picture 2" descr="F:\национальные проекты\ЧЕЛ ОБЛ\эколог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986" y="188640"/>
            <a:ext cx="782638" cy="782638"/>
          </a:xfrm>
          <a:prstGeom prst="rect">
            <a:avLst/>
          </a:prstGeom>
          <a:noFill/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5004048" y="2648362"/>
            <a:ext cx="0" cy="324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789868" y="2648362"/>
            <a:ext cx="0" cy="324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956013" y="2146536"/>
            <a:ext cx="928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0065A8"/>
                </a:solidFill>
              </a:rPr>
              <a:t>ФЕДЕРАЛЬНЫЙ</a:t>
            </a:r>
          </a:p>
          <a:p>
            <a:pPr algn="ctr"/>
            <a:r>
              <a:rPr lang="ru-RU" sz="800" b="1" dirty="0" smtClean="0">
                <a:solidFill>
                  <a:srgbClr val="0065A8"/>
                </a:solidFill>
              </a:rPr>
              <a:t> БЮДЖЕТ</a:t>
            </a:r>
            <a:endParaRPr lang="ru-RU" sz="800" dirty="0">
              <a:solidFill>
                <a:srgbClr val="0065A8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89866" y="2146536"/>
            <a:ext cx="928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0065A8"/>
                </a:solidFill>
              </a:rPr>
              <a:t>РЕГИОНАЛЬНЫЙ</a:t>
            </a:r>
          </a:p>
          <a:p>
            <a:pPr algn="ctr"/>
            <a:r>
              <a:rPr lang="ru-RU" sz="800" b="1" dirty="0" smtClean="0">
                <a:solidFill>
                  <a:srgbClr val="0065A8"/>
                </a:solidFill>
              </a:rPr>
              <a:t> БЮДЖЕТ</a:t>
            </a:r>
            <a:endParaRPr lang="ru-RU" sz="800" dirty="0">
              <a:solidFill>
                <a:srgbClr val="0065A8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02305" y="6100056"/>
            <a:ext cx="9185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65A8"/>
                </a:solidFill>
              </a:rPr>
              <a:t>МЛН.РУБ.</a:t>
            </a:r>
            <a:endParaRPr lang="ru-RU" sz="1000" dirty="0">
              <a:solidFill>
                <a:srgbClr val="0065A8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10318" y="2791238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500,00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15550" y="2789030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208,38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3568" y="2783365"/>
            <a:ext cx="4425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Региональный проект «Чистая страна»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568" y="3163150"/>
            <a:ext cx="44252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Региональный проект «Формирование комплексной системы обращения с твердыми коммунальными отходами»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11188" y="2637259"/>
            <a:ext cx="372" cy="3240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6588224" y="2629726"/>
            <a:ext cx="2" cy="324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516216" y="2165172"/>
            <a:ext cx="928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0065A8"/>
                </a:solidFill>
              </a:rPr>
              <a:t>МЕСТНЫЙ</a:t>
            </a:r>
          </a:p>
          <a:p>
            <a:pPr algn="ctr"/>
            <a:r>
              <a:rPr lang="ru-RU" sz="800" b="1" dirty="0" smtClean="0">
                <a:solidFill>
                  <a:srgbClr val="0065A8"/>
                </a:solidFill>
              </a:rPr>
              <a:t> БЮДЖЕТ</a:t>
            </a:r>
            <a:endParaRPr lang="ru-RU" sz="800" dirty="0">
              <a:solidFill>
                <a:srgbClr val="0065A8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79646" y="2781548"/>
            <a:ext cx="700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32,85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7350261" y="2648362"/>
            <a:ext cx="30051" cy="324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315715" y="2154069"/>
            <a:ext cx="928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0065A8"/>
                </a:solidFill>
              </a:rPr>
              <a:t>ВНЕ БЮДЖЕТНЫЕ</a:t>
            </a:r>
          </a:p>
          <a:p>
            <a:pPr algn="ctr"/>
            <a:r>
              <a:rPr lang="ru-RU" sz="800" b="1" dirty="0" smtClean="0">
                <a:solidFill>
                  <a:srgbClr val="0065A8"/>
                </a:solidFill>
              </a:rPr>
              <a:t>ИСТОЧНИКИ</a:t>
            </a:r>
            <a:endParaRPr lang="ru-RU" sz="800" dirty="0">
              <a:solidFill>
                <a:srgbClr val="0065A8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8172400" y="2629726"/>
            <a:ext cx="0" cy="324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192118" y="2165172"/>
            <a:ext cx="928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0065A8"/>
                </a:solidFill>
              </a:rPr>
              <a:t>ИТОГО</a:t>
            </a:r>
            <a:endParaRPr lang="ru-RU" sz="800" dirty="0">
              <a:solidFill>
                <a:srgbClr val="0065A8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71201" y="2781548"/>
            <a:ext cx="700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741,23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10318" y="3289487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113,404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96187" y="3287279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26,60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89525" y="3279797"/>
            <a:ext cx="700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566,00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151838" y="3279797"/>
            <a:ext cx="832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706,004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3568" y="4029851"/>
            <a:ext cx="4425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Региональный проект «Чистый воздух»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96187" y="4013166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40,562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151838" y="4005684"/>
            <a:ext cx="832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40,562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3568" y="4429891"/>
            <a:ext cx="4425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Региональный проект «Сохранение уникальных</a:t>
            </a:r>
          </a:p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водных объектов»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09879" y="4413206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33,055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165530" y="4405724"/>
            <a:ext cx="832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50,845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45732" y="4429891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17,79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83568" y="5106640"/>
            <a:ext cx="4425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Региональный проект «Сохранение лесов»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96187" y="5089955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6,60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151838" y="5082473"/>
            <a:ext cx="832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125,91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010318" y="5106640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119,31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899777" y="606489"/>
            <a:ext cx="1238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65A8"/>
                </a:solidFill>
              </a:rPr>
              <a:t>2019 год</a:t>
            </a:r>
            <a:endParaRPr lang="ru-RU" sz="1600" dirty="0">
              <a:solidFill>
                <a:srgbClr val="0065A8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3568" y="5517232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Региональный проект «Чистая вода»</a:t>
            </a:r>
            <a:endParaRPr lang="ru-RU" sz="14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5044992" y="556194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92,729</a:t>
            </a:r>
            <a:endParaRPr lang="ru-RU" sz="14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5868144" y="5558176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3,863</a:t>
            </a:r>
            <a:endParaRPr lang="ru-RU" sz="14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8217112" y="5589240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96,592</a:t>
            </a:r>
            <a:endParaRPr lang="ru-RU" sz="1400" b="1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национальные проекты\ЧЕЛ ОБЛ\полос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440" y="620688"/>
            <a:ext cx="8409024" cy="7200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66029" y="323364"/>
            <a:ext cx="24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НАЦИОНАЛЬНЫЙ ПРОЕКТ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53938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5A8"/>
                </a:solidFill>
              </a:rPr>
              <a:t>ЭКОЛОГИЯ</a:t>
            </a:r>
            <a:endParaRPr lang="ru-RU" b="1" dirty="0">
              <a:solidFill>
                <a:srgbClr val="0065A8"/>
              </a:solidFill>
            </a:endParaRPr>
          </a:p>
        </p:txBody>
      </p:sp>
      <p:pic>
        <p:nvPicPr>
          <p:cNvPr id="7" name="Picture 2" descr="F:\национальные проекты\ЧЕЛ ОБЛ\эколог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986" y="188640"/>
            <a:ext cx="782638" cy="782638"/>
          </a:xfrm>
          <a:prstGeom prst="rect">
            <a:avLst/>
          </a:prstGeom>
          <a:noFill/>
        </p:spPr>
      </p:pic>
      <p:pic>
        <p:nvPicPr>
          <p:cNvPr id="8" name="Picture 5" descr="F:\национальные проекты\ЧЕЛ ОБЛ\здравоохранение3.png"/>
          <p:cNvPicPr>
            <a:picLocks noChangeAspect="1" noChangeArrowheads="1"/>
          </p:cNvPicPr>
          <p:nvPr/>
        </p:nvPicPr>
        <p:blipFill>
          <a:blip r:embed="rId4" cstate="print"/>
          <a:srcRect l="61746"/>
          <a:stretch>
            <a:fillRect/>
          </a:stretch>
        </p:blipFill>
        <p:spPr bwMode="auto">
          <a:xfrm>
            <a:off x="467544" y="1599620"/>
            <a:ext cx="656898" cy="6699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11717" y="1780710"/>
            <a:ext cx="533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65A8"/>
                </a:solidFill>
              </a:rPr>
              <a:t>ЦЕЛЕВЫЕ ПОКАЗАТЕЛИ РЕГИОНАЛЬНОГО ПРОЕКТА:</a:t>
            </a:r>
            <a:endParaRPr lang="ru-RU" dirty="0">
              <a:solidFill>
                <a:srgbClr val="0065A8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45206" y="2103676"/>
            <a:ext cx="6746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КОМПЛЕКСНАЯ СИСТЕМА ОБРАЩЕНИЯ С ТВЕРДЫМИ КОММУНАЛЬНЫМИ ОТХОДАМИ</a:t>
            </a: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(ответственный орган власти – Минэкологии Челябинской области)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56814" y="2773228"/>
            <a:ext cx="50993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Доля твердых коммунальных отходов, направленных на обработку в общем объеме образованных твердых коммунальных отходов</a:t>
            </a:r>
          </a:p>
          <a:p>
            <a:pPr algn="just"/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Доля твердых коммунальных отходов, направленных на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утилизацию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общем объеме образованных твердых коммунальных отходов</a:t>
            </a:r>
          </a:p>
          <a:p>
            <a:pPr algn="just"/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Доля импорта оборудования для обработки и  утилизации твердых коммунальных отходов</a:t>
            </a:r>
          </a:p>
          <a:p>
            <a:pPr algn="just"/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Кол-во разработанных электронных моделей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5" cstate="print"/>
          <a:srcRect r="95574" b="50000"/>
          <a:stretch/>
        </p:blipFill>
        <p:spPr bwMode="auto">
          <a:xfrm>
            <a:off x="6516216" y="2751748"/>
            <a:ext cx="206980" cy="468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891035" y="2751748"/>
            <a:ext cx="228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21,75 до 100%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3600" y="2823756"/>
            <a:ext cx="28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83568" y="2833191"/>
            <a:ext cx="343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0081" y="3687852"/>
            <a:ext cx="28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00049" y="3697287"/>
            <a:ext cx="343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3600" y="4522768"/>
            <a:ext cx="28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83568" y="4532203"/>
            <a:ext cx="343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91035" y="3651906"/>
            <a:ext cx="228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2,18 до 10%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1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5" cstate="print"/>
          <a:srcRect r="95574" b="50000"/>
          <a:stretch/>
        </p:blipFill>
        <p:spPr bwMode="auto">
          <a:xfrm>
            <a:off x="6516216" y="3651900"/>
            <a:ext cx="206980" cy="46800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6891035" y="4429418"/>
            <a:ext cx="228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10 до 10 %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3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5" cstate="print"/>
          <a:srcRect r="95574" b="50000"/>
          <a:stretch/>
        </p:blipFill>
        <p:spPr bwMode="auto">
          <a:xfrm>
            <a:off x="6516216" y="4422508"/>
            <a:ext cx="206980" cy="468000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683600" y="5200020"/>
            <a:ext cx="28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683568" y="5209455"/>
            <a:ext cx="343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91035" y="5024232"/>
            <a:ext cx="11321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 до 1шт.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7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5" cstate="print"/>
          <a:srcRect r="95574" b="50000"/>
          <a:stretch/>
        </p:blipFill>
        <p:spPr bwMode="auto">
          <a:xfrm>
            <a:off x="6516216" y="5020052"/>
            <a:ext cx="206980" cy="46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национальные проекты\ЧЕЛ ОБЛ\полос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440" y="620688"/>
            <a:ext cx="8409024" cy="7200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66029" y="323364"/>
            <a:ext cx="24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НАЦИОНАЛЬНЫЙ ПРОЕКТ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53938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5A8"/>
                </a:solidFill>
              </a:rPr>
              <a:t>ЭКОЛОГИЯ</a:t>
            </a:r>
            <a:endParaRPr lang="ru-RU" b="1" dirty="0">
              <a:solidFill>
                <a:srgbClr val="0065A8"/>
              </a:solidFill>
            </a:endParaRPr>
          </a:p>
        </p:txBody>
      </p:sp>
      <p:pic>
        <p:nvPicPr>
          <p:cNvPr id="7" name="Picture 2" descr="F:\национальные проекты\ЧЕЛ ОБЛ\эколог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986" y="188640"/>
            <a:ext cx="782638" cy="78263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884368" y="5925316"/>
            <a:ext cx="100811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5" descr="F:\национальные проекты\ЧЕЛ ОБЛ\здравоохранение3.png"/>
          <p:cNvPicPr>
            <a:picLocks noChangeAspect="1" noChangeArrowheads="1"/>
          </p:cNvPicPr>
          <p:nvPr/>
        </p:nvPicPr>
        <p:blipFill>
          <a:blip r:embed="rId4" cstate="print"/>
          <a:srcRect l="61746"/>
          <a:stretch>
            <a:fillRect/>
          </a:stretch>
        </p:blipFill>
        <p:spPr bwMode="auto">
          <a:xfrm>
            <a:off x="251520" y="1782352"/>
            <a:ext cx="656898" cy="6699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95693" y="1862734"/>
            <a:ext cx="533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65A8"/>
                </a:solidFill>
              </a:rPr>
              <a:t>ЦЕЛЕВЫЕ ПОКАЗАТЕЛИ РЕГИОНАЛЬНОГО ПРОЕКТА:</a:t>
            </a:r>
            <a:endParaRPr lang="ru-RU" dirty="0">
              <a:solidFill>
                <a:srgbClr val="0065A8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2267244"/>
            <a:ext cx="79586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СОХРАНЕНИЕ БИОЛОГИЧЕСКОГО РАЗНОБРАЗИЯ И РАЗВИТИЕ ЭКОЛОГИЧЕСКОГО ТУРИЗМА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(ответственный орган власти – Минэкологии Челябинской области)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1919" y="2969657"/>
            <a:ext cx="57474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Увеличение кол-ва посетителей на ООПТ</a:t>
            </a:r>
          </a:p>
          <a:p>
            <a:pPr algn="just"/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Увеличение протяженности объектов инфраструктуры для экологического туризма на ООПТ регионального значения</a:t>
            </a:r>
          </a:p>
          <a:p>
            <a:pPr algn="just"/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5" cstate="print"/>
          <a:srcRect r="95574" b="50000"/>
          <a:stretch/>
        </p:blipFill>
        <p:spPr bwMode="auto">
          <a:xfrm>
            <a:off x="6660232" y="2969657"/>
            <a:ext cx="206981" cy="468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7110536" y="2969657"/>
            <a:ext cx="228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0,51 до 2,55 </a:t>
            </a:r>
            <a:r>
              <a:rPr lang="ru-RU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тыс.чел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10536" y="3581673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1,55 до 13,3 км.</a:t>
            </a:r>
          </a:p>
          <a:p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560" y="3041665"/>
            <a:ext cx="28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23528" y="3051100"/>
            <a:ext cx="343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60" y="3617729"/>
            <a:ext cx="28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23528" y="3627164"/>
            <a:ext cx="343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5" cstate="print"/>
          <a:srcRect r="95574" b="50000"/>
          <a:stretch/>
        </p:blipFill>
        <p:spPr bwMode="auto">
          <a:xfrm>
            <a:off x="6660232" y="3545721"/>
            <a:ext cx="206981" cy="46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национальные проекты\ЧЕЛ ОБЛ\полос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440" y="620688"/>
            <a:ext cx="8409024" cy="720080"/>
          </a:xfrm>
          <a:prstGeom prst="rect">
            <a:avLst/>
          </a:prstGeom>
          <a:noFill/>
        </p:spPr>
      </p:pic>
      <p:pic>
        <p:nvPicPr>
          <p:cNvPr id="5" name="Picture 2" descr="F:\национальные проекты\ЧЕЛ ОБЛ\здравоохранение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60648"/>
            <a:ext cx="690885" cy="69088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66029" y="303039"/>
            <a:ext cx="24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НАЦИОНАЛЬНЫЙ ПРОЕКТ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519063"/>
            <a:ext cx="2847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5A8"/>
                </a:solidFill>
              </a:rPr>
              <a:t>ЗДРАВООХРАНЕНИЕ</a:t>
            </a:r>
            <a:endParaRPr lang="ru-RU" sz="2400" b="1" dirty="0">
              <a:solidFill>
                <a:srgbClr val="0065A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1556792"/>
            <a:ext cx="6265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65A8"/>
                </a:solidFill>
              </a:rPr>
              <a:t>РЕГИОНАЛЬНЫЕ ПРОЕКТЫ, ВХОДЯЩИЕ В НАЦИОНАЛЬНЫЙ ПРОЕКТ:</a:t>
            </a:r>
            <a:endParaRPr lang="ru-RU" sz="1600" dirty="0">
              <a:solidFill>
                <a:srgbClr val="0065A8"/>
              </a:solidFill>
            </a:endParaRPr>
          </a:p>
        </p:txBody>
      </p:sp>
      <p:pic>
        <p:nvPicPr>
          <p:cNvPr id="10" name="Picture 2" descr="F:\национальные проекты\ЧЕЛ ОБЛ\здравоохранение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412776"/>
            <a:ext cx="648072" cy="648072"/>
          </a:xfrm>
          <a:prstGeom prst="rect">
            <a:avLst/>
          </a:prstGeom>
          <a:noFill/>
        </p:spPr>
      </p:pic>
      <p:pic>
        <p:nvPicPr>
          <p:cNvPr id="5122" name="Picture 2" descr="F:\национальные проекты\ЧЕЛ ОБЛ\здравоохранение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2382995"/>
            <a:ext cx="6336704" cy="309829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301170" y="5840346"/>
            <a:ext cx="44968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65A8"/>
                </a:solidFill>
                <a:latin typeface="+mj-lt"/>
                <a:ea typeface="Calibri"/>
              </a:rPr>
              <a:t>Сумма средств, предусмотренных в бюджетах:</a:t>
            </a:r>
            <a:endParaRPr lang="ru-RU" sz="1600" dirty="0">
              <a:solidFill>
                <a:srgbClr val="0065A8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91078" y="5767372"/>
            <a:ext cx="181520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78353" y="5749369"/>
            <a:ext cx="875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1477,9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5390880" y="3979142"/>
            <a:ext cx="30003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05389" y="2106934"/>
            <a:ext cx="928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0065A8"/>
                </a:solidFill>
              </a:rPr>
              <a:t>ФЕДЕРАЛЬНЫЙ</a:t>
            </a:r>
          </a:p>
          <a:p>
            <a:pPr algn="ctr"/>
            <a:r>
              <a:rPr lang="ru-RU" sz="800" b="1" dirty="0" smtClean="0">
                <a:solidFill>
                  <a:srgbClr val="0065A8"/>
                </a:solidFill>
              </a:rPr>
              <a:t>БЮДЖЕТ</a:t>
            </a:r>
            <a:endParaRPr lang="ru-RU" sz="800" dirty="0">
              <a:solidFill>
                <a:srgbClr val="0065A8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41493" y="2106934"/>
            <a:ext cx="928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0065A8"/>
                </a:solidFill>
              </a:rPr>
              <a:t>РЕГИОНАЛЬНЫЙ</a:t>
            </a:r>
          </a:p>
          <a:p>
            <a:pPr algn="ctr"/>
            <a:r>
              <a:rPr lang="ru-RU" sz="800" b="1" dirty="0" smtClean="0">
                <a:solidFill>
                  <a:srgbClr val="0065A8"/>
                </a:solidFill>
              </a:rPr>
              <a:t> БЮДЖЕТ</a:t>
            </a:r>
            <a:endParaRPr lang="ru-RU" sz="800" dirty="0">
              <a:solidFill>
                <a:srgbClr val="0065A8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99777" y="606489"/>
            <a:ext cx="1238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65A8"/>
                </a:solidFill>
              </a:rPr>
              <a:t>2019 год</a:t>
            </a:r>
            <a:endParaRPr lang="ru-RU" sz="1600" dirty="0">
              <a:solidFill>
                <a:srgbClr val="0065A8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08436" y="6343436"/>
            <a:ext cx="7884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rgbClr val="0065A8"/>
                </a:solidFill>
              </a:rPr>
              <a:t>*МЛН.РУБ</a:t>
            </a:r>
            <a:endParaRPr lang="ru-RU" sz="1050" dirty="0">
              <a:solidFill>
                <a:srgbClr val="0065A8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64060" y="2487937"/>
            <a:ext cx="780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124,10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925877" y="2487937"/>
            <a:ext cx="780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26,10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64060" y="3003963"/>
            <a:ext cx="780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264,80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925877" y="3003963"/>
            <a:ext cx="780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781,80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64060" y="3545626"/>
            <a:ext cx="780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706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25877" y="3545626"/>
            <a:ext cx="780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197,30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64060" y="4257989"/>
            <a:ext cx="780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263,30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925877" y="4257989"/>
            <a:ext cx="780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64,0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25877" y="4888973"/>
            <a:ext cx="780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408,70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16536" y="5749369"/>
            <a:ext cx="875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1358,20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rot="5400000">
            <a:off x="6305892" y="3979142"/>
            <a:ext cx="30003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национальные проекты\ЧЕЛ ОБЛ\полос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440" y="620688"/>
            <a:ext cx="8409024" cy="7200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66029" y="323364"/>
            <a:ext cx="24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НАЦИОНАЛЬНЫЙ ПРОЕКТ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53938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5A8"/>
                </a:solidFill>
              </a:rPr>
              <a:t>ЭКОЛОГИЯ</a:t>
            </a:r>
            <a:endParaRPr lang="ru-RU" b="1" dirty="0">
              <a:solidFill>
                <a:srgbClr val="0065A8"/>
              </a:solidFill>
            </a:endParaRPr>
          </a:p>
        </p:txBody>
      </p:sp>
      <p:pic>
        <p:nvPicPr>
          <p:cNvPr id="7" name="Picture 2" descr="F:\национальные проекты\ЧЕЛ ОБЛ\эколог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986" y="188640"/>
            <a:ext cx="782638" cy="78263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929480" y="5710990"/>
            <a:ext cx="100811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5" descr="F:\национальные проекты\ЧЕЛ ОБЛ\здравоохранение3.png"/>
          <p:cNvPicPr>
            <a:picLocks noChangeAspect="1" noChangeArrowheads="1"/>
          </p:cNvPicPr>
          <p:nvPr/>
        </p:nvPicPr>
        <p:blipFill>
          <a:blip r:embed="rId4" cstate="print"/>
          <a:srcRect l="61746"/>
          <a:stretch>
            <a:fillRect/>
          </a:stretch>
        </p:blipFill>
        <p:spPr bwMode="auto">
          <a:xfrm>
            <a:off x="467544" y="1599620"/>
            <a:ext cx="656898" cy="6699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11717" y="1780710"/>
            <a:ext cx="533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65A8"/>
                </a:solidFill>
              </a:rPr>
              <a:t>ЦЕЛЕВЫЕ ПОКАЗАТЕЛИ РЕГИОНАЛЬНОГО ПРОЕКТА:</a:t>
            </a:r>
            <a:endParaRPr lang="ru-RU" dirty="0">
              <a:solidFill>
                <a:srgbClr val="0065A8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45206" y="2103676"/>
            <a:ext cx="60794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ЧИСТАЯ СТРАНА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(ответственный орган власти – Минэкологии Челябинской области)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56814" y="2773228"/>
            <a:ext cx="509936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Ликвидированы все выявленные на 1 января 2018 г. несанкционированные свалки в границах городов</a:t>
            </a:r>
          </a:p>
          <a:p>
            <a:pPr algn="just"/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Обща площадь восстановленных, в </a:t>
            </a:r>
            <a:r>
              <a:rPr lang="ru-RU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т.ч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рекультивированных земель подверженных негативному воздействию накопленного вреда окружающей среде</a:t>
            </a:r>
          </a:p>
          <a:p>
            <a:pPr algn="just"/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Численность населения, качество жизни которого улучшится в связи с ликвидацией выявленных на 1 января 2018 г. несанкционированных свалок в границах городов и наиболее опасных объектов накопленного экологического ущерба</a:t>
            </a:r>
          </a:p>
        </p:txBody>
      </p:sp>
      <p:pic>
        <p:nvPicPr>
          <p:cNvPr id="13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5" cstate="print"/>
          <a:srcRect r="95574" b="50000"/>
          <a:stretch/>
        </p:blipFill>
        <p:spPr bwMode="auto">
          <a:xfrm>
            <a:off x="6516216" y="2751748"/>
            <a:ext cx="206980" cy="468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6876256" y="2802414"/>
            <a:ext cx="228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0 до 1 шт.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3600" y="2823756"/>
            <a:ext cx="28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83568" y="2833191"/>
            <a:ext cx="343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0081" y="3543836"/>
            <a:ext cx="28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00049" y="3553271"/>
            <a:ext cx="343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3600" y="4522768"/>
            <a:ext cx="28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83568" y="4532203"/>
            <a:ext cx="343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91035" y="3501014"/>
            <a:ext cx="228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0 до 74,1 га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2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5" cstate="print"/>
          <a:srcRect r="95574" b="50000"/>
          <a:stretch/>
        </p:blipFill>
        <p:spPr bwMode="auto">
          <a:xfrm>
            <a:off x="6516216" y="3501008"/>
            <a:ext cx="206980" cy="468000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6891035" y="4372014"/>
            <a:ext cx="228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0 до 1202,4 </a:t>
            </a: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тыс.чел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4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5" cstate="print"/>
          <a:srcRect r="95574" b="50000"/>
          <a:stretch/>
        </p:blipFill>
        <p:spPr bwMode="auto">
          <a:xfrm>
            <a:off x="6516216" y="4365104"/>
            <a:ext cx="206980" cy="46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национальные проекты\ЧЕЛ ОБЛ\полос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440" y="620688"/>
            <a:ext cx="8409024" cy="7200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66029" y="323364"/>
            <a:ext cx="24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НАЦИОНАЛЬНЫЙ ПРОЕКТ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53938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5A8"/>
                </a:solidFill>
              </a:rPr>
              <a:t>ЭКОЛОГИЯ</a:t>
            </a:r>
            <a:endParaRPr lang="ru-RU" b="1" dirty="0">
              <a:solidFill>
                <a:srgbClr val="0065A8"/>
              </a:solidFill>
            </a:endParaRPr>
          </a:p>
        </p:txBody>
      </p:sp>
      <p:pic>
        <p:nvPicPr>
          <p:cNvPr id="7" name="Picture 2" descr="F:\национальные проекты\ЧЕЛ ОБЛ\эколог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986" y="188640"/>
            <a:ext cx="782638" cy="78263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929480" y="5710990"/>
            <a:ext cx="100811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5" descr="F:\национальные проекты\ЧЕЛ ОБЛ\здравоохранение3.png"/>
          <p:cNvPicPr>
            <a:picLocks noChangeAspect="1" noChangeArrowheads="1"/>
          </p:cNvPicPr>
          <p:nvPr/>
        </p:nvPicPr>
        <p:blipFill>
          <a:blip r:embed="rId4" cstate="print"/>
          <a:srcRect l="61746"/>
          <a:stretch>
            <a:fillRect/>
          </a:stretch>
        </p:blipFill>
        <p:spPr bwMode="auto">
          <a:xfrm>
            <a:off x="467544" y="1599620"/>
            <a:ext cx="656898" cy="6699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211717" y="1780710"/>
            <a:ext cx="533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65A8"/>
                </a:solidFill>
              </a:rPr>
              <a:t>ЦЕЛЕВЫЕ ПОКАЗАТЕЛИ РЕГИОНАЛЬНОГО ПРОЕКТА:</a:t>
            </a:r>
            <a:endParaRPr lang="ru-RU" dirty="0">
              <a:solidFill>
                <a:srgbClr val="0065A8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45206" y="2103676"/>
            <a:ext cx="60794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ЧИСТЫЙ ВОЗДУХ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(ответственный орган власти – Минэкологии Челябинской области)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56814" y="2911003"/>
            <a:ext cx="509936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Снижение совокупного объема выбросов за отчетный год</a:t>
            </a:r>
          </a:p>
          <a:p>
            <a:pPr algn="just"/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Объем потребления природного газа в качестве моторного топлива за отчетный год</a:t>
            </a:r>
          </a:p>
          <a:p>
            <a:pPr algn="just"/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Количество городов с высоким и очень высоким уровнем загрязнения атмосферного воздуха</a:t>
            </a:r>
          </a:p>
        </p:txBody>
      </p:sp>
      <p:pic>
        <p:nvPicPr>
          <p:cNvPr id="14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5" cstate="print"/>
          <a:srcRect r="95574" b="50000"/>
          <a:stretch/>
        </p:blipFill>
        <p:spPr bwMode="auto">
          <a:xfrm flipV="1">
            <a:off x="6516216" y="2889523"/>
            <a:ext cx="206980" cy="4680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6804248" y="2940189"/>
            <a:ext cx="228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100 до 78%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3600" y="2961531"/>
            <a:ext cx="28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83568" y="2970966"/>
            <a:ext cx="343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0081" y="3356992"/>
            <a:ext cx="28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700049" y="3366427"/>
            <a:ext cx="343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3600" y="4077072"/>
            <a:ext cx="28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83568" y="4086507"/>
            <a:ext cx="343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19026" y="3429006"/>
            <a:ext cx="25055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16,12 до 72 </a:t>
            </a: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млн.куб.м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3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5" cstate="print"/>
          <a:srcRect r="95574" b="50000"/>
          <a:stretch/>
        </p:blipFill>
        <p:spPr bwMode="auto">
          <a:xfrm>
            <a:off x="6516216" y="3429000"/>
            <a:ext cx="206980" cy="468000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6819027" y="3976022"/>
            <a:ext cx="228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2 до 0 шт.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5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5" cstate="print"/>
          <a:srcRect r="95574" b="50000"/>
          <a:stretch/>
        </p:blipFill>
        <p:spPr bwMode="auto">
          <a:xfrm flipV="1">
            <a:off x="6516216" y="3969112"/>
            <a:ext cx="206980" cy="46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национальные проекты\ЧЕЛ ОБЛ\полос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440" y="620688"/>
            <a:ext cx="8409024" cy="7200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66029" y="323364"/>
            <a:ext cx="24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НАЦИОНАЛЬНЫЙ ПРОЕКТ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53938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5A8"/>
                </a:solidFill>
              </a:rPr>
              <a:t>ЭКОЛОГИЯ</a:t>
            </a:r>
            <a:endParaRPr lang="ru-RU" b="1" dirty="0">
              <a:solidFill>
                <a:srgbClr val="0065A8"/>
              </a:solidFill>
            </a:endParaRPr>
          </a:p>
        </p:txBody>
      </p:sp>
      <p:pic>
        <p:nvPicPr>
          <p:cNvPr id="7" name="Picture 2" descr="F:\национальные проекты\ЧЕЛ ОБЛ\эколог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986" y="188640"/>
            <a:ext cx="782638" cy="78263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03648" y="3284984"/>
            <a:ext cx="410445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3068960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Доля населения Челябинской области, обеспеченного качественной питьевой водой из систем централизованного водоснабжения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3648" y="4295998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Доля населения Челябинской области, обеспеченного качественной питьевой водой из систем централизованного водоснабжения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2737" y="3356992"/>
            <a:ext cx="2811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с 94,07 до 94,2 %</a:t>
            </a:r>
            <a:endParaRPr lang="ru-RU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52737" y="4584030"/>
            <a:ext cx="1519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с 97,91 до 98 %</a:t>
            </a:r>
            <a:endParaRPr lang="ru-RU" sz="1600" b="1" dirty="0"/>
          </a:p>
        </p:txBody>
      </p:sp>
      <p:pic>
        <p:nvPicPr>
          <p:cNvPr id="13" name="Picture 5" descr="F:\национальные проекты\ЧЕЛ ОБЛ\здравоохранение3.png"/>
          <p:cNvPicPr>
            <a:picLocks noChangeAspect="1" noChangeArrowheads="1"/>
          </p:cNvPicPr>
          <p:nvPr/>
        </p:nvPicPr>
        <p:blipFill>
          <a:blip r:embed="rId4" cstate="print"/>
          <a:srcRect l="61746"/>
          <a:stretch>
            <a:fillRect/>
          </a:stretch>
        </p:blipFill>
        <p:spPr bwMode="auto">
          <a:xfrm>
            <a:off x="467544" y="1599620"/>
            <a:ext cx="656898" cy="6699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211717" y="1780710"/>
            <a:ext cx="533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65A8"/>
                </a:solidFill>
              </a:rPr>
              <a:t>ЦЕЛЕВЫЕ ПОКАЗАТЕЛИ РЕГИОНАЛЬНОГО ПРОЕКТА:</a:t>
            </a:r>
            <a:endParaRPr lang="ru-RU" dirty="0">
              <a:solidFill>
                <a:srgbClr val="0065A8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45206" y="2103676"/>
            <a:ext cx="60794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ЧИСТАЯ ВОДА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(ответственный орган власти – Минэкологии Челябинской области)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43640" y="3183796"/>
            <a:ext cx="28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043608" y="3193231"/>
            <a:ext cx="343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60121" y="4446255"/>
            <a:ext cx="28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060089" y="4455690"/>
            <a:ext cx="343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5" cstate="print"/>
          <a:srcRect r="95574" b="50000"/>
          <a:stretch/>
        </p:blipFill>
        <p:spPr bwMode="auto">
          <a:xfrm>
            <a:off x="5796136" y="3284984"/>
            <a:ext cx="206980" cy="468000"/>
          </a:xfrm>
          <a:prstGeom prst="rect">
            <a:avLst/>
          </a:prstGeom>
          <a:noFill/>
        </p:spPr>
      </p:pic>
      <p:pic>
        <p:nvPicPr>
          <p:cNvPr id="21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5" cstate="print"/>
          <a:srcRect r="95574" b="50000"/>
          <a:stretch/>
        </p:blipFill>
        <p:spPr bwMode="auto">
          <a:xfrm>
            <a:off x="5796136" y="4584030"/>
            <a:ext cx="206980" cy="46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национальные проекты\ЧЕЛ ОБЛ\полос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440" y="620688"/>
            <a:ext cx="8409024" cy="7200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66029" y="323364"/>
            <a:ext cx="24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НАЦИОНАЛЬНЫЙ ПРОЕКТ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53938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5A8"/>
                </a:solidFill>
              </a:rPr>
              <a:t>ЭКОЛОГИЯ</a:t>
            </a:r>
            <a:endParaRPr lang="ru-RU" b="1" dirty="0">
              <a:solidFill>
                <a:srgbClr val="0065A8"/>
              </a:solidFill>
            </a:endParaRPr>
          </a:p>
        </p:txBody>
      </p:sp>
      <p:pic>
        <p:nvPicPr>
          <p:cNvPr id="7" name="Picture 2" descr="F:\национальные проекты\ЧЕЛ ОБЛ\эколог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986" y="188640"/>
            <a:ext cx="782638" cy="78263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740352" y="5589240"/>
            <a:ext cx="100811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24442" y="3068960"/>
            <a:ext cx="4167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Отношение площади </a:t>
            </a: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лесовосстановления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 лесоразведения к площади вырубленных и погибших лесных насаждений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2737" y="3356992"/>
            <a:ext cx="2811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52 ДО 100%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5" descr="F:\национальные проекты\ЧЕЛ ОБЛ\здравоохранение3.png"/>
          <p:cNvPicPr>
            <a:picLocks noChangeAspect="1" noChangeArrowheads="1"/>
          </p:cNvPicPr>
          <p:nvPr/>
        </p:nvPicPr>
        <p:blipFill>
          <a:blip r:embed="rId4" cstate="print"/>
          <a:srcRect l="61746"/>
          <a:stretch>
            <a:fillRect/>
          </a:stretch>
        </p:blipFill>
        <p:spPr bwMode="auto">
          <a:xfrm>
            <a:off x="467544" y="1599620"/>
            <a:ext cx="656898" cy="6699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211717" y="1780710"/>
            <a:ext cx="533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65A8"/>
                </a:solidFill>
              </a:rPr>
              <a:t>ЦЕЛЕВЫЕ ПОКАЗАТЕЛИ РЕГИОНАЛЬНОГО ПРОЕКТА:</a:t>
            </a:r>
            <a:endParaRPr lang="ru-RU" dirty="0">
              <a:solidFill>
                <a:srgbClr val="0065A8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45206" y="2103676"/>
            <a:ext cx="61259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СОХРАНЕНИЕ ЛЕСОВ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(ответственный орган власти – Минэкологии Челябинской области)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5608" y="3183796"/>
            <a:ext cx="28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55576" y="3193231"/>
            <a:ext cx="343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5" cstate="print"/>
          <a:srcRect r="95574" b="50000"/>
          <a:stretch/>
        </p:blipFill>
        <p:spPr bwMode="auto">
          <a:xfrm>
            <a:off x="5796136" y="3284984"/>
            <a:ext cx="206980" cy="46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национальные проекты\ЧЕЛ ОБЛ\полос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440" y="764704"/>
            <a:ext cx="8409024" cy="7200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66029" y="323364"/>
            <a:ext cx="24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НАЦИОНАЛЬНЫЙ ПРОЕКТ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548680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5A8"/>
                </a:solidFill>
              </a:rPr>
              <a:t>МАЛОЕ И СРЕДНЕЕ ПРЕДПРИНИМАТЕЛЬСТВО И ПОДДЕРЖКА ИНДИВИДУАЛЬНОЙ ПРЕДПРИНИМАТЕЛЬСКОЙ ИНИЦИАТИВЫ</a:t>
            </a:r>
          </a:p>
        </p:txBody>
      </p:sp>
      <p:pic>
        <p:nvPicPr>
          <p:cNvPr id="8" name="Picture 6" descr="F:\национальные проекты\ЧЕЛ ОБЛ\ип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782638" cy="782637"/>
          </a:xfrm>
          <a:prstGeom prst="rect">
            <a:avLst/>
          </a:prstGeom>
          <a:noFill/>
        </p:spPr>
      </p:pic>
      <p:pic>
        <p:nvPicPr>
          <p:cNvPr id="9" name="Picture 4" descr="F:\национальные проекты\ЧЕЛ ОБЛ\здравоохранение3.png"/>
          <p:cNvPicPr>
            <a:picLocks noChangeAspect="1" noChangeArrowheads="1"/>
          </p:cNvPicPr>
          <p:nvPr/>
        </p:nvPicPr>
        <p:blipFill>
          <a:blip r:embed="rId4" cstate="print"/>
          <a:srcRect r="62615"/>
          <a:stretch>
            <a:fillRect/>
          </a:stretch>
        </p:blipFill>
        <p:spPr bwMode="auto">
          <a:xfrm>
            <a:off x="807578" y="1844824"/>
            <a:ext cx="543356" cy="567001"/>
          </a:xfrm>
          <a:prstGeom prst="rect">
            <a:avLst/>
          </a:prstGeom>
          <a:noFill/>
        </p:spPr>
      </p:pic>
      <p:pic>
        <p:nvPicPr>
          <p:cNvPr id="10" name="Picture 5" descr="F:\национальные проекты\ЧЕЛ ОБЛ\здравоохранение3.png"/>
          <p:cNvPicPr>
            <a:picLocks noChangeAspect="1" noChangeArrowheads="1"/>
          </p:cNvPicPr>
          <p:nvPr/>
        </p:nvPicPr>
        <p:blipFill>
          <a:blip r:embed="rId4" cstate="print"/>
          <a:srcRect l="61746"/>
          <a:stretch>
            <a:fillRect/>
          </a:stretch>
        </p:blipFill>
        <p:spPr bwMode="auto">
          <a:xfrm>
            <a:off x="755576" y="2483833"/>
            <a:ext cx="556058" cy="567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383642" y="1960032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65A8"/>
                </a:solidFill>
              </a:rPr>
              <a:t>СРОКИ РЕАЛИЗАЦИИ</a:t>
            </a:r>
            <a:r>
              <a:rPr lang="ru-RU" sz="1400" dirty="0" smtClean="0">
                <a:solidFill>
                  <a:srgbClr val="0065A8"/>
                </a:solidFill>
              </a:rPr>
              <a:t>: 15.10.2018 – 31.12.2024</a:t>
            </a:r>
            <a:endParaRPr lang="ru-RU" sz="1400" dirty="0">
              <a:solidFill>
                <a:srgbClr val="0065A8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3642" y="2627849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65A8"/>
                </a:solidFill>
              </a:rPr>
              <a:t>ЦЕЛИ И ЦЕЛЕВЫЕ ПОКАЗАТЕЛИ:</a:t>
            </a:r>
            <a:endParaRPr lang="ru-RU" sz="1400" dirty="0">
              <a:solidFill>
                <a:srgbClr val="0065A8"/>
              </a:solidFill>
            </a:endParaRPr>
          </a:p>
        </p:txBody>
      </p:sp>
      <p:pic>
        <p:nvPicPr>
          <p:cNvPr id="59394" name="Picture 2" descr="F:\национальные проекты\ЧЕЛ ОБЛ\ип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55649" y="3140968"/>
            <a:ext cx="6289531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национальные проекты\ЧЕЛ ОБЛ\полос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440" y="764704"/>
            <a:ext cx="8409024" cy="7200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66029" y="323364"/>
            <a:ext cx="24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НАЦИОНАЛЬНЫЙ ПРОЕКТ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548680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5A8"/>
                </a:solidFill>
              </a:rPr>
              <a:t>МАЛОЕ И СРЕДНЕЕ ПРЕДПРИНИМАТЕЛЬСТВО И ПОДДЕРЖКА ИНДИВИДУАЛЬНОЙ ПРЕДПРИНИМАТЕЛЬСКОЙ ИНИЦИАТИВЫ</a:t>
            </a:r>
          </a:p>
        </p:txBody>
      </p:sp>
      <p:pic>
        <p:nvPicPr>
          <p:cNvPr id="7" name="Picture 6" descr="F:\национальные проекты\ЧЕЛ ОБЛ\ип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782638" cy="782637"/>
          </a:xfrm>
          <a:prstGeom prst="rect">
            <a:avLst/>
          </a:prstGeom>
          <a:noFill/>
        </p:spPr>
      </p:pic>
      <p:pic>
        <p:nvPicPr>
          <p:cNvPr id="8" name="Picture 2" descr="F:\национальные проекты\ЧЕЛ ОБЛ\здравоохранение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556792"/>
            <a:ext cx="573478" cy="57347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187623" y="1681062"/>
            <a:ext cx="5688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65A8"/>
                </a:solidFill>
              </a:rPr>
              <a:t>РЕГИОНАЛЬНЫЕ ПРОЕКТЫ, ВХОДЯЩИЕ В НАЦИОНАЛЬНЫЙ ПРОЕКТ:</a:t>
            </a:r>
            <a:endParaRPr lang="ru-RU" sz="1400" dirty="0">
              <a:solidFill>
                <a:srgbClr val="0065A8"/>
              </a:solidFill>
            </a:endParaRPr>
          </a:p>
        </p:txBody>
      </p:sp>
      <p:pic>
        <p:nvPicPr>
          <p:cNvPr id="61442" name="Picture 2" descr="F:\национальные проекты\ЧЕЛ ОБЛ\ип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2060848"/>
            <a:ext cx="4722180" cy="4032447"/>
          </a:xfrm>
          <a:prstGeom prst="rect">
            <a:avLst/>
          </a:prstGeom>
          <a:noFill/>
        </p:spPr>
      </p:pic>
      <p:cxnSp>
        <p:nvCxnSpPr>
          <p:cNvPr id="10" name="Прямая соединительная линия 9"/>
          <p:cNvCxnSpPr/>
          <p:nvPr/>
        </p:nvCxnSpPr>
        <p:spPr>
          <a:xfrm rot="5400000">
            <a:off x="4714876" y="4071942"/>
            <a:ext cx="4000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5501158" y="4071478"/>
            <a:ext cx="399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15140" y="1714488"/>
            <a:ext cx="928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0065A8"/>
                </a:solidFill>
              </a:rPr>
              <a:t>ФЕДЕРАЛЬНЫЙ</a:t>
            </a:r>
          </a:p>
          <a:p>
            <a:r>
              <a:rPr lang="ru-RU" sz="800" b="1" dirty="0" smtClean="0">
                <a:solidFill>
                  <a:srgbClr val="0065A8"/>
                </a:solidFill>
              </a:rPr>
              <a:t> БЮДЖЕТ</a:t>
            </a:r>
            <a:endParaRPr lang="ru-RU" sz="800" dirty="0">
              <a:solidFill>
                <a:srgbClr val="0065A8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00958" y="1714488"/>
            <a:ext cx="928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0065A8"/>
                </a:solidFill>
              </a:rPr>
              <a:t>РЕГИОНАЛЬНЫЙ</a:t>
            </a:r>
          </a:p>
          <a:p>
            <a:r>
              <a:rPr lang="ru-RU" sz="800" b="1" dirty="0" smtClean="0">
                <a:solidFill>
                  <a:srgbClr val="0065A8"/>
                </a:solidFill>
              </a:rPr>
              <a:t> БЮДЖЕТ</a:t>
            </a:r>
            <a:endParaRPr lang="ru-RU" sz="800" dirty="0">
              <a:solidFill>
                <a:srgbClr val="0065A8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96336" y="2132856"/>
            <a:ext cx="5485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61,8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259632" y="2609616"/>
            <a:ext cx="7200000" cy="0"/>
          </a:xfrm>
          <a:prstGeom prst="line">
            <a:avLst/>
          </a:prstGeom>
          <a:ln w="28575"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259632" y="4306744"/>
            <a:ext cx="7200000" cy="0"/>
          </a:xfrm>
          <a:prstGeom prst="line">
            <a:avLst/>
          </a:prstGeom>
          <a:ln w="28575"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259632" y="5026824"/>
            <a:ext cx="7200000" cy="0"/>
          </a:xfrm>
          <a:prstGeom prst="line">
            <a:avLst/>
          </a:prstGeom>
          <a:ln w="28575"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259632" y="3586664"/>
            <a:ext cx="7200000" cy="0"/>
          </a:xfrm>
          <a:prstGeom prst="line">
            <a:avLst/>
          </a:prstGeom>
          <a:ln w="28575"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259632" y="5962928"/>
            <a:ext cx="7200000" cy="0"/>
          </a:xfrm>
          <a:prstGeom prst="line">
            <a:avLst/>
          </a:prstGeom>
          <a:ln w="28575"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7596336" y="2924944"/>
            <a:ext cx="6527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540,5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99577" y="2924944"/>
            <a:ext cx="6527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714,3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732240" y="3789040"/>
            <a:ext cx="7569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1133,3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637280" y="3789040"/>
            <a:ext cx="648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119,4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786832" y="4519000"/>
            <a:ext cx="6527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125,6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744120" y="4509120"/>
            <a:ext cx="4443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9,1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790600" y="5373216"/>
            <a:ext cx="6527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518,7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713056" y="5369448"/>
            <a:ext cx="5485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42,6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F:\национальные проекты\ЧЕЛ ОБЛ\ип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1765" y="1946598"/>
            <a:ext cx="3786188" cy="1112837"/>
          </a:xfrm>
          <a:prstGeom prst="rect">
            <a:avLst/>
          </a:prstGeom>
          <a:noFill/>
        </p:spPr>
      </p:pic>
      <p:pic>
        <p:nvPicPr>
          <p:cNvPr id="4" name="Picture 2" descr="F:\национальные проекты\ЧЕЛ ОБЛ\полос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440" y="764704"/>
            <a:ext cx="8409024" cy="7200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66029" y="323364"/>
            <a:ext cx="24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НАЦИОНАЛЬНЫЙ ПРОЕКТ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548680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5A8"/>
                </a:solidFill>
              </a:rPr>
              <a:t>МАЛОЕ И СРЕДНЕЕ ПРЕДПРИНИМАТЕЛЬСТВО И ПОДДЕРЖКА ИНДИВИДУАЛЬНОЙ ПРЕДПРИНИМАТЕЛЬСКОЙ ИНИЦИАТИВЫ</a:t>
            </a:r>
          </a:p>
        </p:txBody>
      </p:sp>
      <p:pic>
        <p:nvPicPr>
          <p:cNvPr id="7" name="Picture 6" descr="F:\национальные проекты\ЧЕЛ ОБЛ\ип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2656"/>
            <a:ext cx="782638" cy="78263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27160" y="2237963"/>
            <a:ext cx="1197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2019     19,6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2021     21,6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2024     25,0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4997" y="1971417"/>
            <a:ext cx="24016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Базовое значение      19,2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4997" y="1361823"/>
            <a:ext cx="5180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65A8"/>
                </a:solidFill>
              </a:rPr>
              <a:t>Увеличение численности занятых в сфере МСП,</a:t>
            </a:r>
          </a:p>
          <a:p>
            <a:r>
              <a:rPr lang="ru-RU" sz="1600" dirty="0" smtClean="0">
                <a:solidFill>
                  <a:srgbClr val="0065A8"/>
                </a:solidFill>
              </a:rPr>
              <a:t>включая индивидуальных предпринимателей (млн.чел.)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5576" y="3429000"/>
            <a:ext cx="7649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65A8"/>
                </a:solidFill>
              </a:rPr>
              <a:t>Для </a:t>
            </a:r>
            <a:r>
              <a:rPr lang="ru-RU" sz="1600" dirty="0" err="1" smtClean="0">
                <a:solidFill>
                  <a:srgbClr val="0065A8"/>
                </a:solidFill>
              </a:rPr>
              <a:t>самозанятых</a:t>
            </a:r>
            <a:r>
              <a:rPr lang="ru-RU" sz="1600" dirty="0" smtClean="0">
                <a:solidFill>
                  <a:srgbClr val="0065A8"/>
                </a:solidFill>
              </a:rPr>
              <a:t> граждан будет законодательно закреплено введение </a:t>
            </a:r>
          </a:p>
          <a:p>
            <a:r>
              <a:rPr lang="ru-RU" sz="1600" dirty="0" smtClean="0">
                <a:solidFill>
                  <a:srgbClr val="0065A8"/>
                </a:solidFill>
              </a:rPr>
              <a:t>специального налогового режима на базе мобильного приложения в декабре 2019 г.</a:t>
            </a:r>
          </a:p>
        </p:txBody>
      </p:sp>
      <p:pic>
        <p:nvPicPr>
          <p:cNvPr id="62467" name="Picture 3" descr="F:\национальные проекты\ЧЕЛ ОБЛ\жилье и городская среда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81765" y="4085783"/>
            <a:ext cx="1514475" cy="68897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903457" y="3974866"/>
            <a:ext cx="1250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2019     200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2021     1400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2024     2400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1329" y="5109572"/>
            <a:ext cx="59371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65A8"/>
                </a:solidFill>
              </a:rPr>
              <a:t>Количество вновь созданных субъектов МСП (тыс. предприятий)*</a:t>
            </a:r>
          </a:p>
          <a:p>
            <a:r>
              <a:rPr lang="ru-RU" sz="1600" dirty="0" smtClean="0">
                <a:solidFill>
                  <a:srgbClr val="0065A8"/>
                </a:solidFill>
              </a:rPr>
              <a:t>.</a:t>
            </a:r>
          </a:p>
        </p:txBody>
      </p:sp>
      <p:pic>
        <p:nvPicPr>
          <p:cNvPr id="17" name="Picture 3" descr="F:\национальные проекты\ЧЕЛ ОБЛ\жилье и городская среда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7518" y="5517232"/>
            <a:ext cx="1514475" cy="688975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899210" y="5406315"/>
            <a:ext cx="1042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2019     9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2021     36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2024     62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64288" y="6381328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*нарастающим итогом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национальные проекты\ЧЕЛ ОБЛ\полос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440" y="764704"/>
            <a:ext cx="8409024" cy="7200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66029" y="323364"/>
            <a:ext cx="24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НАЦИОНАЛЬНЫЙ ПРОЕКТ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548680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5A8"/>
                </a:solidFill>
              </a:rPr>
              <a:t>МАЛОЕ И СРЕДНЕЕ ПРЕДПРИНИМАТЕЛЬСТВО И ПОДДЕРЖКА ИНДИВИДУАЛЬНОЙ ПРЕДПРИНИМАТЕЛЬСКОЙ ИНИЦИАТИВЫ</a:t>
            </a:r>
          </a:p>
        </p:txBody>
      </p:sp>
      <p:pic>
        <p:nvPicPr>
          <p:cNvPr id="7" name="Picture 6" descr="F:\национальные проекты\ЧЕЛ ОБЛ\ип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782638" cy="782637"/>
          </a:xfrm>
          <a:prstGeom prst="rect">
            <a:avLst/>
          </a:prstGeom>
          <a:noFill/>
        </p:spPr>
      </p:pic>
      <p:pic>
        <p:nvPicPr>
          <p:cNvPr id="8" name="Picture 5" descr="F:\национальные проекты\ЧЕЛ ОБЛ\здравоохранение3.png"/>
          <p:cNvPicPr>
            <a:picLocks noChangeAspect="1" noChangeArrowheads="1"/>
          </p:cNvPicPr>
          <p:nvPr/>
        </p:nvPicPr>
        <p:blipFill>
          <a:blip r:embed="rId4" cstate="print"/>
          <a:srcRect l="61746"/>
          <a:stretch>
            <a:fillRect/>
          </a:stretch>
        </p:blipFill>
        <p:spPr bwMode="auto">
          <a:xfrm>
            <a:off x="559559" y="1608475"/>
            <a:ext cx="556058" cy="56706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187624" y="1662419"/>
            <a:ext cx="4392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5A8"/>
                </a:solidFill>
              </a:rPr>
              <a:t>ЦЕЛЬ РЕГИОНАЛЬНОЙ СОСТАВЛЯЮЩЕЙ НАЦИОНАЛЬНОГО ПРОЕКТА НА 2019 ГОД:</a:t>
            </a:r>
            <a:endParaRPr lang="ru-RU" sz="1600" dirty="0">
              <a:solidFill>
                <a:srgbClr val="0065A8"/>
              </a:solidFill>
            </a:endParaRPr>
          </a:p>
        </p:txBody>
      </p:sp>
      <p:pic>
        <p:nvPicPr>
          <p:cNvPr id="10" name="Picture 2" descr="F:\национальные проекты\ЧЕЛ ОБЛ\ип1.png"/>
          <p:cNvPicPr>
            <a:picLocks noChangeAspect="1" noChangeArrowheads="1"/>
          </p:cNvPicPr>
          <p:nvPr/>
        </p:nvPicPr>
        <p:blipFill>
          <a:blip r:embed="rId5" cstate="print"/>
          <a:srcRect r="90841" b="66667"/>
          <a:stretch>
            <a:fillRect/>
          </a:stretch>
        </p:blipFill>
        <p:spPr bwMode="auto">
          <a:xfrm>
            <a:off x="1259632" y="2256547"/>
            <a:ext cx="576064" cy="64807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979712" y="2289646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величить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численность занятых в сфере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МиСП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(включая ИП) до 456 тыс. человек  (на 10.01.2018 – 449 тыс. человек)</a:t>
            </a: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2" descr="F:\национальные проекты\ЧЕЛ ОБЛ\здравоохранение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358733"/>
            <a:ext cx="573478" cy="57347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187623" y="3483003"/>
            <a:ext cx="6480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5A8"/>
                </a:solidFill>
              </a:rPr>
              <a:t>РЕГИОНАЛЬНЫЕ ПРОЕКТЫ, ВХОДЯЩИЕ В НАЦИОНАЛЬНЫЙ ПРОЕКТ:</a:t>
            </a:r>
            <a:endParaRPr lang="ru-RU" sz="1600" dirty="0">
              <a:solidFill>
                <a:srgbClr val="0065A8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7664" y="4006805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«Улучшение условий ведения предпринимательской деятельности»</a:t>
            </a: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Picture 2" descr="F:\национальные проекты\ЧЕЛ ОБЛ\ип1.png"/>
          <p:cNvPicPr>
            <a:picLocks noChangeAspect="1" noChangeArrowheads="1"/>
          </p:cNvPicPr>
          <p:nvPr/>
        </p:nvPicPr>
        <p:blipFill>
          <a:blip r:embed="rId5" cstate="print"/>
          <a:srcRect l="4579" r="90841" b="70371"/>
          <a:stretch>
            <a:fillRect/>
          </a:stretch>
        </p:blipFill>
        <p:spPr bwMode="auto">
          <a:xfrm>
            <a:off x="1259632" y="3862789"/>
            <a:ext cx="288032" cy="57606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11560" y="4759984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5A8"/>
                </a:solidFill>
              </a:rPr>
              <a:t>ЦЕЛЬ РЕГИОНАЛЬНОГО ПРОЕКТА: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снижение административной нагрузки на малые и средние предприятия, расширение имущественной поддержки субъектов МСП, а также создание благоприятных условий осуществления деятельности для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самозанятых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граждан.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национальные проекты\ЧЕЛ ОБЛ\полос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440" y="764704"/>
            <a:ext cx="8409024" cy="7200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66029" y="323364"/>
            <a:ext cx="24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НАЦИОНАЛЬНЫЙ ПРОЕКТ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548680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5A8"/>
                </a:solidFill>
              </a:rPr>
              <a:t>МАЛОЕ И СРЕДНЕЕ ПРЕДПРИНИМАТЕЛЬСТВО И ПОДДЕРЖКА ИНДИВИДУАЛЬНОЙ ПРЕДПРИНИМАТЕЛЬСКОЙ ИНИЦИАТИВЫ</a:t>
            </a:r>
          </a:p>
        </p:txBody>
      </p:sp>
      <p:pic>
        <p:nvPicPr>
          <p:cNvPr id="7" name="Picture 6" descr="F:\национальные проекты\ЧЕЛ ОБЛ\ип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782638" cy="782637"/>
          </a:xfrm>
          <a:prstGeom prst="rect">
            <a:avLst/>
          </a:prstGeom>
          <a:noFill/>
        </p:spPr>
      </p:pic>
      <p:pic>
        <p:nvPicPr>
          <p:cNvPr id="64514" name="Picture 2" descr="F:\национальные проекты\ЧЕЛ ОБЛ\ип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185382"/>
            <a:ext cx="3360419" cy="1044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3528" y="1469102"/>
            <a:ext cx="5491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065A8"/>
                </a:solidFill>
              </a:rPr>
              <a:t>Количество </a:t>
            </a:r>
            <a:r>
              <a:rPr lang="ru-RU" sz="1400" dirty="0" err="1" smtClean="0">
                <a:solidFill>
                  <a:srgbClr val="0065A8"/>
                </a:solidFill>
              </a:rPr>
              <a:t>самозанятых</a:t>
            </a:r>
            <a:r>
              <a:rPr lang="ru-RU" sz="1400" dirty="0" smtClean="0">
                <a:solidFill>
                  <a:srgbClr val="0065A8"/>
                </a:solidFill>
              </a:rPr>
              <a:t> граждан, зафиксировавших свой статус, </a:t>
            </a:r>
          </a:p>
          <a:p>
            <a:r>
              <a:rPr lang="ru-RU" sz="1400" dirty="0" smtClean="0">
                <a:solidFill>
                  <a:srgbClr val="0065A8"/>
                </a:solidFill>
              </a:rPr>
              <a:t>с учетом введения налогового режима для </a:t>
            </a:r>
            <a:r>
              <a:rPr lang="ru-RU" sz="1400" dirty="0" err="1" smtClean="0">
                <a:solidFill>
                  <a:srgbClr val="0065A8"/>
                </a:solidFill>
              </a:rPr>
              <a:t>самозанятых</a:t>
            </a:r>
            <a:r>
              <a:rPr lang="ru-RU" sz="1400" dirty="0" smtClean="0">
                <a:solidFill>
                  <a:srgbClr val="0065A8"/>
                </a:solidFill>
              </a:rPr>
              <a:t> (млн. чел.)*.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48264" y="3085366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*нарастающим итогом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4147" y="1901150"/>
            <a:ext cx="120097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2019      0</a:t>
            </a: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2020      0,013</a:t>
            </a: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2021      0,026</a:t>
            </a: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2022      0,035</a:t>
            </a: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2023      0,041</a:t>
            </a:r>
          </a:p>
          <a:p>
            <a:pPr marL="342900" indent="-342900">
              <a:buAutoNum type="arabicPlain" startAt="2024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0,048</a:t>
            </a:r>
          </a:p>
          <a:p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3678123"/>
            <a:ext cx="23230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65A8"/>
                </a:solidFill>
              </a:rPr>
              <a:t>ОСНОВНЫЕ МЕРОПРИЯТИЯ</a:t>
            </a:r>
            <a:endParaRPr lang="ru-RU" sz="1400" dirty="0">
              <a:solidFill>
                <a:srgbClr val="0065A8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3985900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1) Принятие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регионального закона об установлении видов услуг для личных, домашних и (или) иных подобных нужд, доходы от оказания которых освобождаются от налогообложения (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самозанятые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 силу пункта 70 статьи 217 НК РФ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);</a:t>
            </a:r>
          </a:p>
          <a:p>
            <a:pPr algn="just"/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2) Обеспечение доступа субъектов МСП к предоставляемому на льготных условиях имуществу за счет дополнения общего количества объектов (в том числе неиспользуемых, неэффективно используемых или используемых не по назначению) в перечнях государственного имущества Челябинской области и муниципального имущества</a:t>
            </a:r>
          </a:p>
          <a:p>
            <a:pPr algn="just"/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5262299"/>
            <a:ext cx="57774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65A8"/>
                </a:solidFill>
              </a:rPr>
              <a:t>ФИНАНСИРОВАНИЕ ИЗ ФЕДЕРАЛЬНОГО БЮДЖЕТА НЕ ПРЕДУСМОТРЕНО</a:t>
            </a:r>
            <a:endParaRPr lang="ru-RU" sz="1400" dirty="0">
              <a:solidFill>
                <a:srgbClr val="0065A8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552" y="5550331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/>
              </a:rPr>
              <a:t>Из областного бюджета предусмотрено ежегодное финансирование ГБУ Челябинской области «Инновационный бизнес- инкубатор» в размере 10,3 млн. руб. для предоставления в аренду офисных помещений и оказания услуг субъектам малого предпринимательства. </a:t>
            </a:r>
            <a:endParaRPr lang="ru-RU" sz="11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Calibri"/>
            </a:endParaRPr>
          </a:p>
          <a:p>
            <a:endParaRPr lang="ru-RU" sz="1200" dirty="0">
              <a:latin typeface="+mj-lt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национальные проекты\ЧЕЛ ОБЛ\полос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440" y="764704"/>
            <a:ext cx="8409024" cy="7200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66029" y="323364"/>
            <a:ext cx="24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НАЦИОНАЛЬНЫЙ ПРОЕКТ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548680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5A8"/>
                </a:solidFill>
              </a:rPr>
              <a:t>МАЛОЕ И СРЕДНЕЕ ПРЕДПРИНИМАТЕЛЬСТВО И ПОДДЕРЖКА ИНДИВИДУАЛЬНОЙ ПРЕДПРИНИМАТЕЛЬСКОЙ ИНИЦИАТИВЫ</a:t>
            </a:r>
          </a:p>
        </p:txBody>
      </p:sp>
      <p:pic>
        <p:nvPicPr>
          <p:cNvPr id="7" name="Picture 6" descr="F:\национальные проекты\ЧЕЛ ОБЛ\ип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782638" cy="782637"/>
          </a:xfrm>
          <a:prstGeom prst="rect">
            <a:avLst/>
          </a:prstGeom>
          <a:noFill/>
        </p:spPr>
      </p:pic>
      <p:pic>
        <p:nvPicPr>
          <p:cNvPr id="8" name="Picture 2" descr="F:\национальные проекты\ЧЕЛ ОБЛ\здравоохранение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1" y="1432522"/>
            <a:ext cx="573478" cy="57347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187624" y="1556792"/>
            <a:ext cx="6480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5A8"/>
                </a:solidFill>
              </a:rPr>
              <a:t>РЕГИОНАЛЬНЫЕ ПРОЕКТЫ, ВХОДЯЩИЕ В НАЦИОНАЛЬНЫЙ ПРОЕКТ:</a:t>
            </a:r>
            <a:endParaRPr lang="ru-RU" sz="1600" dirty="0">
              <a:solidFill>
                <a:srgbClr val="0065A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665" y="1916832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«Расширение доступа субъектов малого и среднего предпринимательства к финансовым ресурсам, в том числе к льготному финансированию»</a:t>
            </a: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59632" y="1916832"/>
            <a:ext cx="288032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259632" y="2132856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83568" y="2996952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5A8"/>
                </a:solidFill>
              </a:rPr>
              <a:t>ЦЕЛЬ РЕГИОНАЛЬНОГО ПРОЕКТА: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упрощение доступа субъектов МСП к льготному финансированию, в том числе ежегодное увеличение объема льготных кредитов, выдаваемых субъектам МСП, включая индивидуальных предпринимателей.</a:t>
            </a:r>
          </a:p>
          <a:p>
            <a:endParaRPr lang="ru-RU" dirty="0"/>
          </a:p>
        </p:txBody>
      </p:sp>
      <p:pic>
        <p:nvPicPr>
          <p:cNvPr id="18" name="Picture 2" descr="F:\национальные проекты\ЧЕЛ ОБЛ\ип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5081384"/>
            <a:ext cx="3360419" cy="10440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83568" y="4365104"/>
            <a:ext cx="5609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65A8"/>
                </a:solidFill>
              </a:rPr>
              <a:t>Количество выдаваемых </a:t>
            </a:r>
            <a:r>
              <a:rPr lang="ru-RU" sz="1600" dirty="0" err="1" smtClean="0">
                <a:solidFill>
                  <a:srgbClr val="0065A8"/>
                </a:solidFill>
              </a:rPr>
              <a:t>микрозаймов</a:t>
            </a:r>
            <a:r>
              <a:rPr lang="ru-RU" sz="1600" dirty="0" smtClean="0">
                <a:solidFill>
                  <a:srgbClr val="0065A8"/>
                </a:solidFill>
              </a:rPr>
              <a:t> МФО субъектам МСП*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20272" y="6237312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*нарастающим итогом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29683" y="4797152"/>
            <a:ext cx="106471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2019      34</a:t>
            </a: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2020     102</a:t>
            </a: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2021     192</a:t>
            </a: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2022      558</a:t>
            </a: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2023      831</a:t>
            </a:r>
          </a:p>
          <a:p>
            <a:pPr marL="342900" indent="-342900">
              <a:buAutoNum type="arabicPlain" startAt="2024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874</a:t>
            </a:r>
          </a:p>
          <a:p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национальные проекты\ЧЕЛ ОБЛ\полос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440" y="620688"/>
            <a:ext cx="8409024" cy="720080"/>
          </a:xfrm>
          <a:prstGeom prst="rect">
            <a:avLst/>
          </a:prstGeom>
          <a:noFill/>
        </p:spPr>
      </p:pic>
      <p:pic>
        <p:nvPicPr>
          <p:cNvPr id="3074" name="Picture 2" descr="F:\национальные проекты\ЧЕЛ ОБЛ\здравоохранени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690885" cy="69088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66029" y="303039"/>
            <a:ext cx="24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НАЦИОНАЛЬНЫЙ ПРОЕКТ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519063"/>
            <a:ext cx="2847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5A8"/>
                </a:solidFill>
              </a:rPr>
              <a:t>ЗДРАВООХРАНЕНИЕ</a:t>
            </a:r>
            <a:endParaRPr lang="ru-RU" sz="2400" b="1" dirty="0">
              <a:solidFill>
                <a:srgbClr val="0065A8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215338" y="5857892"/>
            <a:ext cx="571504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269350" y="1650286"/>
            <a:ext cx="65430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СТРУКТУРА РЕГИОНАЛЬНОЙ СОСТАВЛЯЮЩЕЙ ЧЕЛЯБИНСКОЙ ОБЛАСТИ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87" name="Picture 39" descr="Z:\Пашнина Настя\дизайн 4\национальные проекты\переделать\Рисунок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859" b="8755"/>
          <a:stretch/>
        </p:blipFill>
        <p:spPr bwMode="auto">
          <a:xfrm>
            <a:off x="539552" y="2522714"/>
            <a:ext cx="8124826" cy="335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:\национальные проекты\ЧЕЛ ОБЛ\здравоохранение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495527"/>
            <a:ext cx="648072" cy="64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национальные проекты\ЧЕЛ ОБЛ\полос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440" y="764704"/>
            <a:ext cx="8409024" cy="7200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66029" y="323364"/>
            <a:ext cx="24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НАЦИОНАЛЬНЫЙ ПРОЕКТ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548680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5A8"/>
                </a:solidFill>
              </a:rPr>
              <a:t>МАЛОЕ И СРЕДНЕЕ ПРЕДПРИНИМАТЕЛЬСТВО И ПОДДЕРЖКА ИНДИВИДУАЛЬНОЙ ПРЕДПРИНИМАТЕЛЬСКОЙ ИНИЦИАТИВЫ</a:t>
            </a:r>
          </a:p>
        </p:txBody>
      </p:sp>
      <p:pic>
        <p:nvPicPr>
          <p:cNvPr id="7" name="Picture 6" descr="F:\национальные проекты\ЧЕЛ ОБЛ\ип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782638" cy="78263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27584" y="1775812"/>
            <a:ext cx="66719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65A8"/>
                </a:solidFill>
              </a:rPr>
              <a:t>ФИНАНСИРОВАНИЕ ИЗ ФЕДЕРАЛЬНОГО БЮДЖЕТА НЕ ПРЕДУСМОТРЕНО. </a:t>
            </a:r>
          </a:p>
          <a:p>
            <a:r>
              <a:rPr lang="ru-RU" sz="1600" b="1" dirty="0" smtClean="0">
                <a:solidFill>
                  <a:srgbClr val="0065A8"/>
                </a:solidFill>
              </a:rPr>
              <a:t>В 2019 ГОДУ СРЕДСТВА ДОВЕДЕНЫ В ПОЛНОМ ОБЪЕМЕ: </a:t>
            </a:r>
          </a:p>
          <a:p>
            <a:endParaRPr lang="ru-RU" sz="1600" dirty="0">
              <a:solidFill>
                <a:srgbClr val="0065A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2567900"/>
            <a:ext cx="7992888" cy="3021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/>
                <a:cs typeface="Times New Roman"/>
              </a:rPr>
              <a:t>-    Фонду развития предпринимательства - Территория Бизнеса предусмотрено и доведено 47,9 млн. рублей для выдачи поручительств субъектам МСП;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Times New Roman"/>
            </a:endParaRPr>
          </a:p>
          <a:p>
            <a:pPr marL="457200"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/>
                <a:cs typeface="Times New Roman"/>
              </a:rPr>
              <a:t>- Фонду финансирования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/>
                <a:cs typeface="Times New Roman"/>
              </a:rPr>
              <a:t>финансирования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/>
                <a:cs typeface="Times New Roman"/>
              </a:rPr>
              <a:t> промышленности и предпринимательства – Территория Бизнеса (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/>
                <a:cs typeface="Times New Roman"/>
              </a:rPr>
              <a:t>микрокредитная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/>
                <a:cs typeface="Times New Roman"/>
              </a:rPr>
              <a:t> компания) предусмотрено и доведено 72,4 млн. рублей для выдачи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/>
                <a:cs typeface="Times New Roman"/>
              </a:rPr>
              <a:t>микрозаймов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/>
                <a:cs typeface="Times New Roman"/>
              </a:rPr>
              <a:t> субъектам МСП.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Times New Roman"/>
            </a:endParaRPr>
          </a:p>
          <a:p>
            <a:endParaRPr lang="ru-RU" sz="1400" dirty="0">
              <a:latin typeface="+mj-lt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национальные проекты\ЧЕЛ ОБЛ\полос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440" y="764704"/>
            <a:ext cx="8409024" cy="7200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66029" y="323364"/>
            <a:ext cx="24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НАЦИОНАЛЬНЫЙ ПРОЕКТ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548680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5A8"/>
                </a:solidFill>
              </a:rPr>
              <a:t>МАЛОЕ И СРЕДНЕЕ ПРЕДПРИНИМАТЕЛЬСТВО И ПОДДЕРЖКА ИНДИВИДУАЛЬНОЙ ПРЕДПРИНИМАТЕЛЬСКОЙ ИНИЦИАТИВЫ</a:t>
            </a:r>
          </a:p>
        </p:txBody>
      </p:sp>
      <p:pic>
        <p:nvPicPr>
          <p:cNvPr id="7" name="Picture 6" descr="F:\национальные проекты\ЧЕЛ ОБЛ\ип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782638" cy="782637"/>
          </a:xfrm>
          <a:prstGeom prst="rect">
            <a:avLst/>
          </a:prstGeom>
          <a:noFill/>
        </p:spPr>
      </p:pic>
      <p:pic>
        <p:nvPicPr>
          <p:cNvPr id="8" name="Picture 2" descr="F:\национальные проекты\ЧЕЛ ОБЛ\здравоохранение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1" y="1772816"/>
            <a:ext cx="573478" cy="57347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187624" y="1897086"/>
            <a:ext cx="6480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5A8"/>
                </a:solidFill>
              </a:rPr>
              <a:t>РЕГИОНАЛЬНЫЕ ПРОЕКТЫ, ВХОДЯЩИЕ В НАЦИОНАЛЬНЫЙ ПРОЕКТ:</a:t>
            </a:r>
            <a:endParaRPr lang="ru-RU" sz="1600" dirty="0">
              <a:solidFill>
                <a:srgbClr val="0065A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664" y="2403994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«Акселерация субъектов малого и среднего предпринимательства»</a:t>
            </a: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59632" y="2368042"/>
            <a:ext cx="288032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259632" y="240399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3352924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5A8"/>
                </a:solidFill>
              </a:rPr>
              <a:t>ЦЕЛЬ РЕГИОНАЛЬНОГО ПРОЕКТА: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увеличение числа субъектов МСП, получивших поддержку до 9 741 единиц к 2024 году. К 2024 году доля экспортеров, являющихся субъектами МСП, включая индивидуальных предпринимателей, в общем объеме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несырьевого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экспорта составит 10% за счет увеличения количества субъектов МСП, выведенных на экспорт при поддержке центра поддержки экспорта к 2024 году до 407 единиц.</a:t>
            </a: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национальные проекты\ЧЕЛ ОБЛ\ип5.png"/>
          <p:cNvPicPr>
            <a:picLocks noChangeAspect="1" noChangeArrowheads="1"/>
          </p:cNvPicPr>
          <p:nvPr/>
        </p:nvPicPr>
        <p:blipFill>
          <a:blip r:embed="rId2" cstate="print"/>
          <a:srcRect t="82768"/>
          <a:stretch>
            <a:fillRect/>
          </a:stretch>
        </p:blipFill>
        <p:spPr bwMode="auto">
          <a:xfrm>
            <a:off x="1389581" y="3269302"/>
            <a:ext cx="4035178" cy="216024"/>
          </a:xfrm>
          <a:prstGeom prst="rect">
            <a:avLst/>
          </a:prstGeom>
          <a:noFill/>
        </p:spPr>
      </p:pic>
      <p:pic>
        <p:nvPicPr>
          <p:cNvPr id="4" name="Picture 2" descr="F:\национальные проекты\ЧЕЛ ОБЛ\полос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440" y="764704"/>
            <a:ext cx="8409024" cy="7200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66029" y="323364"/>
            <a:ext cx="24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НАЦИОНАЛЬНЫЙ ПРОЕКТ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548680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5A8"/>
                </a:solidFill>
              </a:rPr>
              <a:t>МАЛОЕ И СРЕДНЕЕ ПРЕДПРИНИМАТЕЛЬСТВО И ПОДДЕРЖКА ИНДИВИДУАЛЬНОЙ ПРЕДПРИНИМАТЕЛЬСКОЙ ИНИЦИАТИВЫ</a:t>
            </a:r>
          </a:p>
        </p:txBody>
      </p:sp>
      <p:pic>
        <p:nvPicPr>
          <p:cNvPr id="7" name="Picture 6" descr="F:\национальные проекты\ЧЕЛ ОБЛ\ип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2656"/>
            <a:ext cx="782638" cy="782637"/>
          </a:xfrm>
          <a:prstGeom prst="rect">
            <a:avLst/>
          </a:prstGeom>
          <a:noFill/>
        </p:spPr>
      </p:pic>
      <p:pic>
        <p:nvPicPr>
          <p:cNvPr id="8" name="Picture 2" descr="F:\национальные проекты\ЧЕЛ ОБЛ\ип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9581" y="2189182"/>
            <a:ext cx="3360419" cy="1044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11560" y="1525428"/>
            <a:ext cx="69191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65A8"/>
                </a:solidFill>
              </a:rPr>
              <a:t>Количество субъектов МСП и </a:t>
            </a:r>
            <a:r>
              <a:rPr lang="ru-RU" sz="1600" dirty="0" err="1" smtClean="0">
                <a:solidFill>
                  <a:srgbClr val="0065A8"/>
                </a:solidFill>
              </a:rPr>
              <a:t>самозанятых</a:t>
            </a:r>
            <a:r>
              <a:rPr lang="ru-RU" sz="1600" dirty="0" smtClean="0">
                <a:solidFill>
                  <a:srgbClr val="0065A8"/>
                </a:solidFill>
              </a:rPr>
              <a:t> граждан, получивших поддержку </a:t>
            </a:r>
          </a:p>
          <a:p>
            <a:r>
              <a:rPr lang="ru-RU" sz="1600" dirty="0" smtClean="0">
                <a:solidFill>
                  <a:srgbClr val="0065A8"/>
                </a:solidFill>
              </a:rPr>
              <a:t>в рамках федерального проекта, тыс. единиц*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48264" y="3541652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*нарастающим итогом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2117174"/>
            <a:ext cx="120097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2019      2,391</a:t>
            </a: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2020      3,888</a:t>
            </a: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2021      4,490</a:t>
            </a: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2022      6,460</a:t>
            </a: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2023      8,534</a:t>
            </a:r>
          </a:p>
          <a:p>
            <a:pPr marL="342900" indent="-342900">
              <a:buAutoNum type="arabicPlain" startAt="2024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9,741</a:t>
            </a:r>
          </a:p>
          <a:p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Picture 2" descr="F:\национальные проекты\ЧЕЛ ОБЛ\ип5.png"/>
          <p:cNvPicPr>
            <a:picLocks noChangeAspect="1" noChangeArrowheads="1"/>
          </p:cNvPicPr>
          <p:nvPr/>
        </p:nvPicPr>
        <p:blipFill>
          <a:blip r:embed="rId2" cstate="print"/>
          <a:srcRect t="82768" b="5744"/>
          <a:stretch>
            <a:fillRect/>
          </a:stretch>
        </p:blipFill>
        <p:spPr bwMode="auto">
          <a:xfrm>
            <a:off x="1389581" y="5681590"/>
            <a:ext cx="5043412" cy="180000"/>
          </a:xfrm>
          <a:prstGeom prst="rect">
            <a:avLst/>
          </a:prstGeom>
          <a:noFill/>
        </p:spPr>
      </p:pic>
      <p:pic>
        <p:nvPicPr>
          <p:cNvPr id="14" name="Picture 2" descr="F:\национальные проекты\ЧЕЛ ОБЛ\ип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9581" y="4621772"/>
            <a:ext cx="3360419" cy="1044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55576" y="4565446"/>
            <a:ext cx="106471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2019       90</a:t>
            </a: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2020      176</a:t>
            </a: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2021      234</a:t>
            </a: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2022      292</a:t>
            </a: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2023      349</a:t>
            </a:r>
          </a:p>
          <a:p>
            <a:pPr marL="342900" indent="-342900">
              <a:buAutoNum type="arabicPlain" startAt="2024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407</a:t>
            </a:r>
          </a:p>
          <a:p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560" y="3973700"/>
            <a:ext cx="8175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65A8"/>
                </a:solidFill>
              </a:rPr>
              <a:t>Количество субъектов МСП, выведенных на экспорт при поддержке</a:t>
            </a:r>
          </a:p>
          <a:p>
            <a:r>
              <a:rPr lang="ru-RU" sz="1600" dirty="0" smtClean="0">
                <a:solidFill>
                  <a:srgbClr val="0065A8"/>
                </a:solidFill>
              </a:rPr>
              <a:t> центров (агентств) координации поддержки экспортно-ориентированных субъектов МСП*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48264" y="5989924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*нарастающим итогом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национальные проекты\ЧЕЛ ОБЛ\полос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440" y="764704"/>
            <a:ext cx="8409024" cy="7200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66029" y="323364"/>
            <a:ext cx="24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НАЦИОНАЛЬНЫЙ ПРОЕКТ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548680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5A8"/>
                </a:solidFill>
              </a:rPr>
              <a:t>МАЛОЕ И СРЕДНЕЕ ПРЕДПРИНИМАТЕЛЬСТВО И ПОДДЕРЖКА ИНДИВИДУАЛЬНОЙ ПРЕДПРИНИМАТЕЛЬСКОЙ ИНИЦИАТИВЫ</a:t>
            </a:r>
          </a:p>
        </p:txBody>
      </p:sp>
      <p:pic>
        <p:nvPicPr>
          <p:cNvPr id="7" name="Picture 6" descr="F:\национальные проекты\ЧЕЛ ОБЛ\ип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782638" cy="782637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67544" y="1537047"/>
            <a:ext cx="23230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65A8"/>
                </a:solidFill>
              </a:rPr>
              <a:t>ОСНОВНЫЕ МЕРОПРИЯТИЯ</a:t>
            </a:r>
            <a:endParaRPr lang="ru-RU" sz="1400" dirty="0">
              <a:solidFill>
                <a:srgbClr val="0065A8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44" y="1844824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Оказание комплекса услуг, сервисов и мер поддержки субъектам МСП в центрах оказания услуг для бизнеса, в том числе финансовых (кредитных, гарантийных, лизинговых) услуг, консультационной и образовательной поддержки, поддержки по созданию и модернизации производств, социального предпринимательства (Территория Бизнеса Челябинской области по состоянию на 1 июня оказала более 11 тыс. услуг);</a:t>
            </a:r>
          </a:p>
          <a:p>
            <a:pPr algn="just"/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2) Открытие филиалов «Территории бизнеса» в 2 муниципальных образованиях области в 2019 году (Магнитогорский и </a:t>
            </a:r>
            <a:r>
              <a:rPr lang="ru-RU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Кыштымский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городские округа);</a:t>
            </a:r>
          </a:p>
          <a:p>
            <a:pPr algn="just"/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3) Оборудование зоны </a:t>
            </a:r>
            <a:r>
              <a:rPr lang="ru-RU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коворкинга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в целях создания условий для начала ведения предпринимательской деятельности.</a:t>
            </a:r>
          </a:p>
          <a:p>
            <a:pPr algn="just"/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4) Реализация программы поддержки субъектов МСП в целях их ускоренного развития в моногородах реализована посредством предоставления </a:t>
            </a:r>
            <a:r>
              <a:rPr lang="ru-RU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микрозаймов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и поручительств по банковским кредитам субъектам МСП из моногородов (льготные % ставки для субъектов МСП из моногородов);</a:t>
            </a:r>
          </a:p>
          <a:p>
            <a:pPr algn="just"/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5) Интеграция мер поддержки инновационных предпринимателей, реализуемых ФГБУ «Фонд содействия развитию малых форм предприятий в научно-технической сфере» в единую систему услуг, сервисов и мер поддержки субъектов МСП в «Территории Бизнеса». (Соглашение о взаимодействии проходит стадию согласования).</a:t>
            </a:r>
          </a:p>
          <a:p>
            <a:pPr algn="just"/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5354052"/>
            <a:ext cx="18544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65A8"/>
                </a:solidFill>
              </a:rPr>
              <a:t>ФИНАНСИРОВАНИЕ : </a:t>
            </a:r>
          </a:p>
          <a:p>
            <a:endParaRPr lang="ru-RU" sz="1400" dirty="0">
              <a:solidFill>
                <a:srgbClr val="0065A8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5834300"/>
            <a:ext cx="3744416" cy="504056"/>
          </a:xfrm>
          <a:prstGeom prst="rect">
            <a:avLst/>
          </a:prstGeom>
          <a:solidFill>
            <a:srgbClr val="006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827584" y="5816297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369,4 млн. рублей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9992" y="587727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329,3 млн. рублей из федерального бюджета, </a:t>
            </a:r>
          </a:p>
          <a:p>
            <a:r>
              <a:rPr lang="ru-RU" sz="1200" b="1" dirty="0" smtClean="0"/>
              <a:t>40,1 млн. рублей из регионального бюджета</a:t>
            </a:r>
            <a:endParaRPr lang="ru-RU" sz="1200" b="1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национальные проекты\ЧЕЛ ОБЛ\полос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440" y="764704"/>
            <a:ext cx="8409024" cy="7200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66029" y="323364"/>
            <a:ext cx="24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НАЦИОНАЛЬНЫЙ ПРОЕКТ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548680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5A8"/>
                </a:solidFill>
              </a:rPr>
              <a:t>МАЛОЕ И СРЕДНЕЕ ПРЕДПРИНИМАТЕЛЬСТВО И ПОДДЕРЖКА ИНДИВИДУАЛЬНОЙ ПРЕДПРИНИМАТЕЛЬСКОЙ ИНИЦИАТИВЫ</a:t>
            </a:r>
          </a:p>
        </p:txBody>
      </p:sp>
      <p:pic>
        <p:nvPicPr>
          <p:cNvPr id="7" name="Picture 6" descr="F:\национальные проекты\ЧЕЛ ОБЛ\ип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782638" cy="782637"/>
          </a:xfrm>
          <a:prstGeom prst="rect">
            <a:avLst/>
          </a:prstGeom>
          <a:noFill/>
        </p:spPr>
      </p:pic>
      <p:pic>
        <p:nvPicPr>
          <p:cNvPr id="8" name="Picture 2" descr="F:\национальные проекты\ЧЕЛ ОБЛ\здравоохранение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1" y="1432522"/>
            <a:ext cx="573478" cy="57347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187624" y="1556792"/>
            <a:ext cx="6480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5A8"/>
                </a:solidFill>
              </a:rPr>
              <a:t>РЕГИОНАЛЬНЫЕ ПРОЕКТЫ, ВХОДЯЩИЕ В НАЦИОНАЛЬНЫЙ ПРОЕКТ:</a:t>
            </a:r>
            <a:endParaRPr lang="ru-RU" sz="1600" dirty="0">
              <a:solidFill>
                <a:srgbClr val="0065A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665" y="1916832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«Создание системы поддержки фермеров и развитие сельской кооперации» (совместно с Министерством сельского хозяйства Челябинской области)</a:t>
            </a: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59632" y="1916832"/>
            <a:ext cx="288032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259632" y="2132856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83568" y="2996952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65A8"/>
                </a:solidFill>
              </a:rPr>
              <a:t>ЦЕЛЬ РЕГИОНАЛЬНОГО ПРОЕКТА: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обеспечение количества вновь вовлеченных в субъекты малого и среднего предпринимательства (МСП) в сельском хозяйстве к 2024 году не менее 1 750 человек, создание и развитие субъектов МСП в АПК, в том числе крестьянских (фермерских) хозяйств и сельскохозяйственных потребительских кооперативов.</a:t>
            </a:r>
            <a:endParaRPr lang="ru-RU" dirty="0"/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755576" y="4581127"/>
            <a:ext cx="770485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 smtClean="0"/>
              <a:t>1) На базе Фонда развития предпринимательства Челябинской области - Территория Бизнеса создан Центр компетенций в сфере сельскохозяйственной кооперации и поддержки;</a:t>
            </a:r>
          </a:p>
          <a:p>
            <a:r>
              <a:rPr lang="ru-RU" sz="1400" dirty="0" smtClean="0"/>
              <a:t>2)  Предоставление субсидий в рамках подпрограммы  «Создание системы поддержки фермеров и развитие сельской кооперации в Челябинской области» государственной программы Челябинской области «Развитие сельского хозяйства в Челябинской области».</a:t>
            </a:r>
          </a:p>
          <a:p>
            <a:r>
              <a:rPr lang="ru-RU" sz="1400" dirty="0" smtClean="0"/>
              <a:t>На предоставление </a:t>
            </a:r>
            <a:r>
              <a:rPr lang="ru-RU" sz="1400" dirty="0" err="1" smtClean="0"/>
              <a:t>грантовой</a:t>
            </a:r>
            <a:r>
              <a:rPr lang="ru-RU" sz="1400" dirty="0" smtClean="0"/>
              <a:t> поддержки крестьянским (фермерским) хозяйствам (грант «</a:t>
            </a:r>
            <a:r>
              <a:rPr lang="ru-RU" sz="1400" dirty="0" err="1" smtClean="0"/>
              <a:t>Агростартап</a:t>
            </a:r>
            <a:r>
              <a:rPr lang="ru-RU" sz="1400" dirty="0" smtClean="0"/>
              <a:t>») и субсидий сельскохозяйственным потребительским кооперативам предусмотрено финансирование в 2019 – 2024 годах в размере 574,4 млн. рублей, в том числе 551,4 млн. рублей - из федерального бюджета, 23,0 млн. рублей - из регионального бюджета.» 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национальные проекты\ЧЕЛ ОБЛ\полос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440" y="764704"/>
            <a:ext cx="8409024" cy="7200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66029" y="323364"/>
            <a:ext cx="24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НАЦИОНАЛЬНЫЙ ПРОЕКТ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548680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5A8"/>
                </a:solidFill>
              </a:rPr>
              <a:t>МАЛОЕ И СРЕДНЕЕ ПРЕДПРИНИМАТЕЛЬСТВО И ПОДДЕРЖКА ИНДИВИДУАЛЬНОЙ ПРЕДПРИНИМАТЕЛЬСКОЙ ИНИЦИАТИВЫ</a:t>
            </a:r>
          </a:p>
        </p:txBody>
      </p:sp>
      <p:pic>
        <p:nvPicPr>
          <p:cNvPr id="7" name="Picture 6" descr="F:\национальные проекты\ЧЕЛ ОБЛ\ип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782638" cy="782637"/>
          </a:xfrm>
          <a:prstGeom prst="rect">
            <a:avLst/>
          </a:prstGeom>
          <a:noFill/>
        </p:spPr>
      </p:pic>
      <p:pic>
        <p:nvPicPr>
          <p:cNvPr id="8" name="Picture 2" descr="F:\национальные проекты\ЧЕЛ ОБЛ\здравоохранение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1" y="1432522"/>
            <a:ext cx="573478" cy="57347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187624" y="1556792"/>
            <a:ext cx="6480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5A8"/>
                </a:solidFill>
              </a:rPr>
              <a:t>РЕГИОНАЛЬНЫЕ ПРОЕКТЫ, ВХОДЯЩИЕ В НАЦИОНАЛЬНЫЙ ПРОЕКТ:</a:t>
            </a:r>
            <a:endParaRPr lang="ru-RU" sz="1600" dirty="0">
              <a:solidFill>
                <a:srgbClr val="0065A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665" y="1998133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«Популяризация предпринимательства»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59632" y="2060848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259632" y="198884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83568" y="2564904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65A8"/>
                </a:solidFill>
              </a:rPr>
              <a:t>ЦЕЛЬ РЕГИОНАЛЬНОГО ПРОЕКТА: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формирование положительного образа предпринимательства среди населения Российской Федерации, а также вовлечение различных категорий граждан, включая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самозанятых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в сектор малого и среднего предпринимательства, в том числе создание новых субъектов МСП</a:t>
            </a:r>
            <a:r>
              <a:rPr lang="ru-RU" dirty="0"/>
              <a:t>.</a:t>
            </a:r>
          </a:p>
          <a:p>
            <a:pPr algn="just"/>
            <a:endParaRPr lang="ru-RU" dirty="0"/>
          </a:p>
        </p:txBody>
      </p:sp>
      <p:pic>
        <p:nvPicPr>
          <p:cNvPr id="14" name="Picture 2" descr="F:\национальные проекты\ЧЕЛ ОБЛ\ип5.png"/>
          <p:cNvPicPr>
            <a:picLocks noChangeAspect="1" noChangeArrowheads="1"/>
          </p:cNvPicPr>
          <p:nvPr/>
        </p:nvPicPr>
        <p:blipFill>
          <a:blip r:embed="rId5" cstate="print"/>
          <a:srcRect t="82768" b="5744"/>
          <a:stretch>
            <a:fillRect/>
          </a:stretch>
        </p:blipFill>
        <p:spPr bwMode="auto">
          <a:xfrm>
            <a:off x="1112764" y="5897614"/>
            <a:ext cx="5043412" cy="180000"/>
          </a:xfrm>
          <a:prstGeom prst="rect">
            <a:avLst/>
          </a:prstGeom>
          <a:noFill/>
        </p:spPr>
      </p:pic>
      <p:pic>
        <p:nvPicPr>
          <p:cNvPr id="15" name="Picture 2" descr="F:\национальные проекты\ЧЕЛ ОБЛ\ип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2764" y="4837796"/>
            <a:ext cx="3360419" cy="10440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67544" y="4781470"/>
            <a:ext cx="129234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2019      0,679</a:t>
            </a: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2020      2,717</a:t>
            </a: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2021      4,971</a:t>
            </a: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2022      7,226</a:t>
            </a: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2023      9,472</a:t>
            </a:r>
          </a:p>
          <a:p>
            <a:pPr marL="342900" indent="-342900">
              <a:buAutoNum type="arabicPlain" startAt="2024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11,738</a:t>
            </a:r>
          </a:p>
          <a:p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4149080"/>
            <a:ext cx="8528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65A8"/>
                </a:solidFill>
              </a:rPr>
              <a:t>Количество физических лиц – участников федерального проекта, занятых в сфере </a:t>
            </a:r>
          </a:p>
          <a:p>
            <a:r>
              <a:rPr lang="ru-RU" sz="1600" dirty="0" smtClean="0">
                <a:solidFill>
                  <a:srgbClr val="0065A8"/>
                </a:solidFill>
              </a:rPr>
              <a:t>малого и среднего предпринимательства, по итогам участия в федеральном проекте, тыс. чел.*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48264" y="6205948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*нарастающим итогом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660232" y="2078553"/>
            <a:ext cx="1873423" cy="43676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F:\национальные проекты\ЧЕЛ ОБЛ\полос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440" y="620688"/>
            <a:ext cx="8409024" cy="720080"/>
          </a:xfrm>
          <a:prstGeom prst="rect">
            <a:avLst/>
          </a:prstGeom>
          <a:noFill/>
        </p:spPr>
      </p:pic>
      <p:pic>
        <p:nvPicPr>
          <p:cNvPr id="5" name="Picture 2" descr="F:\национальные проекты\ЧЕЛ ОБЛ\здравоохранени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690885" cy="69088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66029" y="303039"/>
            <a:ext cx="24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НАЦИОНАЛЬНЫЙ ПРОЕКТ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519063"/>
            <a:ext cx="2847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5A8"/>
                </a:solidFill>
              </a:rPr>
              <a:t>ЗДРАВООХРАНЕНИЕ</a:t>
            </a:r>
            <a:endParaRPr lang="ru-RU" sz="2400" b="1" dirty="0">
              <a:solidFill>
                <a:srgbClr val="0065A8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124744"/>
            <a:ext cx="47050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ЦЕЛЕВЫЕ ПОКАЗАТЕЛИ РЕГИОНАЛЬНОГО ПРОЕКТА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1484784"/>
            <a:ext cx="4397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ПЕРВИЧНАЯ МЕДИКО-САНИТАРНАЯ ПОМОЩЬ</a:t>
            </a: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(ответственный орган власти – Минздрав Челябинской области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2078553"/>
            <a:ext cx="817240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Число граждан, прошедших профилактические осмотры                                                                      с 1,21 до 2,427 </a:t>
            </a:r>
            <a:r>
              <a:rPr lang="ru-RU" sz="11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млн.чел</a:t>
            </a: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   </a:t>
            </a:r>
          </a:p>
          <a:p>
            <a:endParaRPr lang="ru-RU" sz="11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Доля впервые в жизни установленных неинфекционных заболеваний,                                           с 19,8 до 20%</a:t>
            </a: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выявленных при проведении диспансеризации и профилактическом</a:t>
            </a:r>
            <a:endParaRPr lang="ru-RU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медицинском осмотре</a:t>
            </a:r>
          </a:p>
          <a:p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Число лиц (пациентов), дополнительно эвакуированных с использованием                                  с 0 до 313 чел.</a:t>
            </a: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Санитарной авиации</a:t>
            </a:r>
          </a:p>
          <a:p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Доля записей к врачу, совершенных гражданами без очного обращения                                       с 10 до 50%</a:t>
            </a: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регистратуру медицинской организации</a:t>
            </a:r>
          </a:p>
          <a:p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Доля обоснованных жалоб (от общего количества поступивших жалоб),                                        с 33,5 до 75%</a:t>
            </a: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урегулированных в досудебном порядке страховыми </a:t>
            </a:r>
            <a:r>
              <a:rPr lang="ru-RU" sz="11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мед.организациями</a:t>
            </a:r>
            <a:endParaRPr lang="ru-RU" sz="11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Доля </a:t>
            </a:r>
            <a:r>
              <a:rPr lang="ru-RU" sz="11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мед.организаций</a:t>
            </a: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оказывающих в рамках обязательного </a:t>
            </a:r>
            <a:r>
              <a:rPr lang="ru-RU" sz="11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мед.страхования</a:t>
            </a: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с 0 до 75,2%</a:t>
            </a: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Первичную медико-санитарную помощь, на базе которых функционируют каналы</a:t>
            </a: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связи граждан со страховыми представителями страховых </a:t>
            </a:r>
            <a:r>
              <a:rPr lang="ru-RU" sz="11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мед.организаций</a:t>
            </a:r>
            <a:endParaRPr lang="ru-RU" sz="11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Количество посещений при выездах мобильных медицинских бригад                                           с 16,9 до 61 </a:t>
            </a:r>
            <a:r>
              <a:rPr lang="ru-RU" sz="11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тыс.помещений</a:t>
            </a:r>
            <a:endParaRPr lang="ru-RU" sz="11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Доля лиц, госпитализированных по экстренным показаниям в течение                                          с 0 до 90%</a:t>
            </a: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первых суток от общего числа больных, к которым совершены вылеты</a:t>
            </a:r>
          </a:p>
          <a:p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Количество </a:t>
            </a:r>
            <a:r>
              <a:rPr lang="ru-RU" sz="11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мд.оргрг</a:t>
            </a: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участвующих в создании и тиражировании «Новой модели                      с 0 до 234  ед.</a:t>
            </a: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Медицинской организации, оказывающей первичную медико-санитарную помощь»</a:t>
            </a:r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9408" y="2083715"/>
            <a:ext cx="216024" cy="297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19408" y="2564904"/>
            <a:ext cx="216024" cy="297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19408" y="3140968"/>
            <a:ext cx="216024" cy="297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19408" y="3645024"/>
            <a:ext cx="216024" cy="297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9408" y="4149080"/>
            <a:ext cx="216024" cy="297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19408" y="4660828"/>
            <a:ext cx="216024" cy="297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19408" y="5229200"/>
            <a:ext cx="216024" cy="297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19408" y="5654882"/>
            <a:ext cx="216024" cy="297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19408" y="6165304"/>
            <a:ext cx="216024" cy="297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75763" y="2087869"/>
            <a:ext cx="301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5763" y="2574984"/>
            <a:ext cx="301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5763" y="3140968"/>
            <a:ext cx="301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5763" y="3645024"/>
            <a:ext cx="301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5763" y="4159160"/>
            <a:ext cx="301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5763" y="4670908"/>
            <a:ext cx="301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5763" y="5222153"/>
            <a:ext cx="301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7.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5763" y="5654882"/>
            <a:ext cx="301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5763" y="6169216"/>
            <a:ext cx="301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9.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3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4" cstate="print"/>
          <a:srcRect r="95574" b="50000"/>
          <a:stretch/>
        </p:blipFill>
        <p:spPr bwMode="auto">
          <a:xfrm>
            <a:off x="6444208" y="2107235"/>
            <a:ext cx="111451" cy="252000"/>
          </a:xfrm>
          <a:prstGeom prst="rect">
            <a:avLst/>
          </a:prstGeom>
          <a:noFill/>
        </p:spPr>
      </p:pic>
      <p:pic>
        <p:nvPicPr>
          <p:cNvPr id="34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4" cstate="print"/>
          <a:srcRect r="95574" b="50000"/>
          <a:stretch/>
        </p:blipFill>
        <p:spPr bwMode="auto">
          <a:xfrm>
            <a:off x="6444208" y="2420888"/>
            <a:ext cx="111451" cy="252000"/>
          </a:xfrm>
          <a:prstGeom prst="rect">
            <a:avLst/>
          </a:prstGeom>
          <a:noFill/>
        </p:spPr>
      </p:pic>
      <p:pic>
        <p:nvPicPr>
          <p:cNvPr id="35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4" cstate="print"/>
          <a:srcRect r="95574" b="50000"/>
          <a:stretch/>
        </p:blipFill>
        <p:spPr bwMode="auto">
          <a:xfrm>
            <a:off x="6444208" y="3068960"/>
            <a:ext cx="111451" cy="252000"/>
          </a:xfrm>
          <a:prstGeom prst="rect">
            <a:avLst/>
          </a:prstGeom>
          <a:noFill/>
        </p:spPr>
      </p:pic>
      <p:pic>
        <p:nvPicPr>
          <p:cNvPr id="36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4" cstate="print"/>
          <a:srcRect r="95574" b="50000"/>
          <a:stretch/>
        </p:blipFill>
        <p:spPr bwMode="auto">
          <a:xfrm>
            <a:off x="6444208" y="3609048"/>
            <a:ext cx="111451" cy="252000"/>
          </a:xfrm>
          <a:prstGeom prst="rect">
            <a:avLst/>
          </a:prstGeom>
          <a:noFill/>
        </p:spPr>
      </p:pic>
      <p:pic>
        <p:nvPicPr>
          <p:cNvPr id="37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4" cstate="print"/>
          <a:srcRect r="95574" b="50000"/>
          <a:stretch/>
        </p:blipFill>
        <p:spPr bwMode="auto">
          <a:xfrm>
            <a:off x="6444208" y="4077072"/>
            <a:ext cx="111451" cy="252000"/>
          </a:xfrm>
          <a:prstGeom prst="rect">
            <a:avLst/>
          </a:prstGeom>
          <a:noFill/>
        </p:spPr>
      </p:pic>
      <p:pic>
        <p:nvPicPr>
          <p:cNvPr id="38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4" cstate="print"/>
          <a:srcRect r="95574" b="50000"/>
          <a:stretch/>
        </p:blipFill>
        <p:spPr bwMode="auto">
          <a:xfrm>
            <a:off x="6444208" y="4617160"/>
            <a:ext cx="111451" cy="252000"/>
          </a:xfrm>
          <a:prstGeom prst="rect">
            <a:avLst/>
          </a:prstGeom>
          <a:noFill/>
        </p:spPr>
      </p:pic>
      <p:pic>
        <p:nvPicPr>
          <p:cNvPr id="39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4" cstate="print"/>
          <a:srcRect r="95574" b="50000"/>
          <a:stretch/>
        </p:blipFill>
        <p:spPr bwMode="auto">
          <a:xfrm>
            <a:off x="6444208" y="5265232"/>
            <a:ext cx="111451" cy="252000"/>
          </a:xfrm>
          <a:prstGeom prst="rect">
            <a:avLst/>
          </a:prstGeom>
          <a:noFill/>
        </p:spPr>
      </p:pic>
      <p:pic>
        <p:nvPicPr>
          <p:cNvPr id="40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4" cstate="print"/>
          <a:srcRect r="95574" b="50000"/>
          <a:stretch/>
        </p:blipFill>
        <p:spPr bwMode="auto">
          <a:xfrm>
            <a:off x="6444208" y="5625272"/>
            <a:ext cx="111451" cy="252000"/>
          </a:xfrm>
          <a:prstGeom prst="rect">
            <a:avLst/>
          </a:prstGeom>
          <a:noFill/>
        </p:spPr>
      </p:pic>
      <p:pic>
        <p:nvPicPr>
          <p:cNvPr id="41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4" cstate="print"/>
          <a:srcRect r="95574" b="50000"/>
          <a:stretch/>
        </p:blipFill>
        <p:spPr bwMode="auto">
          <a:xfrm>
            <a:off x="6444208" y="6129328"/>
            <a:ext cx="111451" cy="252000"/>
          </a:xfrm>
          <a:prstGeom prst="rect">
            <a:avLst/>
          </a:prstGeom>
          <a:noFill/>
        </p:spPr>
      </p:pic>
      <p:pic>
        <p:nvPicPr>
          <p:cNvPr id="42" name="Picture 2" descr="F:\национальные проекты\ЧЕЛ ОБЛ\здравоохранение.png"/>
          <p:cNvPicPr>
            <a:picLocks noChangeAspect="1" noChangeArrowheads="1"/>
          </p:cNvPicPr>
          <p:nvPr/>
        </p:nvPicPr>
        <p:blipFill rotWithShape="1">
          <a:blip r:embed="rId3" cstate="print"/>
          <a:srcRect l="21300" t="19298" r="18928" b="20321"/>
          <a:stretch/>
        </p:blipFill>
        <p:spPr bwMode="auto">
          <a:xfrm>
            <a:off x="486637" y="1484784"/>
            <a:ext cx="412955" cy="417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национальные проекты\ЧЕЛ ОБЛ\полос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440" y="620688"/>
            <a:ext cx="8409024" cy="720080"/>
          </a:xfrm>
          <a:prstGeom prst="rect">
            <a:avLst/>
          </a:prstGeom>
          <a:noFill/>
        </p:spPr>
      </p:pic>
      <p:pic>
        <p:nvPicPr>
          <p:cNvPr id="5" name="Picture 2" descr="F:\национальные проекты\ЧЕЛ ОБЛ\здравоохранение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60648"/>
            <a:ext cx="690885" cy="69088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66029" y="303039"/>
            <a:ext cx="24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НАЦИОНАЛЬНЫЙ ПРОЕКТ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519063"/>
            <a:ext cx="2847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5A8"/>
                </a:solidFill>
              </a:rPr>
              <a:t>ЗДРАВООХРАНЕНИЕ</a:t>
            </a:r>
            <a:endParaRPr lang="ru-RU" sz="2400" b="1" dirty="0">
              <a:solidFill>
                <a:srgbClr val="0065A8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15338" y="6000768"/>
            <a:ext cx="571504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14592" y="1124744"/>
            <a:ext cx="47050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ЦЕЛЕВЫЕ ПОКАЗАТЕЛИ РЕГИОНАЛЬНОГО ПРОЕКТА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99761" y="1496371"/>
            <a:ext cx="616252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ОБЕСПЕЧЕНИЕ МЕДИЦИНСКИЙ ОРГАНИЗАЦИЙ СИСТЕМЫ ЗДРАВООХРАНЕНИЯ </a:t>
            </a: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КВАЛИФИЦИРОВАННЫМИ КАДРАМИ</a:t>
            </a:r>
          </a:p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(ответственный орган власти – Минздрав Челябинской области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pic>
        <p:nvPicPr>
          <p:cNvPr id="9262" name="Picture 46" descr="G:\национальные проекты\ЧЕЛ ОБЛ\здравоохранение_выплат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5967"/>
            <a:ext cx="649808" cy="65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660232" y="2204864"/>
            <a:ext cx="1873423" cy="3974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80120" y="2273091"/>
            <a:ext cx="817240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Обеспеченность врачами, работающими в государственных и                                                       с 31,4 до 39,1 чел.                                                           </a:t>
            </a:r>
          </a:p>
          <a:p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</a:t>
            </a: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униципальных </a:t>
            </a:r>
            <a:r>
              <a:rPr lang="ru-RU" sz="11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мед.орг</a:t>
            </a:r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ru-RU" sz="11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чел.на</a:t>
            </a: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</a:t>
            </a:r>
            <a:r>
              <a:rPr lang="ru-RU" sz="11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тыс.населения</a:t>
            </a: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</a:p>
          <a:p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Обеспеченность средними медицинскими работниками, работающими                                   с 78,1 до 86,9 чел.</a:t>
            </a: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государственных и муниципальных </a:t>
            </a:r>
            <a:r>
              <a:rPr lang="ru-RU" sz="11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мед.орг</a:t>
            </a: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ru-RU" sz="11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чел.на</a:t>
            </a:r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</a:t>
            </a:r>
            <a:r>
              <a:rPr lang="ru-RU" sz="11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тыс.населения</a:t>
            </a:r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endParaRPr lang="ru-RU" sz="11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Обеспеченность населения врачами, оказывающих мед. помощь в                                             с 17,9 до 21,4 чел.</a:t>
            </a: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амбулаторных  условиях, </a:t>
            </a:r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ru-RU" sz="11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чел.на</a:t>
            </a:r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</a:t>
            </a:r>
            <a:r>
              <a:rPr lang="ru-RU" sz="11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тыс.населения</a:t>
            </a:r>
            <a:endParaRPr lang="ru-RU" sz="11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Доля специалистов, допущенных к профессиональной деятельности                                          с 0,5 до 81,6%</a:t>
            </a: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через процедуру аккредитации. от общего кол-ва работающих специалистов</a:t>
            </a:r>
          </a:p>
          <a:p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Укомплектованность врачебных должностей в подразделениях,                                                  с 61,8 до 95%</a:t>
            </a: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оказывающих медицинскую помощь в амбулаторных условиях</a:t>
            </a: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(физическими лицами при коэффициенте совместительства в 1,2)</a:t>
            </a:r>
          </a:p>
          <a:p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Укомплектованность должностей среднего </a:t>
            </a:r>
            <a:r>
              <a:rPr lang="ru-RU" sz="11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мед.персонала</a:t>
            </a: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в подразделениях,                        с 66,9 до 86,3%</a:t>
            </a: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оказывающих </a:t>
            </a:r>
            <a:r>
              <a:rPr lang="ru-RU" sz="11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мед.помощь</a:t>
            </a: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в амбулаторных </a:t>
            </a:r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условиях</a:t>
            </a:r>
          </a:p>
          <a:p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(физическими лицами при коэффициенте совместительства в 1,2</a:t>
            </a: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Число специалистов, вовлеченных в систему непрерывного образования                                  с 3609 до 43 000 чел.</a:t>
            </a:r>
          </a:p>
          <a:p>
            <a:r>
              <a:rPr lang="ru-RU" sz="11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мед.работников</a:t>
            </a: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в </a:t>
            </a:r>
            <a:r>
              <a:rPr lang="ru-RU" sz="11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т.ч</a:t>
            </a: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с использованием дистанционных образовательных</a:t>
            </a: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технологий</a:t>
            </a:r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1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1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99936" y="2350261"/>
            <a:ext cx="216024" cy="297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99936" y="2849155"/>
            <a:ext cx="216024" cy="297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99936" y="3353211"/>
            <a:ext cx="216024" cy="297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99936" y="3857267"/>
            <a:ext cx="216024" cy="297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99936" y="4424203"/>
            <a:ext cx="216024" cy="297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99936" y="5007959"/>
            <a:ext cx="216024" cy="297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99936" y="5736522"/>
            <a:ext cx="216024" cy="297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756291" y="2354415"/>
            <a:ext cx="301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6291" y="2859235"/>
            <a:ext cx="301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6291" y="3353211"/>
            <a:ext cx="301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6291" y="3857267"/>
            <a:ext cx="301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6291" y="4434283"/>
            <a:ext cx="301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6291" y="5018039"/>
            <a:ext cx="301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6291" y="5729475"/>
            <a:ext cx="301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7.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3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6" cstate="print"/>
          <a:srcRect r="95574" b="50000"/>
          <a:stretch/>
        </p:blipFill>
        <p:spPr bwMode="auto">
          <a:xfrm>
            <a:off x="6516216" y="2273091"/>
            <a:ext cx="111451" cy="252000"/>
          </a:xfrm>
          <a:prstGeom prst="rect">
            <a:avLst/>
          </a:prstGeom>
          <a:noFill/>
        </p:spPr>
      </p:pic>
      <p:pic>
        <p:nvPicPr>
          <p:cNvPr id="43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6" cstate="print"/>
          <a:srcRect r="95574" b="50000"/>
          <a:stretch/>
        </p:blipFill>
        <p:spPr bwMode="auto">
          <a:xfrm>
            <a:off x="6516216" y="2780928"/>
            <a:ext cx="111451" cy="252000"/>
          </a:xfrm>
          <a:prstGeom prst="rect">
            <a:avLst/>
          </a:prstGeom>
          <a:noFill/>
        </p:spPr>
      </p:pic>
      <p:pic>
        <p:nvPicPr>
          <p:cNvPr id="44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6" cstate="print"/>
          <a:srcRect r="95574" b="50000"/>
          <a:stretch/>
        </p:blipFill>
        <p:spPr bwMode="auto">
          <a:xfrm>
            <a:off x="6516216" y="3284984"/>
            <a:ext cx="111451" cy="252000"/>
          </a:xfrm>
          <a:prstGeom prst="rect">
            <a:avLst/>
          </a:prstGeom>
          <a:noFill/>
        </p:spPr>
      </p:pic>
      <p:pic>
        <p:nvPicPr>
          <p:cNvPr id="45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6" cstate="print"/>
          <a:srcRect r="95574" b="50000"/>
          <a:stretch/>
        </p:blipFill>
        <p:spPr bwMode="auto">
          <a:xfrm>
            <a:off x="6516216" y="3789040"/>
            <a:ext cx="111451" cy="252000"/>
          </a:xfrm>
          <a:prstGeom prst="rect">
            <a:avLst/>
          </a:prstGeom>
          <a:noFill/>
        </p:spPr>
      </p:pic>
      <p:pic>
        <p:nvPicPr>
          <p:cNvPr id="46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6" cstate="print"/>
          <a:srcRect r="95574" b="50000"/>
          <a:stretch/>
        </p:blipFill>
        <p:spPr bwMode="auto">
          <a:xfrm>
            <a:off x="6516216" y="4293096"/>
            <a:ext cx="111451" cy="252000"/>
          </a:xfrm>
          <a:prstGeom prst="rect">
            <a:avLst/>
          </a:prstGeom>
          <a:noFill/>
        </p:spPr>
      </p:pic>
      <p:pic>
        <p:nvPicPr>
          <p:cNvPr id="47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6" cstate="print"/>
          <a:srcRect r="95574" b="50000"/>
          <a:stretch/>
        </p:blipFill>
        <p:spPr bwMode="auto">
          <a:xfrm>
            <a:off x="6516216" y="4977200"/>
            <a:ext cx="111451" cy="252000"/>
          </a:xfrm>
          <a:prstGeom prst="rect">
            <a:avLst/>
          </a:prstGeom>
          <a:noFill/>
        </p:spPr>
      </p:pic>
      <p:pic>
        <p:nvPicPr>
          <p:cNvPr id="48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6" cstate="print"/>
          <a:srcRect r="95574" b="50000"/>
          <a:stretch/>
        </p:blipFill>
        <p:spPr bwMode="auto">
          <a:xfrm>
            <a:off x="6516216" y="5625272"/>
            <a:ext cx="111451" cy="25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национальные проекты\ЧЕЛ ОБЛ\полос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440" y="620688"/>
            <a:ext cx="8409024" cy="720080"/>
          </a:xfrm>
          <a:prstGeom prst="rect">
            <a:avLst/>
          </a:prstGeom>
          <a:noFill/>
        </p:spPr>
      </p:pic>
      <p:pic>
        <p:nvPicPr>
          <p:cNvPr id="5" name="Picture 2" descr="F:\национальные проекты\ЧЕЛ ОБЛ\здравоохранение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60648"/>
            <a:ext cx="690885" cy="69088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66029" y="303039"/>
            <a:ext cx="245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НАЦИОНАЛЬНЫЙ ПРОЕКТ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519063"/>
            <a:ext cx="2847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5A8"/>
                </a:solidFill>
              </a:rPr>
              <a:t>ЗДРАВООХРАНЕНИЕ</a:t>
            </a:r>
            <a:endParaRPr lang="ru-RU" sz="2400" b="1" dirty="0">
              <a:solidFill>
                <a:srgbClr val="0065A8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30437" y="1463298"/>
            <a:ext cx="47050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ЦЕЛЕВЫЕ ПОКАЗАТЕЛИ РЕГИОНАЛЬНОГО ПРОЕКТА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5" descr="F:\национальные проекты\ЧЕЛ ОБЛ\здравоохранение3.png"/>
          <p:cNvPicPr>
            <a:picLocks noChangeAspect="1" noChangeArrowheads="1"/>
          </p:cNvPicPr>
          <p:nvPr/>
        </p:nvPicPr>
        <p:blipFill>
          <a:blip r:embed="rId5" cstate="print"/>
          <a:srcRect l="61746"/>
          <a:stretch>
            <a:fillRect/>
          </a:stretch>
        </p:blipFill>
        <p:spPr bwMode="auto">
          <a:xfrm>
            <a:off x="556545" y="1319119"/>
            <a:ext cx="656898" cy="6699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322030" y="1801852"/>
            <a:ext cx="4397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ЭКСПОРТ МЕДИЦИНСКИХ УСЛУГ</a:t>
            </a: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(ответственный орган власти – Минздрав Челябинской области)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31069" y="2425162"/>
            <a:ext cx="396000" cy="50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978226" y="2501324"/>
            <a:ext cx="550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6" cstate="print"/>
          <a:srcRect r="95574" b="50000"/>
          <a:stretch/>
        </p:blipFill>
        <p:spPr bwMode="auto">
          <a:xfrm>
            <a:off x="5647476" y="2425162"/>
            <a:ext cx="252883" cy="57179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295592" y="242088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Количество пролеченных</a:t>
            </a:r>
          </a:p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иностранных граждан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987966" y="2522821"/>
            <a:ext cx="228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100 до 200 </a:t>
            </a:r>
            <a:r>
              <a:rPr lang="ru-RU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тыс.чел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35081" y="3285147"/>
            <a:ext cx="47050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ЦЕЛЕВЫЕ ПОКАЗАТЕЛИ РЕГИОНАЛЬНОГО ПРОЕКТА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" name="Picture 5" descr="F:\национальные проекты\ЧЕЛ ОБЛ\здравоохранение3.png"/>
          <p:cNvPicPr>
            <a:picLocks noChangeAspect="1" noChangeArrowheads="1"/>
          </p:cNvPicPr>
          <p:nvPr/>
        </p:nvPicPr>
        <p:blipFill>
          <a:blip r:embed="rId5" cstate="print"/>
          <a:srcRect l="61746"/>
          <a:stretch>
            <a:fillRect/>
          </a:stretch>
        </p:blipFill>
        <p:spPr bwMode="auto">
          <a:xfrm>
            <a:off x="561189" y="3140968"/>
            <a:ext cx="656898" cy="6699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1326674" y="3623701"/>
            <a:ext cx="4397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БОРЬБА С ОНКОЛОГИЧЕСКИМИ ЗАБОЛЕВАНИЯМИ</a:t>
            </a: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(ответственный орган власти – Минздрав Челябинской области)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99592" y="4293096"/>
            <a:ext cx="396000" cy="50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946749" y="4369258"/>
            <a:ext cx="550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4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6" cstate="print"/>
          <a:srcRect r="95574" b="50000"/>
          <a:stretch/>
        </p:blipFill>
        <p:spPr bwMode="auto">
          <a:xfrm>
            <a:off x="5647476" y="4293096"/>
            <a:ext cx="252883" cy="571790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1295592" y="430860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Удельный вес больных со злокачественными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новообразованиями, состоящих на учете 5 лет и более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987966" y="4390755"/>
            <a:ext cx="228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53,4 до 60%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99592" y="5017450"/>
            <a:ext cx="396000" cy="50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929150" y="5093612"/>
            <a:ext cx="550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9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6" cstate="print"/>
          <a:srcRect r="95574" b="50000"/>
          <a:stretch/>
        </p:blipFill>
        <p:spPr bwMode="auto">
          <a:xfrm flipV="1">
            <a:off x="5647476" y="5017450"/>
            <a:ext cx="252883" cy="571790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1295592" y="5754479"/>
            <a:ext cx="31000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Доля злокачественных новообразований,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выявленных на ранних стадиях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987966" y="5115109"/>
            <a:ext cx="228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25,6 до 17,3%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295592" y="486488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Одногодичная летальность больных со злокачественными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новообразованиями (умерли в течение первого года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момента установления диагноза из больных, впервые</a:t>
            </a:r>
          </a:p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взятых на учет в предыдущем году)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95338" y="5733312"/>
            <a:ext cx="396000" cy="50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924896" y="5809474"/>
            <a:ext cx="550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5" name="Picture 2" descr="F:\национальные проекты\ЧЕЛ ОБЛ\образование.png"/>
          <p:cNvPicPr>
            <a:picLocks noChangeAspect="1" noChangeArrowheads="1"/>
          </p:cNvPicPr>
          <p:nvPr/>
        </p:nvPicPr>
        <p:blipFill rotWithShape="1">
          <a:blip r:embed="rId6" cstate="print"/>
          <a:srcRect r="95574" b="50000"/>
          <a:stretch/>
        </p:blipFill>
        <p:spPr bwMode="auto">
          <a:xfrm>
            <a:off x="5652120" y="5737530"/>
            <a:ext cx="252883" cy="571790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5987966" y="5805264"/>
            <a:ext cx="228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57,7 до 63%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5699</TotalTime>
  <Words>5782</Words>
  <Application>Microsoft Office PowerPoint</Application>
  <PresentationFormat>Экран (4:3)</PresentationFormat>
  <Paragraphs>1155</Paragraphs>
  <Slides>65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</vt:vector>
  </TitlesOfParts>
  <Company>Филиал ОАО "ОГК-2" - Сургутская ГРЭС-1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Ерёмин Д.А.</cp:lastModifiedBy>
  <cp:revision>229</cp:revision>
  <dcterms:created xsi:type="dcterms:W3CDTF">2019-07-12T05:49:39Z</dcterms:created>
  <dcterms:modified xsi:type="dcterms:W3CDTF">2019-07-18T11:09:12Z</dcterms:modified>
</cp:coreProperties>
</file>