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31" r:id="rId2"/>
    <p:sldId id="332" r:id="rId3"/>
    <p:sldId id="325" r:id="rId4"/>
    <p:sldId id="330" r:id="rId5"/>
    <p:sldId id="328" r:id="rId6"/>
    <p:sldId id="326" r:id="rId7"/>
    <p:sldId id="368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1B7"/>
    <a:srgbClr val="008153"/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75" d="100"/>
          <a:sy n="75" d="100"/>
        </p:scale>
        <p:origin x="-931" y="-82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1100613" cy="81100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4"/>
          <p:cNvPicPr/>
          <p:nvPr/>
        </p:nvPicPr>
        <p:blipFill>
          <a:blip r:embed="rId2" cstate="print"/>
          <a:stretch/>
        </p:blipFill>
        <p:spPr>
          <a:xfrm>
            <a:off x="7564468" y="0"/>
            <a:ext cx="437261" cy="601281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3"/>
          <p:cNvPicPr/>
          <p:nvPr/>
        </p:nvPicPr>
        <p:blipFill>
          <a:blip r:embed="rId3" cstate="print"/>
          <a:srcRect t="872" r="2699"/>
          <a:stretch/>
        </p:blipFill>
        <p:spPr>
          <a:xfrm>
            <a:off x="1029748" y="20380"/>
            <a:ext cx="6450224" cy="608039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349385" y="6295637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7783034" y="0"/>
            <a:ext cx="4408967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13"/>
          <p:cNvGrpSpPr/>
          <p:nvPr/>
        </p:nvGrpSpPr>
        <p:grpSpPr>
          <a:xfrm>
            <a:off x="257324" y="1828139"/>
            <a:ext cx="6423561" cy="1172107"/>
            <a:chOff x="98472" y="3607184"/>
            <a:chExt cx="9135658" cy="714574"/>
          </a:xfrm>
        </p:grpSpPr>
        <p:sp>
          <p:nvSpPr>
            <p:cNvPr id="15" name="object 3"/>
            <p:cNvSpPr txBox="1"/>
            <p:nvPr/>
          </p:nvSpPr>
          <p:spPr>
            <a:xfrm>
              <a:off x="98472" y="3607184"/>
              <a:ext cx="9135658" cy="714574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C00000"/>
                  </a:solidFill>
                  <a:latin typeface="Cambria" pitchFamily="18" charset="0"/>
                  <a:ea typeface="Tahoma" pitchFamily="34" charset="0"/>
                  <a:cs typeface="Tahoma" pitchFamily="34" charset="0"/>
                  <a:sym typeface="Arial"/>
                </a:rPr>
                <a:t>НАЦИОНАЛЬНЫЙ ПРОЕКТ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595959"/>
                  </a:solidFill>
                  <a:latin typeface="Cambria" pitchFamily="18" charset="0"/>
                  <a:cs typeface="Calibri Light" panose="020F0302020204030204" pitchFamily="34" charset="0"/>
                  <a:sym typeface="Arial"/>
                </a:rPr>
                <a:t>«Демография»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4320" y="4309479"/>
              <a:ext cx="8379269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189472" y="186315"/>
            <a:ext cx="650789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sp>
        <p:nvSpPr>
          <p:cNvPr id="10" name="object 3"/>
          <p:cNvSpPr txBox="1"/>
          <p:nvPr/>
        </p:nvSpPr>
        <p:spPr>
          <a:xfrm>
            <a:off x="247700" y="3122382"/>
            <a:ext cx="8237273" cy="802775"/>
          </a:xfrm>
          <a:prstGeom prst="rect">
            <a:avLst/>
          </a:prstGeom>
        </p:spPr>
        <p:txBody>
          <a:bodyPr vert="horz" wrap="square" lIns="0" tIns="63491" rIns="0" bIns="0" rtlCol="0">
            <a:spAutoFit/>
          </a:bodyPr>
          <a:lstStyle/>
          <a:p>
            <a:r>
              <a:rPr lang="ru-RU" sz="2400" dirty="0" smtClean="0">
                <a:solidFill>
                  <a:srgbClr val="595959"/>
                </a:solidFill>
                <a:latin typeface="Cambria" pitchFamily="18" charset="0"/>
              </a:rPr>
              <a:t>Содействие занятости женщин - создание условий дошкольного образования для детей в возрасте до 3 лет</a:t>
            </a:r>
            <a:endParaRPr lang="ru-RU" sz="2400" dirty="0">
              <a:solidFill>
                <a:srgbClr val="595959"/>
              </a:solidFill>
              <a:latin typeface="Cambria" pitchFamily="18" charset="0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140044" y="4401260"/>
            <a:ext cx="8823298" cy="525776"/>
          </a:xfrm>
          <a:prstGeom prst="rect">
            <a:avLst/>
          </a:prstGeom>
        </p:spPr>
        <p:txBody>
          <a:bodyPr vert="horz" wrap="square" lIns="0" tIns="63491" rIns="0" bIns="0" rtlCol="0">
            <a:spAutoFit/>
          </a:bodyPr>
          <a:lstStyle/>
          <a:p>
            <a:pPr marR="5078" lvl="0" algn="r">
              <a:defRPr/>
            </a:pPr>
            <a:r>
              <a:rPr lang="ru-RU" sz="1500" b="1" i="1" kern="0" spc="-2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Исполняющий обязанности  заместителя Министра образования и науки Челябинской области</a:t>
            </a:r>
          </a:p>
          <a:p>
            <a:pPr marR="5078" lvl="0" algn="r">
              <a:defRPr/>
            </a:pPr>
            <a:r>
              <a:rPr lang="ru-RU" sz="1500" b="1" i="1" kern="0" spc="-2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Зайко Елена Михайловна </a:t>
            </a:r>
          </a:p>
        </p:txBody>
      </p:sp>
    </p:spTree>
    <p:extLst>
      <p:ext uri="{BB962C8B-B14F-4D97-AF65-F5344CB8AC3E}">
        <p14:creationId xmlns=""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341871" y="3669958"/>
            <a:ext cx="11681255" cy="25743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CustomShape 29"/>
          <p:cNvSpPr/>
          <p:nvPr/>
        </p:nvSpPr>
        <p:spPr>
          <a:xfrm>
            <a:off x="329497" y="357945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Скругленный прямоугольник 20"/>
          <p:cNvSpPr/>
          <p:nvPr/>
        </p:nvSpPr>
        <p:spPr>
          <a:xfrm>
            <a:off x="345988" y="1795849"/>
            <a:ext cx="11681255" cy="1523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CustomShape 29"/>
          <p:cNvSpPr/>
          <p:nvPr/>
        </p:nvSpPr>
        <p:spPr>
          <a:xfrm>
            <a:off x="275948" y="171358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076" y="1876017"/>
            <a:ext cx="11351741" cy="13849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о</a:t>
            </a:r>
            <a:r>
              <a:rPr lang="ru-RU" sz="2000" dirty="0" smtClean="0">
                <a:latin typeface="Cambria" pitchFamily="18" charset="0"/>
              </a:rPr>
              <a:t>беспечить к 2024 году 100-процентную  возможность женщинам, воспитывающих детей дошкольного возраста, совмещать трудовую деятельность с семейными обязанностями, в том числе за счет повышения доступности дошкольного образования для детей в возрасте до трех лет.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791964"/>
            <a:ext cx="11384694" cy="238526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результаты: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ru-RU" sz="200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1.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В Челябинской области </a:t>
            </a:r>
            <a:r>
              <a:rPr lang="ru-RU" sz="2000" dirty="0" smtClean="0">
                <a:latin typeface="Cambria" pitchFamily="18" charset="0"/>
                <a:sym typeface="Arial"/>
              </a:rPr>
              <a:t>п</a:t>
            </a:r>
            <a:r>
              <a:rPr lang="ru-RU" sz="2000" dirty="0" smtClean="0">
                <a:latin typeface="Cambria" pitchFamily="18" charset="0"/>
              </a:rPr>
              <a:t>ройдут переобучение и повышение квалификации не менее </a:t>
            </a:r>
            <a:r>
              <a:rPr lang="ru-RU" sz="2000" dirty="0" smtClean="0">
                <a:latin typeface="Cambria" pitchFamily="18" charset="0"/>
              </a:rPr>
              <a:t>5 893 </a:t>
            </a:r>
            <a:r>
              <a:rPr lang="ru-RU" sz="2000" dirty="0" smtClean="0">
                <a:latin typeface="Cambria" pitchFamily="18" charset="0"/>
              </a:rPr>
              <a:t>женщин в период отпуска по уходу за ребенком в возрасте до трех лет.</a:t>
            </a:r>
          </a:p>
          <a:p>
            <a:pPr algn="just"/>
            <a:r>
              <a:rPr lang="ru-RU" sz="20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2000" dirty="0" smtClean="0">
                <a:latin typeface="Cambria" pitchFamily="18" charset="0"/>
              </a:rPr>
              <a:t>В Челябинской области создано не менее </a:t>
            </a:r>
            <a:r>
              <a:rPr lang="ru-RU" sz="2000" dirty="0" smtClean="0">
                <a:latin typeface="Cambria" pitchFamily="18" charset="0"/>
              </a:rPr>
              <a:t>4 840 </a:t>
            </a:r>
            <a:r>
              <a:rPr lang="ru-RU" sz="2000" dirty="0" smtClean="0">
                <a:latin typeface="Cambria" pitchFamily="18" charset="0"/>
              </a:rPr>
              <a:t>дополнительных мест, в том числе с обеспечением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трех лет.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942503" y="0"/>
            <a:ext cx="6257735" cy="717146"/>
            <a:chOff x="5934265" y="0"/>
            <a:chExt cx="6257735" cy="717146"/>
          </a:xfrm>
        </p:grpSpPr>
        <p:pic>
          <p:nvPicPr>
            <p:cNvPr id="9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0610" y="558903"/>
            <a:ext cx="11681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</a:t>
            </a:r>
            <a:r>
              <a:rPr lang="ru-RU" sz="2000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Содействие занятости женщин - создание условий дошкольного образования для детей в возрасте до 3 лет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5558" y="527224"/>
            <a:ext cx="11416221" cy="111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</a:t>
            </a:r>
            <a:r>
              <a:rPr lang="ru-RU" sz="2000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  <a:endParaRPr lang="ru-RU" sz="2000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Содействие занятости  женщин - создание условий дошкольного образования для детей в возрасте  до 3 лет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041339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«1323,22» </a:t>
            </a:r>
          </a:p>
        </p:txBody>
      </p:sp>
      <p:sp>
        <p:nvSpPr>
          <p:cNvPr id="46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Скругленный прямоугольник 46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Скругленный прямоугольник 49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Скругленный прямоугольник 51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«2»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612292"/>
            <a:ext cx="11642119" cy="928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Содействие занятости  женщин - создание условий дошкольного образования для детей в возрасте  до 3 лет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1890" y="4942735"/>
            <a:ext cx="11590638" cy="11944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9535" y="3447541"/>
            <a:ext cx="11644183" cy="11944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8939" y="1927659"/>
            <a:ext cx="11681255" cy="11944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93130" y="1977087"/>
            <a:ext cx="11425881" cy="1029730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На 2019 год запланировано: 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выкуп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6 зданий детских садов на 1110 мест, построенных за счет частных инвесторов (3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- в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Сосновском районе,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3 -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г.Челябинске),</a:t>
            </a:r>
            <a:endParaRPr lang="ru-RU" sz="2400" dirty="0" smtClean="0"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39581" y="3637025"/>
            <a:ext cx="11425881" cy="737279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строительство </a:t>
            </a:r>
            <a:r>
              <a:rPr lang="ru-RU" sz="2400" dirty="0" smtClean="0">
                <a:latin typeface="Cambria" pitchFamily="18" charset="0"/>
                <a:cs typeface="Arial" panose="020B0604020202020204" pitchFamily="34" charset="0"/>
              </a:rPr>
              <a:t>4 зданий детских садов на 860 мест в г. Челябинске.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68414" y="4905651"/>
            <a:ext cx="11401164" cy="125214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Cambria" pitchFamily="18" charset="0"/>
              </a:rPr>
              <a:t>С 2020 года начнется реализация показателя по переобучению и повышению квалификации женщин в период отпуска по уходу за ребенком в возрасте до трех лет. </a:t>
            </a:r>
            <a:endParaRPr lang="ru-RU" sz="2400" dirty="0" smtClean="0"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7" name="CustomShape 29"/>
          <p:cNvSpPr/>
          <p:nvPr/>
        </p:nvSpPr>
        <p:spPr>
          <a:xfrm>
            <a:off x="267710" y="1820680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29"/>
          <p:cNvSpPr/>
          <p:nvPr/>
        </p:nvSpPr>
        <p:spPr>
          <a:xfrm>
            <a:off x="271829" y="3315847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9"/>
          <p:cNvSpPr/>
          <p:nvPr/>
        </p:nvSpPr>
        <p:spPr>
          <a:xfrm>
            <a:off x="280066" y="481513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4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1880190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513433"/>
            <a:ext cx="11589214" cy="1084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Содействие занятости  женщин - создание условий дошкольного образования для детей в возрасте до 3 лет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867135" y="3078845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«1838,22»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982" y="3105689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1323,22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678" y="4113749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515,60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6" name="Line 15"/>
          <p:cNvSpPr/>
          <p:nvPr/>
        </p:nvSpPr>
        <p:spPr>
          <a:xfrm>
            <a:off x="433340" y="3165746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274303" y="3224633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21"/>
          <p:cNvSpPr/>
          <p:nvPr/>
        </p:nvSpPr>
        <p:spPr>
          <a:xfrm>
            <a:off x="278136" y="4212688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54228" y="3542280"/>
            <a:ext cx="11681255" cy="25866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0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5331" y="480484"/>
            <a:ext cx="11524734" cy="1134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Содействие занятости  женщин – создание условий дошкольного образования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для детей в возрасте до 3 лет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18970" y="1798831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1363" y="3731753"/>
            <a:ext cx="11236411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ambria" pitchFamily="18" charset="0"/>
              </a:rPr>
              <a:t>Правительством Челябинской области были заключены дополнительные соглашения с пообъектной (адресной) детализацией укрупненных инвестиционных проектов, включенных в региональные проекты. Эта работа завершена 15.04.2019 года. В настоящее время заключаются соглашения с муниципальными образованиями и начнется финансирование строительства объектов. </a:t>
            </a:r>
          </a:p>
        </p:txBody>
      </p:sp>
      <p:sp>
        <p:nvSpPr>
          <p:cNvPr id="13" name="CustomShape 29"/>
          <p:cNvSpPr/>
          <p:nvPr/>
        </p:nvSpPr>
        <p:spPr>
          <a:xfrm>
            <a:off x="358327" y="3451777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61949" y="1810891"/>
            <a:ext cx="11681255" cy="3625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CustomShape 29"/>
          <p:cNvSpPr/>
          <p:nvPr/>
        </p:nvSpPr>
        <p:spPr>
          <a:xfrm>
            <a:off x="275041" y="178825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" name="Группа 6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8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21708" y="800398"/>
            <a:ext cx="8114269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ВЗАИМОДЕЙСТВИЕ С ОРГАНАМИ МЕСТНОГО САМОУПРАВЛЕНИЯ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6580" y="2105637"/>
            <a:ext cx="935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04008" y="2021748"/>
            <a:ext cx="11283192" cy="3187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2600" dirty="0" smtClean="0">
                <a:latin typeface="Cambria" pitchFamily="18" charset="0"/>
              </a:rPr>
              <a:t>С целью контроля за реализацией мероприятий проекта Министерством образования и науки Челябинской области совместно с Министерством строительства и инфраструктуры Челябинской области осуществляется мониторинг хода строительных работ. Результаты мониторинга в ежемесячном режиме рассматриваются на совещаниях с главами муниципальных образований под председательством исполняющего обязанности первого заместителя Губернатора Челябинской области              Е.В. Редина.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5684</TotalTime>
  <Words>536</Words>
  <Application>Microsoft Office PowerPoint</Application>
  <PresentationFormat>Произвольный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531</cp:revision>
  <cp:lastPrinted>2019-03-06T04:44:55Z</cp:lastPrinted>
  <dcterms:created xsi:type="dcterms:W3CDTF">2018-11-27T09:04:21Z</dcterms:created>
  <dcterms:modified xsi:type="dcterms:W3CDTF">2019-04-22T04:46:04Z</dcterms:modified>
</cp:coreProperties>
</file>