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331" r:id="rId2"/>
    <p:sldId id="327" r:id="rId3"/>
    <p:sldId id="325" r:id="rId4"/>
    <p:sldId id="330" r:id="rId5"/>
    <p:sldId id="328" r:id="rId6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92" d="100"/>
          <a:sy n="92" d="100"/>
        </p:scale>
        <p:origin x="66" y="192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593"/>
        <p:guide pos="1028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832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9832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10"/>
            <a:ext cx="2972393" cy="49832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1" y="9428310"/>
            <a:ext cx="2972392" cy="49832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13"/>
          <p:cNvGrpSpPr/>
          <p:nvPr/>
        </p:nvGrpSpPr>
        <p:grpSpPr>
          <a:xfrm>
            <a:off x="-574159" y="1520456"/>
            <a:ext cx="10652666" cy="4175871"/>
            <a:chOff x="-500514" y="3426719"/>
            <a:chExt cx="10023594" cy="1452955"/>
          </a:xfrm>
        </p:grpSpPr>
        <p:sp>
          <p:nvSpPr>
            <p:cNvPr id="15" name="object 3"/>
            <p:cNvSpPr txBox="1"/>
            <p:nvPr/>
          </p:nvSpPr>
          <p:spPr>
            <a:xfrm>
              <a:off x="519963" y="3426719"/>
              <a:ext cx="9003117" cy="122169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>
                <a:defRPr/>
              </a:pPr>
              <a:r>
                <a:rPr lang="ru-RU" sz="28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</a:t>
              </a:r>
              <a:endParaRPr lang="ru-RU" sz="2800" kern="0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>
                <a:defRPr/>
              </a:pPr>
              <a:r>
                <a:rPr lang="ru-RU" sz="28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</a:t>
              </a:r>
              <a:r>
                <a:rPr lang="ru-RU" sz="28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Малое и среднее предпринимательство и поддержка индивидуальной предпринимательской инициативы»</a:t>
              </a:r>
            </a:p>
            <a:p>
              <a:pPr marR="5078" lvl="0">
                <a:defRPr/>
              </a:pPr>
              <a:endParaRPr lang="ru-RU" sz="28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>
                <a:defRPr/>
              </a:pPr>
              <a:r>
                <a:rPr lang="ru-RU" sz="28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</a:t>
              </a:r>
              <a:endParaRPr lang="ru-RU" sz="28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>
                <a:defRPr/>
              </a:pPr>
              <a:r>
                <a:rPr lang="ru-RU" sz="28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</a:t>
              </a:r>
              <a:r>
                <a:rPr lang="ru-RU" sz="28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Создание системы поддержки фермеров </a:t>
              </a:r>
              <a:endParaRPr lang="ru-RU" sz="28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>
                <a:defRPr/>
              </a:pPr>
              <a:r>
                <a:rPr lang="ru-RU" sz="28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 </a:t>
              </a:r>
              <a:r>
                <a:rPr lang="ru-RU" sz="28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развитие сельской кооперации в Челябинской области»</a:t>
              </a:r>
            </a:p>
            <a:p>
              <a:pPr marR="5078">
                <a:defRPr/>
              </a:pPr>
              <a:endParaRPr lang="ru-RU" sz="2800" kern="0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10006" y="4540268"/>
              <a:ext cx="8005590" cy="476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00514" y="4664609"/>
              <a:ext cx="9135659" cy="215065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ДОКЛАДЧИК: И.о. Министра сельского хозяйства Челябинской области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Алексей Владимирович Кобылин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4" y="568129"/>
            <a:ext cx="735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СЕЛЬСКОГО ХОЗЯЙСТВА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9730" y="1056904"/>
            <a:ext cx="10866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– обеспечение количества вновь вовлеченных в субъекты малого и среднего предпринимательства (МСП) в сельском хозяйстве к 2024 году не менее 1 750 человек, создание и развитие субъектов МСП в АПК, в том числе крестьянских (фермерских) хозяйств и сельскохозяйственных потребительских кооперативов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7954" y="3338623"/>
            <a:ext cx="10802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– количество вовлеченных в субъекты МСП, осуществляющие деятельность в сфере сельского хозяйства, в том числе за счет средств государственной поддержки, составит 1 750 человек к 2024 году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СЕЛЬСКОГО ХОЗЯЙСТВА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«Создание системы поддержки фермеров и развитие сельской кооперации в Челябинской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20634" y="307626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837855" y="134246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84037" y="1537531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«Безденежное»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84037" y="3321755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«Денежное» соглашение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0634" y="233346"/>
            <a:ext cx="12454344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СЕЛЬСКОГО ХОЗЯЙСТВА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«Создание системы поддержки фермеров и развитие сельской кооперации в Челябинской области»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54691" y="5231984"/>
            <a:ext cx="2392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just"/>
            <a:r>
              <a:rPr lang="ru-RU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 </a:t>
            </a:r>
            <a:r>
              <a:rPr lang="ru-RU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руб.</a:t>
            </a:r>
            <a:endParaRPr lang="ru-RU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37855" y="3210565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«*»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1117476" y="295712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37855" y="5139652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«*» </a:t>
            </a:r>
          </a:p>
        </p:txBody>
      </p:sp>
      <p:sp>
        <p:nvSpPr>
          <p:cNvPr id="27" name="Freeform 71"/>
          <p:cNvSpPr>
            <a:spLocks/>
          </p:cNvSpPr>
          <p:nvPr/>
        </p:nvSpPr>
        <p:spPr bwMode="auto">
          <a:xfrm flipH="1">
            <a:off x="1117476" y="488620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51544" y="5890438"/>
            <a:ext cx="8550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* </a:t>
            </a:r>
            <a:r>
              <a:rPr lang="ru-RU" sz="14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 настоящее время Минсельхозом России в федеральный проект вносятся изменения в части финансирования и показателей в разрезе субъектов РФ, после утверждения которых  планируется заключение  соглашения на 2019 год</a:t>
            </a:r>
            <a:endParaRPr lang="ru-RU" sz="14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СЕЛЬСКОГО ХОЗЯЙСТВА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1927"/>
              </p:ext>
            </p:extLst>
          </p:nvPr>
        </p:nvGraphicFramePr>
        <p:xfrm>
          <a:off x="446565" y="915994"/>
          <a:ext cx="11191252" cy="50315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43366"/>
                <a:gridCol w="4943278"/>
                <a:gridCol w="1558636"/>
                <a:gridCol w="654628"/>
                <a:gridCol w="654627"/>
                <a:gridCol w="696314"/>
                <a:gridCol w="703276"/>
                <a:gridCol w="779719"/>
                <a:gridCol w="657408"/>
              </a:tblGrid>
              <a:tr h="2952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 </a:t>
                      </a: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Тип показателя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Период,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2021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2023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</a:tr>
              <a:tr h="11810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/>
                        <a:t>Количество вовлеченных в субъекты МСП, осуществляющих деятельность в сфере сельского хозяйства, в том числе за счет средств государственной поддержки, в рамках регионального проекта «Создание системы поддержки фермеров и развитие сельской кооперации», человек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основной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257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</a:tr>
              <a:tr h="944801"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/>
                        <a:t>Количество работников, зарегистрированных в Пенсионном фонде Российской Федерации, Фонде социального страхования Российской Федерации, принятых крестьянскими (фермерскими) хозяйствами в году получения грантов «</a:t>
                      </a:r>
                      <a:r>
                        <a:rPr lang="ru-RU" sz="1400" dirty="0" err="1"/>
                        <a:t>Агростартап</a:t>
                      </a:r>
                      <a:r>
                        <a:rPr lang="ru-RU" sz="1400" dirty="0"/>
                        <a:t>», человек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дополнительный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</a:tr>
              <a:tr h="11810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/>
                        <a:t>Количество принятых членов сельскохозяйственных потребительских кооперативов (кроме кредитных) из числа субъектов МСП, включая личные подсобные хозяйства и крестьянские (фермерские) хозяйства, в году предоставления государственной поддержки, единиц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дополнительный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210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220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270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290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</a:tr>
              <a:tr h="9448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/>
                        <a:t>Количество вновь созданных субъектов малого и среднего предпринимательства в сельском хозяйстве, включая крестьянские (фермерские) хозяйства и сельскохозяйственные потребительские кооперативы, единиц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дополнительный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72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47095" y="3141663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СЕЛЬСКОГО ХОЗЯЙСТВА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«Создание системы поддержки фермеров и развитие сельской кооперации в Челябинской области»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8701024" y="1149287"/>
            <a:ext cx="3191774" cy="3234905"/>
            <a:chOff x="7956162" y="968165"/>
            <a:chExt cx="3191774" cy="3234905"/>
          </a:xfrm>
        </p:grpSpPr>
        <p:sp>
          <p:nvSpPr>
            <p:cNvPr id="63" name="Freeform 71"/>
            <p:cNvSpPr>
              <a:spLocks/>
            </p:cNvSpPr>
            <p:nvPr/>
          </p:nvSpPr>
          <p:spPr bwMode="auto">
            <a:xfrm flipH="1">
              <a:off x="7956162" y="968165"/>
              <a:ext cx="3191774" cy="3234905"/>
            </a:xfrm>
            <a:custGeom>
              <a:avLst/>
              <a:gdLst/>
              <a:ahLst/>
              <a:cxnLst>
                <a:cxn ang="0">
                  <a:pos x="172" y="343"/>
                </a:cxn>
                <a:cxn ang="0">
                  <a:pos x="0" y="172"/>
                </a:cxn>
                <a:cxn ang="0">
                  <a:pos x="172" y="0"/>
                </a:cxn>
                <a:cxn ang="0">
                  <a:pos x="172" y="29"/>
                </a:cxn>
                <a:cxn ang="0">
                  <a:pos x="30" y="172"/>
                </a:cxn>
                <a:cxn ang="0">
                  <a:pos x="172" y="314"/>
                </a:cxn>
                <a:cxn ang="0">
                  <a:pos x="314" y="172"/>
                </a:cxn>
                <a:cxn ang="0">
                  <a:pos x="343" y="172"/>
                </a:cxn>
                <a:cxn ang="0">
                  <a:pos x="172" y="343"/>
                </a:cxn>
              </a:cxnLst>
              <a:rect l="0" t="0" r="r" b="b"/>
              <a:pathLst>
                <a:path w="343" h="343">
                  <a:moveTo>
                    <a:pt x="172" y="343"/>
                  </a:moveTo>
                  <a:cubicBezTo>
                    <a:pt x="77" y="343"/>
                    <a:pt x="0" y="266"/>
                    <a:pt x="0" y="172"/>
                  </a:cubicBezTo>
                  <a:cubicBezTo>
                    <a:pt x="0" y="77"/>
                    <a:pt x="77" y="0"/>
                    <a:pt x="172" y="0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93" y="29"/>
                    <a:pt x="30" y="93"/>
                    <a:pt x="30" y="172"/>
                  </a:cubicBezTo>
                  <a:cubicBezTo>
                    <a:pt x="30" y="250"/>
                    <a:pt x="93" y="314"/>
                    <a:pt x="172" y="314"/>
                  </a:cubicBezTo>
                  <a:cubicBezTo>
                    <a:pt x="250" y="314"/>
                    <a:pt x="314" y="250"/>
                    <a:pt x="314" y="172"/>
                  </a:cubicBezTo>
                  <a:cubicBezTo>
                    <a:pt x="343" y="172"/>
                    <a:pt x="343" y="172"/>
                    <a:pt x="343" y="172"/>
                  </a:cubicBezTo>
                  <a:cubicBezTo>
                    <a:pt x="343" y="266"/>
                    <a:pt x="266" y="343"/>
                    <a:pt x="172" y="343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8102732" y="1149287"/>
              <a:ext cx="2880000" cy="2708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solidFill>
                    <a:srgbClr val="FF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ОБЩИЙ БЮДЖЕТ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solidFill>
                    <a:srgbClr val="FF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2019 – 2024 гг.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66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«</a:t>
              </a:r>
              <a:r>
                <a:rPr lang="ru-RU" sz="54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574,4</a:t>
              </a:r>
              <a:r>
                <a:rPr lang="ru-RU" sz="6600" b="1" dirty="0" smtClean="0">
                  <a:latin typeface="+mj-lt"/>
                  <a:ea typeface="MS Mincho" pitchFamily="49" charset="-128"/>
                  <a:cs typeface="Times New Roman" pitchFamily="18" charset="0"/>
                </a:rPr>
                <a:t>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млн </a:t>
              </a:r>
              <a:r>
                <a:rPr lang="ru-RU" sz="2400" dirty="0" smtClean="0">
                  <a:solidFill>
                    <a:srgbClr val="C00000"/>
                  </a:solidFill>
                  <a:latin typeface="+mj-lt"/>
                  <a:ea typeface="MS Mincho" pitchFamily="49" charset="-128"/>
                  <a:cs typeface="Times New Roman" pitchFamily="18" charset="0"/>
                </a:rPr>
                <a:t>руб.</a:t>
              </a:r>
              <a:endPara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70016" y="5961413"/>
            <a:ext cx="73033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kern="0" dirty="0" smtClean="0">
                <a:solidFill>
                  <a:srgbClr val="595959"/>
                </a:solidFill>
                <a:cs typeface="Calibri Light" panose="020F0302020204030204" pitchFamily="34" charset="0"/>
                <a:sym typeface="Arial"/>
              </a:rPr>
              <a:t>* </a:t>
            </a:r>
            <a:r>
              <a:rPr lang="ru-RU" sz="1600" b="1" kern="0" dirty="0" smtClean="0">
                <a:solidFill>
                  <a:srgbClr val="595959"/>
                </a:solidFill>
                <a:cs typeface="Calibri Light" panose="020F0302020204030204" pitchFamily="34" charset="0"/>
                <a:sym typeface="Arial"/>
              </a:rPr>
              <a:t>В настоящее время  в федеральный проект вносятся изменения в части финансирования и показателей</a:t>
            </a:r>
            <a:endParaRPr lang="ru-RU" sz="1600" b="1" kern="0" dirty="0">
              <a:solidFill>
                <a:srgbClr val="595959"/>
              </a:solidFill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06508" y="207421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kern="0" dirty="0" smtClean="0">
                <a:solidFill>
                  <a:srgbClr val="595959"/>
                </a:solidFill>
                <a:latin typeface="Calibri Light"/>
                <a:cs typeface="Calibri Light" panose="020F0302020204030204" pitchFamily="34" charset="0"/>
                <a:sym typeface="Arial"/>
              </a:rPr>
              <a:t> 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89283"/>
              </p:ext>
            </p:extLst>
          </p:nvPr>
        </p:nvGraphicFramePr>
        <p:xfrm>
          <a:off x="390403" y="1149287"/>
          <a:ext cx="7973154" cy="432523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74537"/>
                <a:gridCol w="3322798"/>
                <a:gridCol w="569426"/>
                <a:gridCol w="569426"/>
                <a:gridCol w="569426"/>
                <a:gridCol w="569426"/>
                <a:gridCol w="569426"/>
                <a:gridCol w="569426"/>
                <a:gridCol w="659263"/>
              </a:tblGrid>
              <a:tr h="9316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№ </a:t>
                      </a:r>
                      <a:br>
                        <a:rPr lang="ru-RU" sz="1400" dirty="0"/>
                      </a:b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Наименование результата и источники финансирования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Объем финансового обеспечения по годам реализации (</a:t>
                      </a:r>
                      <a:r>
                        <a:rPr lang="ru-RU" sz="1400" dirty="0" smtClean="0"/>
                        <a:t>млн </a:t>
                      </a:r>
                      <a:r>
                        <a:rPr lang="ru-RU" sz="1400" dirty="0"/>
                        <a:t>рублей)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Всего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(</a:t>
                      </a:r>
                      <a:r>
                        <a:rPr lang="ru-RU" sz="1400" dirty="0" smtClean="0"/>
                        <a:t>млн руб.)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</a:tr>
              <a:tr h="553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2019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2020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2021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2022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2023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2024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/>
                        <a:t>Создание системы поддержки фермеров и развитие сельской кооперации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/>
                        <a:t>Иные межбюджетные трансферты на создание системы поддержки фермеров и развитие сельской </a:t>
                      </a:r>
                      <a:r>
                        <a:rPr lang="ru-RU" sz="1400" dirty="0" smtClean="0"/>
                        <a:t>кооперации*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80,7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49,9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65,1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85,0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142,4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151,3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574,4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</a:tr>
              <a:tr h="53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1.1.1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/>
                        <a:t>федеральный </a:t>
                      </a:r>
                      <a:r>
                        <a:rPr lang="ru-RU" sz="1400" dirty="0" smtClean="0"/>
                        <a:t>бюджет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77,5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47,9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62,5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81,6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136,7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145,2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551,4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</a:tr>
              <a:tr h="53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1.1.2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/>
                        <a:t>региональный </a:t>
                      </a:r>
                      <a:r>
                        <a:rPr lang="ru-RU" sz="1400" dirty="0" smtClean="0"/>
                        <a:t>бюджет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/>
                        <a:t>3,2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2,0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2,6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3,4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5,7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6,1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/>
                        <a:t>23,0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R="36000" marT="36195" marB="3619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528</Words>
  <Application>Microsoft Office PowerPoint</Application>
  <PresentationFormat>Широкоэкранный</PresentationFormat>
  <Paragraphs>126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MS Mincho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415</cp:revision>
  <cp:lastPrinted>2019-03-06T04:44:55Z</cp:lastPrinted>
  <dcterms:created xsi:type="dcterms:W3CDTF">2018-11-27T09:04:21Z</dcterms:created>
  <dcterms:modified xsi:type="dcterms:W3CDTF">2019-04-23T03:57:43Z</dcterms:modified>
</cp:coreProperties>
</file>