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98" r:id="rId3"/>
    <p:sldId id="299" r:id="rId4"/>
    <p:sldId id="338" r:id="rId5"/>
    <p:sldId id="339" r:id="rId6"/>
    <p:sldId id="343" r:id="rId7"/>
    <p:sldId id="345" r:id="rId8"/>
    <p:sldId id="348" r:id="rId9"/>
    <p:sldId id="353" r:id="rId10"/>
    <p:sldId id="354" r:id="rId11"/>
    <p:sldId id="366" r:id="rId12"/>
    <p:sldId id="301" r:id="rId13"/>
    <p:sldId id="357" r:id="rId14"/>
    <p:sldId id="304" r:id="rId15"/>
    <p:sldId id="359" r:id="rId16"/>
    <p:sldId id="306" r:id="rId17"/>
    <p:sldId id="307" r:id="rId18"/>
    <p:sldId id="309" r:id="rId19"/>
    <p:sldId id="310" r:id="rId20"/>
    <p:sldId id="311" r:id="rId21"/>
    <p:sldId id="312" r:id="rId22"/>
    <p:sldId id="318" r:id="rId23"/>
    <p:sldId id="319" r:id="rId24"/>
    <p:sldId id="320" r:id="rId25"/>
    <p:sldId id="321" r:id="rId26"/>
    <p:sldId id="324" r:id="rId27"/>
    <p:sldId id="325" r:id="rId28"/>
    <p:sldId id="326" r:id="rId29"/>
    <p:sldId id="327" r:id="rId30"/>
    <p:sldId id="328" r:id="rId31"/>
    <p:sldId id="363" r:id="rId32"/>
    <p:sldId id="303" r:id="rId33"/>
    <p:sldId id="330" r:id="rId34"/>
    <p:sldId id="305" r:id="rId35"/>
    <p:sldId id="365" r:id="rId36"/>
    <p:sldId id="362" r:id="rId37"/>
    <p:sldId id="260" r:id="rId38"/>
  </p:sldIdLst>
  <p:sldSz cx="16249650" cy="9144000"/>
  <p:notesSz cx="6858000" cy="9144000"/>
  <p:defaultTextStyle>
    <a:defPPr>
      <a:defRPr lang="en-US"/>
    </a:defPPr>
    <a:lvl1pPr marL="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60944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218895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182834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243779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304723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3" orient="horz" pos="1106">
          <p15:clr>
            <a:srgbClr val="A4A3A4"/>
          </p15:clr>
        </p15:guide>
        <p15:guide id="4" pos="20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9900"/>
    <a:srgbClr val="0000FF"/>
    <a:srgbClr val="008000"/>
    <a:srgbClr val="009900"/>
    <a:srgbClr val="E41D12"/>
    <a:srgbClr val="33CC33"/>
    <a:srgbClr val="F8A600"/>
    <a:srgbClr val="66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92"/>
  </p:normalViewPr>
  <p:slideViewPr>
    <p:cSldViewPr snapToGrid="0" snapToObjects="1">
      <p:cViewPr varScale="1">
        <p:scale>
          <a:sx n="55" d="100"/>
          <a:sy n="55" d="100"/>
        </p:scale>
        <p:origin x="606" y="90"/>
      </p:cViewPr>
      <p:guideLst>
        <p:guide orient="horz" pos="2880"/>
        <p:guide pos="5118"/>
        <p:guide orient="horz" pos="1106"/>
        <p:guide pos="20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3;&#1072;&#1090;&#1072;&#1096;&#1072;\Desktop\&#1044;&#1086;&#1083;&#1103;%20&#1088;&#1099;&#1085;&#1082;&#1072;\&#1053;&#1080;&#1083;&#1100;&#1089;&#1086;&#1085;%20-%20&#1076;&#1086;&#1083;&#1103;%20&#1088;&#1099;&#1085;&#1082;&#1072;,%20&#1072;&#1089;&#1089;&#1086;&#1088;&#1090;&#1080;&#1084;&#1077;&#1085;&#1090;&#1085;&#1099;&#1081;%20&#1072;&#1085;&#1072;&#1083;&#1080;&#1079;%20(395452%20v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3;&#1072;&#1090;&#1072;&#1096;&#1072;\Desktop\&#1044;&#1086;&#1083;&#1103;%20&#1088;&#1099;&#1085;&#1082;&#1072;\&#1053;&#1080;&#1083;&#1100;&#1089;&#1086;&#1085;%20-%20&#1076;&#1086;&#1083;&#1103;%20&#1088;&#1099;&#1085;&#1082;&#1072;,%20&#1072;&#1089;&#1089;&#1086;&#1088;&#1090;&#1080;&#1084;&#1077;&#1085;&#1090;&#1085;&#1099;&#1081;%20&#1072;&#1085;&#1072;&#1083;&#1080;&#1079;%20(395452%20v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3;&#1072;&#1090;&#1072;&#1096;&#1072;\Desktop\&#1044;&#1086;&#1083;&#1103;%20&#1088;&#1099;&#1085;&#1082;&#1072;\&#1053;&#1080;&#1083;&#1100;&#1089;&#1086;&#1085;%20-%20&#1076;&#1086;&#1083;&#1103;%20&#1088;&#1099;&#1085;&#1082;&#1072;,%20&#1072;&#1089;&#1089;&#1086;&#1088;&#1090;&#1080;&#1084;&#1077;&#1085;&#1090;&#1085;&#1099;&#1081;%20&#1072;&#1085;&#1072;&#1083;&#1080;&#1079;%20(395452%20v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96;&#1072;\Desktop\&#1044;&#1086;&#1083;&#1103;%20&#1088;&#1099;&#1085;&#1082;&#1072;\&#1053;&#1080;&#1083;&#1100;&#1089;&#1086;&#1085;%20-%20&#1076;&#1086;&#1083;&#1103;%20&#1088;&#1099;&#1085;&#1082;&#1072;,%20&#1072;&#1089;&#1089;&#1086;&#1088;&#1090;&#1080;&#1084;&#1077;&#1085;&#1090;&#1085;&#1099;&#1081;%20&#1072;&#1085;&#1072;&#1083;&#1080;&#1079;%20(395452%20v1)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8;&#1090;&#1105;&#1084;\Desktop\&#1041;&#1080;&#1079;&#1085;&#1077;&#1089;%20&#1087;&#1083;&#1072;&#1085;\&#1041;&#1080;&#1079;&#1085;&#1077;&#1089;%20&#1087;&#1083;&#1072;&#1085;%20-%20&#1059;&#1074;&#1077;&#1083;&#1082;&#1072;%202018-2025%2022-06-18%20presen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3;&#1072;&#1090;&#1072;&#1096;&#1072;\Desktop\&#1044;&#1086;&#1083;&#1103;%20&#1088;&#1099;&#1085;&#1082;&#1072;\&#1053;&#1080;&#1083;&#1100;&#1089;&#1086;&#1085;%20-%20&#1076;&#1086;&#1083;&#1103;%20&#1088;&#1099;&#1085;&#1082;&#1072;,%20&#1072;&#1089;&#1089;&#1086;&#1088;&#1090;&#1080;&#1084;&#1077;&#1085;&#1090;&#1085;&#1099;&#1081;%20&#1072;&#1085;&#1072;&#1083;&#1080;&#1079;%20(395452%20v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3;&#1072;&#1090;&#1072;&#1096;&#1072;\Desktop\&#1044;&#1086;&#1083;&#1103;%20&#1088;&#1099;&#1085;&#1082;&#1072;\&#1053;&#1080;&#1083;&#1100;&#1089;&#1086;&#1085;%20-%20&#1076;&#1086;&#1083;&#1103;%20&#1088;&#1099;&#1085;&#1082;&#1072;,%20&#1072;&#1089;&#1089;&#1086;&#1088;&#1090;&#1080;&#1084;&#1077;&#1085;&#1090;&#1085;&#1099;&#1081;%20&#1072;&#1085;&#1072;&#1083;&#1080;&#1079;%20(395452%20v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96;&#1072;\Desktop\&#1044;&#1086;&#1083;&#1103;%20&#1088;&#1099;&#1085;&#1082;&#1072;\&#1053;&#1080;&#1083;&#1100;&#1089;&#1086;&#1085;%20-%20&#1076;&#1086;&#1083;&#1103;%20&#1088;&#1099;&#1085;&#1082;&#1072;,%20&#1072;&#1089;&#1089;&#1086;&#1088;&#1090;&#1080;&#1084;&#1077;&#1085;&#1090;&#1085;&#1099;&#1081;%20&#1072;&#1085;&#1072;&#1083;&#1080;&#1079;%20(395452%20v1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96;&#1072;\Desktop\&#1044;&#1086;&#1083;&#1103;%20&#1088;&#1099;&#1085;&#1082;&#1072;\&#1053;&#1080;&#1083;&#1100;&#1089;&#1086;&#1085;%20-%20&#1076;&#1086;&#1083;&#1103;%20&#1088;&#1099;&#1085;&#1082;&#1072;,%20&#1072;&#1089;&#1089;&#1086;&#1088;&#1090;&#1080;&#1084;&#1077;&#1085;&#1090;&#1085;&#1099;&#1081;%20&#1072;&#1085;&#1072;&#1083;&#1080;&#1079;%20(395452%20v1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3;&#1072;&#1090;&#1072;&#1096;&#1072;\Desktop\&#1044;&#1086;&#1083;&#1103;%20&#1088;&#1099;&#1085;&#1082;&#1072;\&#1053;&#1080;&#1083;&#1100;&#1089;&#1086;&#1085;%20-%20&#1076;&#1086;&#1083;&#1103;%20&#1088;&#1099;&#1085;&#1082;&#1072;,%20&#1072;&#1089;&#1089;&#1086;&#1088;&#1090;&#1080;&#1084;&#1077;&#1085;&#1090;&#1085;&#1099;&#1081;%20&#1072;&#1085;&#1072;&#1083;&#1080;&#1079;%20(395452%20v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50"/>
      <c:rAngAx val="1"/>
    </c:view3D>
    <c:floor>
      <c:thickness val="0"/>
      <c:spPr>
        <a:solidFill>
          <a:srgbClr val="996633"/>
        </a:solidFill>
        <a:scene3d>
          <a:camera prst="orthographicFront"/>
          <a:lightRig rig="threePt" dir="t"/>
        </a:scene3d>
        <a:sp3d prstMaterial="metal">
          <a:bevelT/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009860805370371E-3"/>
          <c:y val="1.4931668458287271E-2"/>
          <c:w val="0.97176630830285937"/>
          <c:h val="0.808722310630887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производства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 prstMaterial="metal">
              <a:bevelT/>
              <a:bevelB w="0" h="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01-9E5C-4039-854B-0E1718FA837C}"/>
              </c:ext>
            </c:extLst>
          </c:dPt>
          <c:dPt>
            <c:idx val="1"/>
            <c:invertIfNegative val="0"/>
            <c:bubble3D val="0"/>
            <c:spPr>
              <a:solidFill>
                <a:srgbClr val="FF9999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03-9E5C-4039-854B-0E1718FA837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05-9E5C-4039-854B-0E1718FA837C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07-9E5C-4039-854B-0E1718FA837C}"/>
              </c:ext>
            </c:extLst>
          </c:dPt>
          <c:dPt>
            <c:idx val="4"/>
            <c:invertIfNegative val="0"/>
            <c:bubble3D val="0"/>
            <c:spPr>
              <a:solidFill>
                <a:srgbClr val="FF9999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09-9E5C-4039-854B-0E1718FA837C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0B-9E5C-4039-854B-0E1718FA837C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0D-9E5C-4039-854B-0E1718FA837C}"/>
              </c:ext>
            </c:extLst>
          </c:dPt>
          <c:dPt>
            <c:idx val="7"/>
            <c:invertIfNegative val="0"/>
            <c:bubble3D val="0"/>
            <c:spPr>
              <a:solidFill>
                <a:srgbClr val="FF9999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0F-9E5C-4039-854B-0E1718FA837C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11-9E5C-4039-854B-0E1718FA837C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13-9E5C-4039-854B-0E1718FA837C}"/>
              </c:ext>
            </c:extLst>
          </c:dPt>
          <c:dPt>
            <c:idx val="10"/>
            <c:invertIfNegative val="0"/>
            <c:bubble3D val="0"/>
            <c:spPr>
              <a:solidFill>
                <a:srgbClr val="66CCFF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15-9E5C-4039-854B-0E1718FA837C}"/>
              </c:ext>
            </c:extLst>
          </c:dPt>
          <c:dPt>
            <c:idx val="11"/>
            <c:invertIfNegative val="0"/>
            <c:bubble3D val="0"/>
            <c:spPr>
              <a:solidFill>
                <a:srgbClr val="66CCFF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>
              <c:ext xmlns:c16="http://schemas.microsoft.com/office/drawing/2014/chart" uri="{C3380CC4-5D6E-409C-BE32-E72D297353CC}">
                <c16:uniqueId val="{00000017-9E5C-4039-854B-0E1718FA837C}"/>
              </c:ext>
            </c:extLst>
          </c:dPt>
          <c:cat>
            <c:strRef>
              <c:f>Лист1!$A$2:$A$12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2018 - Прогноз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</c:v>
                </c:pt>
                <c:pt idx="1">
                  <c:v>0.8</c:v>
                </c:pt>
                <c:pt idx="2">
                  <c:v>1.2</c:v>
                </c:pt>
                <c:pt idx="3">
                  <c:v>1.5</c:v>
                </c:pt>
                <c:pt idx="4">
                  <c:v>1.3</c:v>
                </c:pt>
                <c:pt idx="5">
                  <c:v>1.8</c:v>
                </c:pt>
                <c:pt idx="6">
                  <c:v>1.9</c:v>
                </c:pt>
                <c:pt idx="7">
                  <c:v>1.8</c:v>
                </c:pt>
                <c:pt idx="8">
                  <c:v>2.2000000000000002</c:v>
                </c:pt>
                <c:pt idx="9">
                  <c:v>3.3719998797265665</c:v>
                </c:pt>
                <c:pt idx="10">
                  <c:v>5.44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9E5C-4039-854B-0E1718FA8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6"/>
        <c:gapDepth val="68"/>
        <c:shape val="box"/>
        <c:axId val="85484288"/>
        <c:axId val="85485824"/>
        <c:axId val="0"/>
      </c:bar3DChart>
      <c:catAx>
        <c:axId val="85484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prstDash val="sysDot"/>
          </a:ln>
        </c:spPr>
        <c:txPr>
          <a:bodyPr rot="0" vert="horz"/>
          <a:lstStyle/>
          <a:p>
            <a:pPr>
              <a:defRPr lang="ru-RU" sz="1400" b="0" i="0" u="none" strike="noStrike" kern="1200" baseline="0">
                <a:solidFill>
                  <a:srgbClr val="0000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pPr>
            <a:endParaRPr lang="ru-RU"/>
          </a:p>
        </c:txPr>
        <c:crossAx val="85485824"/>
        <c:crosses val="autoZero"/>
        <c:auto val="1"/>
        <c:lblAlgn val="ctr"/>
        <c:lblOffset val="100"/>
        <c:noMultiLvlLbl val="0"/>
      </c:catAx>
      <c:valAx>
        <c:axId val="85485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484288"/>
        <c:crosses val="autoZero"/>
        <c:crossBetween val="between"/>
      </c:valAx>
      <c:spPr>
        <a:noFill/>
        <a:ln w="25400">
          <a:noFill/>
        </a:ln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 w="6350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4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EAE-492A-BFB7-91E810BA713C}"/>
              </c:ext>
            </c:extLst>
          </c:dPt>
          <c:dPt>
            <c:idx val="1"/>
            <c:bubble3D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EAE-492A-BFB7-91E810BA713C}"/>
              </c:ext>
            </c:extLst>
          </c:dPt>
          <c:dPt>
            <c:idx val="2"/>
            <c:bubble3D val="0"/>
            <c:spPr>
              <a:solidFill>
                <a:schemeClr val="accent6">
                  <a:shade val="82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EAE-492A-BFB7-91E810BA713C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EAE-492A-BFB7-91E810BA713C}"/>
              </c:ext>
            </c:extLst>
          </c:dPt>
          <c:dPt>
            <c:idx val="4"/>
            <c:bubble3D val="0"/>
            <c:explosion val="13"/>
            <c:spPr>
              <a:solidFill>
                <a:srgbClr val="D30D1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EAE-492A-BFB7-91E810BA713C}"/>
              </c:ext>
            </c:extLst>
          </c:dPt>
          <c:dPt>
            <c:idx val="5"/>
            <c:bubble3D val="0"/>
            <c:spPr>
              <a:solidFill>
                <a:schemeClr val="accent6">
                  <a:tint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EAE-492A-BFB7-91E810BA713C}"/>
              </c:ext>
            </c:extLst>
          </c:dPt>
          <c:dPt>
            <c:idx val="6"/>
            <c:bubble3D val="0"/>
            <c:spPr>
              <a:solidFill>
                <a:schemeClr val="accent6">
                  <a:tint val="4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EAE-492A-BFB7-91E810BA713C}"/>
              </c:ext>
            </c:extLst>
          </c:dPt>
          <c:dLbls>
            <c:dLbl>
              <c:idx val="0"/>
              <c:layout>
                <c:manualLayout>
                  <c:x val="0.10508332587867754"/>
                  <c:y val="3.32699370752843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shade val="47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AE-492A-BFB7-91E810BA713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shade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EAE-492A-BFB7-91E810BA713C}"/>
                </c:ext>
              </c:extLst>
            </c:dLbl>
            <c:dLbl>
              <c:idx val="2"/>
              <c:layout>
                <c:manualLayout>
                  <c:x val="-9.516980456936838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shade val="82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AE-492A-BFB7-91E810BA713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EAE-492A-BFB7-91E810BA713C}"/>
                </c:ext>
              </c:extLst>
            </c:dLbl>
            <c:dLbl>
              <c:idx val="4"/>
              <c:layout>
                <c:manualLayout>
                  <c:x val="1.9827042618618404E-3"/>
                  <c:y val="-0.179657660206535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70A17E-6FA2-454F-8038-CF5B990355C4}" type="CATEGORYNAME">
                      <a:rPr lang="ru-RU" sz="2400">
                        <a:solidFill>
                          <a:srgbClr val="D30D12"/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sz="2400" baseline="0" dirty="0">
                        <a:solidFill>
                          <a:srgbClr val="D30D12"/>
                        </a:solidFill>
                      </a:rPr>
                      <a:t>
</a:t>
                    </a:r>
                    <a:fld id="{D326DB1F-D25B-498C-A2D3-4DE7D58E1384}" type="PERCENTAGE">
                      <a:rPr lang="ru-RU" sz="2400" baseline="0">
                        <a:solidFill>
                          <a:srgbClr val="D30D12"/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2400" baseline="0" dirty="0">
                      <a:solidFill>
                        <a:srgbClr val="D30D1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EAE-492A-BFB7-91E810BA713C}"/>
                </c:ext>
              </c:extLst>
            </c:dLbl>
            <c:dLbl>
              <c:idx val="5"/>
              <c:layout>
                <c:manualLayout>
                  <c:x val="-1.3878929833032884E-2"/>
                  <c:y val="8.871983220075830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tint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EAE-492A-BFB7-91E810BA713C}"/>
                </c:ext>
              </c:extLst>
            </c:dLbl>
            <c:dLbl>
              <c:idx val="6"/>
              <c:layout>
                <c:manualLayout>
                  <c:x val="4.461084589189139E-2"/>
                  <c:y val="-1.4416972732623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tint val="4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41048566418949"/>
                      <c:h val="0.107772416165871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CEAE-492A-BFB7-91E810BA71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'ХЛ в кк август-сен 2016-2017'!$M$48:$M$54</c:f>
              <c:strCache>
                <c:ptCount val="7"/>
                <c:pt idx="0">
                  <c:v>стм</c:v>
                </c:pt>
                <c:pt idx="1">
                  <c:v>Ясно Солнышко</c:v>
                </c:pt>
                <c:pt idx="2">
                  <c:v>Русский продукт</c:v>
                </c:pt>
                <c:pt idx="3">
                  <c:v>Клин</c:v>
                </c:pt>
                <c:pt idx="4">
                  <c:v>Увелка</c:v>
                </c:pt>
                <c:pt idx="5">
                  <c:v>Нордик</c:v>
                </c:pt>
                <c:pt idx="6">
                  <c:v>MYLLYN PARAS</c:v>
                </c:pt>
              </c:strCache>
            </c:strRef>
          </c:cat>
          <c:val>
            <c:numRef>
              <c:f>'ХЛ в кк август-сен 2016-2017'!$N$48:$N$54</c:f>
              <c:numCache>
                <c:formatCode>0%</c:formatCode>
                <c:ptCount val="7"/>
                <c:pt idx="0">
                  <c:v>0.12</c:v>
                </c:pt>
                <c:pt idx="1">
                  <c:v>0.27</c:v>
                </c:pt>
                <c:pt idx="2">
                  <c:v>0.14000000000000001</c:v>
                </c:pt>
                <c:pt idx="3">
                  <c:v>0.05</c:v>
                </c:pt>
                <c:pt idx="4">
                  <c:v>0.18</c:v>
                </c:pt>
                <c:pt idx="5">
                  <c:v>0.06</c:v>
                </c:pt>
                <c:pt idx="6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EAE-492A-BFB7-91E810BA713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41-4445-AC4C-396D33B1E2CA}"/>
              </c:ext>
            </c:extLst>
          </c:dPt>
          <c:dPt>
            <c:idx val="1"/>
            <c:bubble3D val="0"/>
            <c:spPr>
              <a:solidFill>
                <a:schemeClr val="accent6">
                  <a:shade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41-4445-AC4C-396D33B1E2CA}"/>
              </c:ext>
            </c:extLst>
          </c:dPt>
          <c:dPt>
            <c:idx val="2"/>
            <c:bubble3D val="0"/>
            <c:spPr>
              <a:solidFill>
                <a:schemeClr val="accent6">
                  <a:shade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41-4445-AC4C-396D33B1E2CA}"/>
              </c:ext>
            </c:extLst>
          </c:dPt>
          <c:dPt>
            <c:idx val="3"/>
            <c:bubble3D val="0"/>
            <c:spPr>
              <a:solidFill>
                <a:schemeClr val="accent6">
                  <a:tint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41-4445-AC4C-396D33B1E2CA}"/>
              </c:ext>
            </c:extLst>
          </c:dPt>
          <c:dPt>
            <c:idx val="4"/>
            <c:bubble3D val="0"/>
            <c:spPr>
              <a:solidFill>
                <a:schemeClr val="accent6">
                  <a:tint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041-4445-AC4C-396D33B1E2CA}"/>
              </c:ext>
            </c:extLst>
          </c:dPt>
          <c:dPt>
            <c:idx val="5"/>
            <c:bubble3D val="0"/>
            <c:explosion val="13"/>
            <c:spPr>
              <a:solidFill>
                <a:srgbClr val="D30D1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041-4445-AC4C-396D33B1E2C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shade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041-4445-AC4C-396D33B1E2C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shade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041-4445-AC4C-396D33B1E2C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shade val="9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041-4445-AC4C-396D33B1E2CA}"/>
                </c:ext>
              </c:extLst>
            </c:dLbl>
            <c:dLbl>
              <c:idx val="3"/>
              <c:layout>
                <c:manualLayout>
                  <c:x val="-8.6805555555555559E-3"/>
                  <c:y val="-5.39816539394513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tint val="9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41-4445-AC4C-396D33B1E2CA}"/>
                </c:ext>
              </c:extLst>
            </c:dLbl>
            <c:dLbl>
              <c:idx val="4"/>
              <c:layout>
                <c:manualLayout>
                  <c:x val="-8.7150638638401917E-2"/>
                  <c:y val="6.51297860563452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tint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041-4445-AC4C-396D33B1E2CA}"/>
                </c:ext>
              </c:extLst>
            </c:dLbl>
            <c:dLbl>
              <c:idx val="5"/>
              <c:layout>
                <c:manualLayout>
                  <c:x val="-0.1022344030181253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1E7B65-0D69-4686-97F7-B35194FFF812}" type="CATEGORYNAME">
                      <a:rPr lang="ru-RU" sz="2400">
                        <a:solidFill>
                          <a:srgbClr val="D30D12"/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sz="2400" baseline="0" dirty="0">
                        <a:solidFill>
                          <a:srgbClr val="D30D12"/>
                        </a:solidFill>
                      </a:rPr>
                      <a:t>
</a:t>
                    </a:r>
                    <a:fld id="{19586E53-F1A8-46D6-996B-334B9E5A0961}" type="PERCENTAGE">
                      <a:rPr lang="ru-RU" sz="2400" baseline="0">
                        <a:solidFill>
                          <a:srgbClr val="D30D12"/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2400" baseline="0" dirty="0">
                      <a:solidFill>
                        <a:srgbClr val="D30D1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041-4445-AC4C-396D33B1E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'ОК авг-сент 16 и авг-сент 17'!$A$26:$A$31</c:f>
              <c:strCache>
                <c:ptCount val="6"/>
                <c:pt idx="0">
                  <c:v>СТМ</c:v>
                </c:pt>
                <c:pt idx="1">
                  <c:v>Кашка-Минутка</c:v>
                </c:pt>
                <c:pt idx="2">
                  <c:v>Быстров</c:v>
                </c:pt>
                <c:pt idx="3">
                  <c:v>Ясно Солнышко</c:v>
                </c:pt>
                <c:pt idx="4">
                  <c:v>Геркулес РП</c:v>
                </c:pt>
                <c:pt idx="5">
                  <c:v>Увелка</c:v>
                </c:pt>
              </c:strCache>
            </c:strRef>
          </c:cat>
          <c:val>
            <c:numRef>
              <c:f>'ОК авг-сент 16 и авг-сент 17'!$L$26:$L$31</c:f>
              <c:numCache>
                <c:formatCode>0%</c:formatCode>
                <c:ptCount val="6"/>
                <c:pt idx="0">
                  <c:v>0.30476649012999518</c:v>
                </c:pt>
                <c:pt idx="1">
                  <c:v>9.5329802599903701E-2</c:v>
                </c:pt>
                <c:pt idx="2">
                  <c:v>0.20462205103514686</c:v>
                </c:pt>
                <c:pt idx="3">
                  <c:v>0.18969667790081848</c:v>
                </c:pt>
                <c:pt idx="4">
                  <c:v>4.8146364949446317E-2</c:v>
                </c:pt>
                <c:pt idx="5">
                  <c:v>6.6441983630235915E-2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41-4445-AC4C-396D33B1E2C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tint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9D0-4050-8462-CB83F4F68C61}"/>
              </c:ext>
            </c:extLst>
          </c:dPt>
          <c:dPt>
            <c:idx val="1"/>
            <c:bubble3D val="0"/>
            <c:spPr>
              <a:solidFill>
                <a:schemeClr val="accent6">
                  <a:tint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9D0-4050-8462-CB83F4F68C61}"/>
              </c:ext>
            </c:extLst>
          </c:dPt>
          <c:dPt>
            <c:idx val="2"/>
            <c:bubble3D val="0"/>
            <c:spPr>
              <a:solidFill>
                <a:schemeClr val="accent6">
                  <a:tint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9D0-4050-8462-CB83F4F68C61}"/>
              </c:ext>
            </c:extLst>
          </c:dPt>
          <c:dPt>
            <c:idx val="3"/>
            <c:bubble3D val="0"/>
            <c:spPr>
              <a:solidFill>
                <a:schemeClr val="accent6">
                  <a:shade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9D0-4050-8462-CB83F4F68C61}"/>
              </c:ext>
            </c:extLst>
          </c:dPt>
          <c:dPt>
            <c:idx val="4"/>
            <c:bubble3D val="0"/>
            <c:spPr>
              <a:solidFill>
                <a:schemeClr val="accent6">
                  <a:shade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9D0-4050-8462-CB83F4F68C61}"/>
              </c:ext>
            </c:extLst>
          </c:dPt>
          <c:dPt>
            <c:idx val="5"/>
            <c:bubble3D val="0"/>
            <c:explosion val="10"/>
            <c:spPr>
              <a:solidFill>
                <a:srgbClr val="D30D1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9D0-4050-8462-CB83F4F68C61}"/>
              </c:ext>
            </c:extLst>
          </c:dPt>
          <c:dLbls>
            <c:dLbl>
              <c:idx val="5"/>
              <c:layout>
                <c:manualLayout>
                  <c:x val="-2.60686477812655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9D0-4050-8462-CB83F4F68C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'ОК авг-сент 16 и авг-сент 17'!$M$39:$M$44</c:f>
              <c:strCache>
                <c:ptCount val="6"/>
                <c:pt idx="0">
                  <c:v>СТМ</c:v>
                </c:pt>
                <c:pt idx="1">
                  <c:v>Кашка-Минутка</c:v>
                </c:pt>
                <c:pt idx="2">
                  <c:v>Быстров</c:v>
                </c:pt>
                <c:pt idx="3">
                  <c:v>Ясно Солнышко</c:v>
                </c:pt>
                <c:pt idx="4">
                  <c:v>Геркулес РП</c:v>
                </c:pt>
                <c:pt idx="5">
                  <c:v>Увелка</c:v>
                </c:pt>
              </c:strCache>
            </c:strRef>
          </c:cat>
          <c:val>
            <c:numRef>
              <c:f>'ОК авг-сент 16 и авг-сент 17'!$N$39:$N$44</c:f>
              <c:numCache>
                <c:formatCode>0%</c:formatCode>
                <c:ptCount val="6"/>
                <c:pt idx="0">
                  <c:v>0.28999999999999998</c:v>
                </c:pt>
                <c:pt idx="1">
                  <c:v>0.09</c:v>
                </c:pt>
                <c:pt idx="2">
                  <c:v>0.2</c:v>
                </c:pt>
                <c:pt idx="3">
                  <c:v>0.18</c:v>
                </c:pt>
                <c:pt idx="4">
                  <c:v>0.05</c:v>
                </c:pt>
                <c:pt idx="5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D0-4050-8462-CB83F4F68C6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Oksana Sans Narrow" panose="02010804040200020004" pitchFamily="50" charset="0"/>
                <a:ea typeface="+mn-ea"/>
                <a:cs typeface="+mn-cs"/>
              </a:defRPr>
            </a:pPr>
            <a:r>
              <a:rPr lang="ru-RU" sz="2400">
                <a:latin typeface="Oksana Sans Narrow" panose="02010804040200020004" pitchFamily="50" charset="0"/>
              </a:rPr>
              <a:t>Цены на оптовом рынке Китая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Oksana Sans Narrow" panose="02010804040200020004" pitchFamily="50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'[Chart in Microsoft PowerPoint]Лист1'!$A$3</c:f>
              <c:strCache>
                <c:ptCount val="1"/>
                <c:pt idx="0">
                  <c:v>Хлопья овсяные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Oksana Sans Narrow" panose="02010804040200020004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PowerPoint]Лист1'!$B$1:$D$1</c:f>
              <c:strCache>
                <c:ptCount val="3"/>
                <c:pt idx="0">
                  <c:v>Цена Увелка, $/кг</c:v>
                </c:pt>
                <c:pt idx="1">
                  <c:v>Цена Cимилт (Австралия), $/кг</c:v>
                </c:pt>
                <c:pt idx="2">
                  <c:v>Цена Квакер (США), $/кг</c:v>
                </c:pt>
              </c:strCache>
            </c:strRef>
          </c:cat>
          <c:val>
            <c:numRef>
              <c:f>'[Chart in Microsoft PowerPoint]Лист1'!$B$3:$D$3</c:f>
              <c:numCache>
                <c:formatCode>0.00</c:formatCode>
                <c:ptCount val="3"/>
                <c:pt idx="0">
                  <c:v>0.34993489583333337</c:v>
                </c:pt>
                <c:pt idx="1">
                  <c:v>0.45491536458333337</c:v>
                </c:pt>
                <c:pt idx="2">
                  <c:v>0.52490234375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DE-4B4B-ADA4-DD4C231D1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15808"/>
        <c:axId val="8617344"/>
      </c:barChart>
      <c:catAx>
        <c:axId val="8615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Oksana Sans Narrow" panose="02010804040200020004" pitchFamily="50" charset="0"/>
                <a:ea typeface="+mn-ea"/>
                <a:cs typeface="+mn-cs"/>
              </a:defRPr>
            </a:pPr>
            <a:endParaRPr lang="ru-RU"/>
          </a:p>
        </c:txPr>
        <c:crossAx val="8617344"/>
        <c:crosses val="autoZero"/>
        <c:auto val="1"/>
        <c:lblAlgn val="ctr"/>
        <c:lblOffset val="100"/>
        <c:noMultiLvlLbl val="0"/>
      </c:catAx>
      <c:valAx>
        <c:axId val="861734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Oksana Sans Narrow" panose="02010804040200020004" pitchFamily="50" charset="0"/>
                <a:ea typeface="+mn-ea"/>
                <a:cs typeface="+mn-cs"/>
              </a:defRPr>
            </a:pPr>
            <a:endParaRPr lang="ru-RU"/>
          </a:p>
        </c:txPr>
        <c:crossAx val="861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51089536376799"/>
          <c:y val="3.6021673954067433E-2"/>
          <c:w val="0.83666731180459109"/>
          <c:h val="0.8439170991756344"/>
        </c:manualLayout>
      </c:layout>
      <c:lineChart>
        <c:grouping val="standard"/>
        <c:varyColors val="0"/>
        <c:ser>
          <c:idx val="1"/>
          <c:order val="1"/>
          <c:tx>
            <c:strRef>
              <c:f>'[Бизнес план - Увелка 2018-2025 22-06-18 present.xlsx]Налоги'!$A$5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'[Бизнес план - Увелка 2018-2025 22-06-18 present.xlsx]Налоги'!$B$3:$I$3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'[Бизнес план - Увелка 2018-2025 22-06-18 present.xlsx]Налоги'!$B$5:$I$5</c:f>
              <c:numCache>
                <c:formatCode>_-* #\ ##0\ _₽_-;\-* #\ ##0\ _₽_-;_-* "-"??\ _₽_-;_-@_-</c:formatCode>
                <c:ptCount val="8"/>
                <c:pt idx="0">
                  <c:v>208191.0905550553</c:v>
                </c:pt>
                <c:pt idx="1">
                  <c:v>247677.54145568851</c:v>
                </c:pt>
                <c:pt idx="2">
                  <c:v>279004.08097010566</c:v>
                </c:pt>
                <c:pt idx="3">
                  <c:v>287074.69612923992</c:v>
                </c:pt>
                <c:pt idx="4">
                  <c:v>369524.32840132713</c:v>
                </c:pt>
                <c:pt idx="5">
                  <c:v>398412.39315300703</c:v>
                </c:pt>
                <c:pt idx="6">
                  <c:v>426126.00980172353</c:v>
                </c:pt>
                <c:pt idx="7">
                  <c:v>447790.11252213386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2B-421A-899E-DB31A82A818E}"/>
            </c:ext>
          </c:extLst>
        </c:ser>
        <c:ser>
          <c:idx val="3"/>
          <c:order val="3"/>
          <c:tx>
            <c:strRef>
              <c:f>'[Бизнес план - Увелка 2018-2025 22-06-18 present.xlsx]Налоги'!$A$7</c:f>
              <c:strCache>
                <c:ptCount val="1"/>
                <c:pt idx="0">
                  <c:v>НДС</c:v>
                </c:pt>
              </c:strCache>
            </c:strRef>
          </c:tx>
          <c:spPr>
            <a:ln w="635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'[Бизнес план - Увелка 2018-2025 22-06-18 present.xlsx]Налоги'!$B$3:$I$3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'[Бизнес план - Увелка 2018-2025 22-06-18 present.xlsx]Налоги'!$B$7:$I$7</c:f>
              <c:numCache>
                <c:formatCode>_-* #\ ##0\ _₽_-;\-* #\ ##0\ _₽_-;_-* "-"??\ _₽_-;_-@_-</c:formatCode>
                <c:ptCount val="8"/>
                <c:pt idx="0">
                  <c:v>86415.858419933909</c:v>
                </c:pt>
                <c:pt idx="1">
                  <c:v>-82281.582715753553</c:v>
                </c:pt>
                <c:pt idx="2">
                  <c:v>-4134.2757041803561</c:v>
                </c:pt>
                <c:pt idx="3">
                  <c:v>119546.12361031436</c:v>
                </c:pt>
                <c:pt idx="4">
                  <c:v>231348.54195917139</c:v>
                </c:pt>
                <c:pt idx="5">
                  <c:v>255502.0104384647</c:v>
                </c:pt>
                <c:pt idx="6">
                  <c:v>272796.01336404786</c:v>
                </c:pt>
                <c:pt idx="7">
                  <c:v>289556.09971337102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22B-421A-899E-DB31A82A818E}"/>
            </c:ext>
          </c:extLst>
        </c:ser>
        <c:ser>
          <c:idx val="21"/>
          <c:order val="21"/>
          <c:tx>
            <c:strRef>
              <c:f>'[Бизнес план - Увелка 2018-2025 22-06-18 present.xlsx]Налоги'!$A$25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ln w="635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'[Бизнес план - Увелка 2018-2025 22-06-18 present.xlsx]Налоги'!$B$3:$I$3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'[Бизнес план - Увелка 2018-2025 22-06-18 present.xlsx]Налоги'!$B$25:$I$25</c:f>
              <c:numCache>
                <c:formatCode>_-* #\ ##0\ _₽_-;\-* #\ ##0\ _₽_-;_-* "-"??\ _₽_-;_-@_-</c:formatCode>
                <c:ptCount val="8"/>
                <c:pt idx="0">
                  <c:v>13853.281967068717</c:v>
                </c:pt>
                <c:pt idx="1">
                  <c:v>34061.845428059372</c:v>
                </c:pt>
                <c:pt idx="2">
                  <c:v>53917.688065618677</c:v>
                </c:pt>
                <c:pt idx="3">
                  <c:v>94890.889182083352</c:v>
                </c:pt>
                <c:pt idx="4">
                  <c:v>88156.680374538657</c:v>
                </c:pt>
                <c:pt idx="5">
                  <c:v>81456.606296992992</c:v>
                </c:pt>
                <c:pt idx="6">
                  <c:v>74778.231080869926</c:v>
                </c:pt>
                <c:pt idx="7">
                  <c:v>68059.321592497712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22B-421A-899E-DB31A82A8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95043743"/>
        <c:axId val="189503875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'[Бизнес план - Увелка 2018-2025 22-06-18 present.xlsx]Налоги'!$A$4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'[Бизнес план - Увелка 2018-2025 22-06-18 present.xlsx]Налоги'!$B$4:$I$4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322B-421A-899E-DB31A82A818E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present.xlsx]Налоги'!$B$6:$I$6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22B-421A-899E-DB31A82A818E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present.xlsx]Налоги'!$B$8:$I$8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22B-421A-899E-DB31A82A818E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present.xlsx]Налоги'!$A$9</c15:sqref>
                        </c15:formulaRef>
                      </c:ext>
                    </c:extLst>
                    <c:strCache>
                      <c:ptCount val="1"/>
                      <c:pt idx="0">
                        <c:v>Налог на прибыль к уплате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present.xlsx]Налоги'!$B$9:$I$9</c15:sqref>
                        </c15:formulaRef>
                      </c:ext>
                    </c:extLst>
                    <c:numCache>
                      <c:formatCode>_-* #\ ##0\ _₽_-;\-* #\ ##0\ _₽_-;_-* "-"??\ _₽_-;_-@_-</c:formatCode>
                      <c:ptCount val="8"/>
                      <c:pt idx="0">
                        <c:v>139053.73269303818</c:v>
                      </c:pt>
                      <c:pt idx="1">
                        <c:v>237099.70199257595</c:v>
                      </c:pt>
                      <c:pt idx="2">
                        <c:v>274422.85413590359</c:v>
                      </c:pt>
                      <c:pt idx="3">
                        <c:v>279042.91031056759</c:v>
                      </c:pt>
                      <c:pt idx="4">
                        <c:v>345690.50194820692</c:v>
                      </c:pt>
                      <c:pt idx="5">
                        <c:v>388942.44779712195</c:v>
                      </c:pt>
                      <c:pt idx="6">
                        <c:v>418557.74512681784</c:v>
                      </c:pt>
                      <c:pt idx="7">
                        <c:v>442104.31454224116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22B-421A-899E-DB31A82A818E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present.xlsx]Налоги'!$A$10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present.xlsx]Налоги'!$B$10:$I$10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22B-421A-899E-DB31A82A818E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present.xlsx]Налоги'!$A$11</c15:sqref>
                        </c15:formulaRef>
                      </c:ext>
                    </c:extLst>
                    <c:strCache>
                      <c:ptCount val="1"/>
                      <c:pt idx="0">
                        <c:v>Налог на имущество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present.xlsx]Налоги'!$B$11:$I$11</c15:sqref>
                        </c15:formulaRef>
                      </c:ext>
                    </c:extLst>
                    <c:numCache>
                      <c:formatCode>_-* #\ ##0\ _₽_-;\-* #\ ##0\ _₽_-;_-* "-"??\ _₽_-;_-@_-</c:formatCode>
                      <c:ptCount val="8"/>
                      <c:pt idx="0">
                        <c:v>15059.454501599999</c:v>
                      </c:pt>
                      <c:pt idx="1">
                        <c:v>20618.287947978992</c:v>
                      </c:pt>
                      <c:pt idx="2">
                        <c:v>21198.818845887363</c:v>
                      </c:pt>
                      <c:pt idx="3">
                        <c:v>21834.783411263983</c:v>
                      </c:pt>
                      <c:pt idx="4">
                        <c:v>22489.826913601904</c:v>
                      </c:pt>
                      <c:pt idx="5">
                        <c:v>23164.521721009965</c:v>
                      </c:pt>
                      <c:pt idx="6">
                        <c:v>23859.457372640263</c:v>
                      </c:pt>
                      <c:pt idx="7">
                        <c:v>24575.241093819473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22B-421A-899E-DB31A82A818E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present.xlsx]Налоги'!$A$12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present.xlsx]Налоги'!$B$12:$I$12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22B-421A-899E-DB31A82A818E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present.xlsx]Налоги'!$A$13</c15:sqref>
                        </c15:formulaRef>
                      </c:ext>
                    </c:extLst>
                    <c:strCache>
                      <c:ptCount val="1"/>
                      <c:pt idx="0">
                        <c:v>ФОТ Итого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present.xlsx]Налоги'!$B$13:$I$13</c15:sqref>
                        </c15:formulaRef>
                      </c:ext>
                    </c:extLst>
                    <c:numCache>
                      <c:formatCode>_-* #\ ##0\ _₽_-;\-* #\ ##0\ _₽_-;_-* "-"??\ _₽_-;_-@_-</c:formatCode>
                      <c:ptCount val="8"/>
                      <c:pt idx="0">
                        <c:v>365150.16601713002</c:v>
                      </c:pt>
                      <c:pt idx="1">
                        <c:v>388539.09189704322</c:v>
                      </c:pt>
                      <c:pt idx="2">
                        <c:v>413485.66507428576</c:v>
                      </c:pt>
                      <c:pt idx="3">
                        <c:v>481365.42250768439</c:v>
                      </c:pt>
                      <c:pt idx="4">
                        <c:v>505019.3825930687</c:v>
                      </c:pt>
                      <c:pt idx="5">
                        <c:v>529856.04068272223</c:v>
                      </c:pt>
                      <c:pt idx="6">
                        <c:v>555934.53167685843</c:v>
                      </c:pt>
                      <c:pt idx="7">
                        <c:v>583316.94722070103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22B-421A-899E-DB31A82A818E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present.xlsx]Налоги'!$A$14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present.xlsx]Налоги'!$B$14:$I$14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1">
                        <c:v>6.4052896743900023E-2</c:v>
                      </c:pt>
                      <c:pt idx="2">
                        <c:v>6.420608298496E-2</c:v>
                      </c:pt>
                      <c:pt idx="3">
                        <c:v>0.1641647175874974</c:v>
                      </c:pt>
                      <c:pt idx="4">
                        <c:v>4.9139300372175621E-2</c:v>
                      </c:pt>
                      <c:pt idx="5">
                        <c:v>4.9179613586566528E-2</c:v>
                      </c:pt>
                      <c:pt idx="6">
                        <c:v>4.9218068667357118E-2</c:v>
                      </c:pt>
                      <c:pt idx="7">
                        <c:v>4.9254748506536217E-2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22B-421A-899E-DB31A82A818E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present.xlsx]Налоги'!$A$15</c15:sqref>
                        </c15:formulaRef>
                      </c:ext>
                    </c:extLst>
                    <c:strCache>
                      <c:ptCount val="1"/>
                      <c:pt idx="0">
                        <c:v>НДФЛ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present.xlsx]Налоги'!$B$15:$I$15</c15:sqref>
                        </c15:formulaRef>
                      </c:ext>
                    </c:extLst>
                    <c:numCache>
                      <c:formatCode>_-* #\ ##0\ _₽_-;\-* #\ ##0\ _₽_-;_-* "-"??\ _₽_-;_-@_-</c:formatCode>
                      <c:ptCount val="8"/>
                      <c:pt idx="0">
                        <c:v>26364.63292542455</c:v>
                      </c:pt>
                      <c:pt idx="1">
                        <c:v>28053.364035887596</c:v>
                      </c:pt>
                      <c:pt idx="2">
                        <c:v>29854.560655183086</c:v>
                      </c:pt>
                      <c:pt idx="3">
                        <c:v>34755.626173840028</c:v>
                      </c:pt>
                      <c:pt idx="4">
                        <c:v>36463.493328019402</c:v>
                      </c:pt>
                      <c:pt idx="5">
                        <c:v>38256.753839907746</c:v>
                      </c:pt>
                      <c:pt idx="6">
                        <c:v>40139.677377390501</c:v>
                      </c:pt>
                      <c:pt idx="7">
                        <c:v>42116.747091747362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22B-421A-899E-DB31A82A818E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present.xlsx]Налоги'!$A$16</c15:sqref>
                        </c15:formulaRef>
                      </c:ext>
                    </c:extLst>
                    <c:strCache>
                      <c:ptCount val="1"/>
                      <c:pt idx="0">
                        <c:v>НДФЛ - дивиденды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present.xlsx]Налоги'!$B$16:$I$16</c15:sqref>
                        </c15:formulaRef>
                      </c:ext>
                    </c:extLst>
                    <c:numCache>
                      <c:formatCode>_-* #\ ##0\ _₽_-;\-* #\ ##0\ _₽_-;_-* "-"??\ _₽_-;_-@_-</c:formatCode>
                      <c:ptCount val="8"/>
                      <c:pt idx="0">
                        <c:v>52000</c:v>
                      </c:pt>
                      <c:pt idx="1">
                        <c:v>52000</c:v>
                      </c:pt>
                      <c:pt idx="2">
                        <c:v>52000</c:v>
                      </c:pt>
                      <c:pt idx="3">
                        <c:v>52000</c:v>
                      </c:pt>
                      <c:pt idx="4">
                        <c:v>52000</c:v>
                      </c:pt>
                      <c:pt idx="5">
                        <c:v>52000</c:v>
                      </c:pt>
                      <c:pt idx="6">
                        <c:v>52000</c:v>
                      </c:pt>
                      <c:pt idx="7">
                        <c:v>52000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22B-421A-899E-DB31A82A818E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present.xlsx]Налоги'!$A$17</c15:sqref>
                        </c15:formulaRef>
                      </c:ext>
                    </c:extLst>
                    <c:strCache>
                      <c:ptCount val="1"/>
                      <c:pt idx="0">
                        <c:v>1,385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present.xlsx]Налоги'!$B$17:$I$17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22B-421A-899E-DB31A82A818E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present.xlsx]Налоги'!$A$18</c15:sqref>
                        </c15:formulaRef>
                      </c:ext>
                    </c:extLst>
                    <c:strCache>
                      <c:ptCount val="1"/>
                      <c:pt idx="0">
                        <c:v>Социльные налоги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present.xlsx]Налоги'!$B$18:$I$18</c15:sqref>
                        </c15:formulaRef>
                      </c:ext>
                    </c:extLst>
                    <c:numCache>
                      <c:formatCode>_-* #\ ##0\ _₽_-;\-* #\ ##0\ _₽_-;_-* "-"??\ _₽_-;_-@_-</c:formatCode>
                      <c:ptCount val="8"/>
                      <c:pt idx="0">
                        <c:v>79621.191434782144</c:v>
                      </c:pt>
                      <c:pt idx="1">
                        <c:v>84721.159388380547</c:v>
                      </c:pt>
                      <c:pt idx="2">
                        <c:v>90160.773178652933</c:v>
                      </c:pt>
                      <c:pt idx="3">
                        <c:v>104961.99104499687</c:v>
                      </c:pt>
                      <c:pt idx="4">
                        <c:v>110119.74985061858</c:v>
                      </c:pt>
                      <c:pt idx="5">
                        <c:v>115535.39659652139</c:v>
                      </c:pt>
                      <c:pt idx="6">
                        <c:v>121221.8256797193</c:v>
                      </c:pt>
                      <c:pt idx="7">
                        <c:v>127192.57621707705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22B-421A-899E-DB31A82A818E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present.xlsx]Налоги'!$A$19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present.xlsx]Налоги'!$B$19:$I$19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22B-421A-899E-DB31A82A818E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present.xlsx]Налоги'!$A$20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present.xlsx]Налоги'!$B$20:$I$20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_-* #\ ##0\ _₽_-;\-* #\ ##0\ _₽_-;_-* &quot;-&quot;??\ _₽_-;_-@_-">
                        <c:v>300.20896311589877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322B-421A-899E-DB31A82A818E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present.xlsx]Налоги'!$A$21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present.xlsx]Налоги'!$B$21:$I$21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322B-421A-899E-DB31A82A818E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present.xlsx]Налоги'!$A$22</c15:sqref>
                        </c15:formulaRef>
                      </c:ext>
                    </c:extLst>
                    <c:strCache>
                      <c:ptCount val="1"/>
                      <c:pt idx="0">
                        <c:v>Остаточная стоимость ОС до 01-05-18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present.xlsx]Налоги'!$B$22:$I$22</c15:sqref>
                        </c15:formulaRef>
                      </c:ext>
                    </c:extLst>
                    <c:numCache>
                      <c:formatCode>_-* #\ ##0\ _₽_-;\-* #\ ##0\ _₽_-;_-* "-"??\ _₽_-;_-@_-</c:formatCode>
                      <c:ptCount val="8"/>
                      <c:pt idx="0">
                        <c:v>1253375290.5288899</c:v>
                      </c:pt>
                      <c:pt idx="1">
                        <c:v>1255134150.9866676</c:v>
                      </c:pt>
                      <c:pt idx="2">
                        <c:v>1257318520.3883343</c:v>
                      </c:pt>
                      <c:pt idx="3">
                        <c:v>1259175207.1000009</c:v>
                      </c:pt>
                      <c:pt idx="4">
                        <c:v>1261130848.4816678</c:v>
                      </c:pt>
                      <c:pt idx="5">
                        <c:v>1265907096.5575011</c:v>
                      </c:pt>
                      <c:pt idx="6">
                        <c:v>1269667847.5458343</c:v>
                      </c:pt>
                      <c:pt idx="7">
                        <c:v>1271929576.9108346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322B-421A-899E-DB31A82A818E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present.xlsx]Налоги'!$A$23</c15:sqref>
                        </c15:formulaRef>
                      </c:ext>
                    </c:extLst>
                    <c:strCache>
                      <c:ptCount val="1"/>
                      <c:pt idx="0">
                        <c:v>Остаточная стоимость новых ОС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present.xlsx]Налоги'!$B$23:$I$23</c15:sqref>
                        </c15:formulaRef>
                      </c:ext>
                    </c:extLst>
                    <c:numCache>
                      <c:formatCode>_-* #\ ##0\ _₽_-;\-* #\ ##0\ _₽_-;_-* "-"??\ _₽_-;_-@_-</c:formatCode>
                      <c:ptCount val="8"/>
                      <c:pt idx="0">
                        <c:v>18905020.666666668</c:v>
                      </c:pt>
                      <c:pt idx="1">
                        <c:v>427616857.46715683</c:v>
                      </c:pt>
                      <c:pt idx="2">
                        <c:v>1902003795.1574039</c:v>
                      </c:pt>
                      <c:pt idx="3">
                        <c:v>2996648684.1067119</c:v>
                      </c:pt>
                      <c:pt idx="4">
                        <c:v>2688448687.0754375</c:v>
                      </c:pt>
                      <c:pt idx="5">
                        <c:v>2380248690.0441632</c:v>
                      </c:pt>
                      <c:pt idx="6">
                        <c:v>2072048693.0128872</c:v>
                      </c:pt>
                      <c:pt idx="7">
                        <c:v>1764019524.4816122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322B-421A-899E-DB31A82A818E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present.xlsx]Налоги'!$A$24</c15:sqref>
                        </c15:formulaRef>
                      </c:ext>
                    </c:extLst>
                    <c:strCache>
                      <c:ptCount val="1"/>
                      <c:pt idx="0">
                        <c:v>Итого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'[Бизнес план - Увелка 2018-2025 22-06-18 present.xlsx]Налоги'!$B$24:$I$24</c15:sqref>
                        </c15:formulaRef>
                      </c:ext>
                    </c:extLst>
                    <c:numCache>
                      <c:formatCode>_-* #\ ##0\ _₽_-;\-* #\ ##0\ _₽_-;_-* "-"??\ _₽_-;_-@_-</c:formatCode>
                      <c:ptCount val="8"/>
                      <c:pt idx="0">
                        <c:v>1272280.3111955565</c:v>
                      </c:pt>
                      <c:pt idx="1">
                        <c:v>1682751.0084538246</c:v>
                      </c:pt>
                      <c:pt idx="2">
                        <c:v>3159322.3155457382</c:v>
                      </c:pt>
                      <c:pt idx="3">
                        <c:v>4255823.8912067125</c:v>
                      </c:pt>
                      <c:pt idx="4">
                        <c:v>3949579.5355571052</c:v>
                      </c:pt>
                      <c:pt idx="5">
                        <c:v>3646155.7866016645</c:v>
                      </c:pt>
                      <c:pt idx="6">
                        <c:v>3341716.5405587214</c:v>
                      </c:pt>
                      <c:pt idx="7">
                        <c:v>3035949.1013924466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322B-421A-899E-DB31A82A818E}"/>
                  </c:ext>
                </c:extLst>
              </c15:ser>
            </c15:filteredLineSeries>
          </c:ext>
        </c:extLst>
      </c:lineChart>
      <c:catAx>
        <c:axId val="1895043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5038751"/>
        <c:crosses val="autoZero"/>
        <c:auto val="1"/>
        <c:lblAlgn val="ctr"/>
        <c:lblOffset val="100"/>
        <c:noMultiLvlLbl val="0"/>
      </c:catAx>
      <c:valAx>
        <c:axId val="1895038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_₽_-;\-* #\ ##0\ _₽_-;_-* &quot;-&quot;?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5043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3"/>
            <c:spPr>
              <a:solidFill>
                <a:srgbClr val="D30D1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98B-44FA-A8A1-4B10DF41DA71}"/>
              </c:ext>
            </c:extLst>
          </c:dPt>
          <c:dPt>
            <c:idx val="1"/>
            <c:bubble3D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98B-44FA-A8A1-4B10DF41DA71}"/>
              </c:ext>
            </c:extLst>
          </c:dPt>
          <c:dPt>
            <c:idx val="2"/>
            <c:bubble3D val="0"/>
            <c:spPr>
              <a:solidFill>
                <a:schemeClr val="accent6">
                  <a:shade val="82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98B-44FA-A8A1-4B10DF41DA71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98B-44FA-A8A1-4B10DF41DA71}"/>
              </c:ext>
            </c:extLst>
          </c:dPt>
          <c:dPt>
            <c:idx val="4"/>
            <c:bubble3D val="0"/>
            <c:spPr>
              <a:solidFill>
                <a:schemeClr val="accent6">
                  <a:tint val="8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98B-44FA-A8A1-4B10DF41DA71}"/>
              </c:ext>
            </c:extLst>
          </c:dPt>
          <c:dPt>
            <c:idx val="5"/>
            <c:bubble3D val="0"/>
            <c:spPr>
              <a:solidFill>
                <a:schemeClr val="accent6">
                  <a:tint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98B-44FA-A8A1-4B10DF41DA71}"/>
              </c:ext>
            </c:extLst>
          </c:dPt>
          <c:dPt>
            <c:idx val="6"/>
            <c:bubble3D val="0"/>
            <c:spPr>
              <a:solidFill>
                <a:schemeClr val="accent6">
                  <a:tint val="4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98B-44FA-A8A1-4B10DF41DA71}"/>
              </c:ext>
            </c:extLst>
          </c:dPt>
          <c:dLbls>
            <c:dLbl>
              <c:idx val="0"/>
              <c:layout>
                <c:manualLayout>
                  <c:x val="-1.8138630554023434E-2"/>
                  <c:y val="0.1414628356478311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rgbClr val="D30D12"/>
                        </a:solidFill>
                        <a:latin typeface="Oksana Sans Narrow" panose="02010804040200020004" pitchFamily="50" charset="0"/>
                        <a:ea typeface="+mn-ea"/>
                        <a:cs typeface="+mn-cs"/>
                      </a:defRPr>
                    </a:pPr>
                    <a:fld id="{4A2E762A-968B-4573-8BA0-A7C25A264152}" type="CATEGORYNAME">
                      <a:rPr lang="ru-RU" sz="2400">
                        <a:solidFill>
                          <a:srgbClr val="D30D12"/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rgbClr val="D30D12"/>
                          </a:solidFill>
                          <a:latin typeface="Oksana Sans Narrow" panose="02010804040200020004" pitchFamily="50" charset="0"/>
                        </a:defRPr>
                      </a:pPr>
                      <a:t>[ИМЯ КАТЕГОРИИ]</a:t>
                    </a:fld>
                    <a:r>
                      <a:rPr lang="ru-RU" sz="2400" dirty="0">
                        <a:solidFill>
                          <a:srgbClr val="D30D12"/>
                        </a:solidFill>
                        <a:latin typeface="Oksana Sans Narrow" panose="02010804040200020004" pitchFamily="50" charset="0"/>
                      </a:rPr>
                      <a:t> </a:t>
                    </a:r>
                    <a:fld id="{DB27CF94-725B-4986-9438-3BC46EAF857A}" type="PERCENTAGE">
                      <a:rPr lang="ru-RU" sz="2400">
                        <a:solidFill>
                          <a:srgbClr val="D30D12"/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rgbClr val="D30D12"/>
                          </a:solidFill>
                          <a:latin typeface="Oksana Sans Narrow" panose="02010804040200020004" pitchFamily="50" charset="0"/>
                        </a:defRPr>
                      </a:pPr>
                      <a:t>[ПРОЦЕНТ]</a:t>
                    </a:fld>
                    <a:endParaRPr lang="ru-RU" sz="2400" dirty="0">
                      <a:solidFill>
                        <a:srgbClr val="D30D12"/>
                      </a:solidFill>
                      <a:latin typeface="Oksana Sans Narrow" panose="02010804040200020004" pitchFamily="50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D30D12"/>
                      </a:solidFill>
                      <a:latin typeface="Oksana Sans Narrow" panose="02010804040200020004" pitchFamily="50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98B-44FA-A8A1-4B10DF41DA71}"/>
                </c:ext>
              </c:extLst>
            </c:dLbl>
            <c:dLbl>
              <c:idx val="1"/>
              <c:layout>
                <c:manualLayout>
                  <c:x val="8.0616135795659044E-3"/>
                  <c:y val="9.74006409378509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  <a:ea typeface="+mn-ea"/>
                        <a:cs typeface="+mn-cs"/>
                      </a:defRPr>
                    </a:pPr>
                    <a:fld id="{531EBB25-C6D8-4553-A353-342B06601779}" type="CATEGORYNAME">
                      <a:rPr lang="en-US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[ИМЯ КАТЕГОРИИ]</a:t>
                    </a:fld>
                    <a:r>
                      <a:rPr lang="en-US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t> </a:t>
                    </a:r>
                    <a:fld id="{6EA43BA0-926E-400A-BA56-EF0193442EEA}" type="PERCENTAGE">
                      <a:rPr lang="en-US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[ПРОЦЕНТ]</a:t>
                    </a:fld>
                    <a:endParaRPr lang="en-US" sz="160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98B-44FA-A8A1-4B10DF41DA71}"/>
                </c:ext>
              </c:extLst>
            </c:dLbl>
            <c:dLbl>
              <c:idx val="2"/>
              <c:layout>
                <c:manualLayout>
                  <c:x val="0"/>
                  <c:y val="-4.87003204689254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  <a:ea typeface="+mn-ea"/>
                        <a:cs typeface="+mn-cs"/>
                      </a:defRPr>
                    </a:pPr>
                    <a:fld id="{3AAC0AFA-83A4-498D-880F-2838396265C8}" type="CATEGORYNAME"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[ИМЯ КАТЕГОРИИ]</a:t>
                    </a:fld>
                    <a:r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t> </a:t>
                    </a:r>
                    <a:fld id="{BEFB3B9B-C03D-4E9D-A7ED-A8FAD80679AD}" type="PERCENTAGE"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[ПРОЦЕНТ]</a:t>
                    </a:fld>
                    <a:endParaRPr lang="ru-RU" sz="160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98B-44FA-A8A1-4B10DF41DA71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  <a:ea typeface="+mn-ea"/>
                        <a:cs typeface="+mn-cs"/>
                      </a:defRPr>
                    </a:pPr>
                    <a:fld id="{1DFCB8D4-7E14-470D-9CB1-AA8312646CF2}" type="CATEGORYNAME"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[ИМЯ КАТЕГОРИИ]</a:t>
                    </a:fld>
                    <a:r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t> </a:t>
                    </a:r>
                    <a:fld id="{CBCFAD66-5650-472E-8DC1-1949B9025A6A}" type="PERCENTAGE"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[ПРОЦЕНТ]</a:t>
                    </a:fld>
                    <a:endParaRPr lang="ru-RU" sz="160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98B-44FA-A8A1-4B10DF41DA71}"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  <a:ea typeface="+mn-ea"/>
                        <a:cs typeface="+mn-cs"/>
                      </a:defRPr>
                    </a:pPr>
                    <a:fld id="{4DD1F33D-BDE3-4938-B572-378C4CDF991E}" type="CATEGORYNAME"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[ИМЯ КАТЕГОРИИ]</a:t>
                    </a:fld>
                    <a:r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t> </a:t>
                    </a:r>
                    <a:fld id="{DF81DD97-A718-4049-880F-5814EE8435EC}" type="PERCENTAGE"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[ПРОЦЕНТ]</a:t>
                    </a:fld>
                    <a:endParaRPr lang="ru-RU" sz="160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98B-44FA-A8A1-4B10DF41DA71}"/>
                </c:ext>
              </c:extLst>
            </c:dLbl>
            <c:dLbl>
              <c:idx val="5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  <a:ea typeface="+mn-ea"/>
                        <a:cs typeface="+mn-cs"/>
                      </a:defRPr>
                    </a:pPr>
                    <a:fld id="{E5E20550-1DFC-4B84-A474-E1AA2C01DD49}" type="CATEGORYNAME">
                      <a:rPr lang="en-US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[ИМЯ КАТЕГОРИИ]</a:t>
                    </a:fld>
                    <a:r>
                      <a:rPr lang="en-US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t> </a:t>
                    </a:r>
                    <a:fld id="{916767A6-519D-4ECB-85AF-B28A707FBF6B}" type="PERCENTAGE">
                      <a:rPr lang="en-US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[ПРОЦЕНТ]</a:t>
                    </a:fld>
                    <a:endParaRPr lang="en-US" sz="160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98B-44FA-A8A1-4B10DF41DA71}"/>
                </c:ext>
              </c:extLst>
            </c:dLbl>
            <c:dLbl>
              <c:idx val="6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  <a:ea typeface="+mn-ea"/>
                        <a:cs typeface="+mn-cs"/>
                      </a:defRPr>
                    </a:pPr>
                    <a:fld id="{BA795AEC-51B6-4894-B23F-B1C973823578}" type="CATEGORYNAME"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[ИМЯ КАТЕГОРИИ]</a:t>
                    </a:fld>
                    <a:r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t> </a:t>
                    </a:r>
                    <a:fld id="{732E38A1-D74F-4D6D-B9B5-172808639F8F}" type="PERCENTAGE">
                      <a:rPr lang="ru-RU" sz="1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Oksana Sans Narrow" panose="02010804040200020004" pitchFamily="50" charset="0"/>
                      </a:rPr>
                      <a:pPr>
                        <a:defRPr sz="16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Oksana Sans Narrow" panose="02010804040200020004" pitchFamily="50" charset="0"/>
                        </a:defRPr>
                      </a:pPr>
                      <a:t>[ПРОЦЕНТ]</a:t>
                    </a:fld>
                    <a:endParaRPr lang="ru-RU" sz="160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Oksana Sans Narrow" panose="02010804040200020004" pitchFamily="50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98B-44FA-A8A1-4B10DF41DA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Oksana Sans Narrow" panose="02010804040200020004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'сводный по крупам'!$M$122:$M$128</c:f>
              <c:strCache>
                <c:ptCount val="7"/>
                <c:pt idx="0">
                  <c:v>Увелка</c:v>
                </c:pt>
                <c:pt idx="1">
                  <c:v>Prosto</c:v>
                </c:pt>
                <c:pt idx="2">
                  <c:v>Агро-Альянс</c:v>
                </c:pt>
                <c:pt idx="3">
                  <c:v>Макфа</c:v>
                </c:pt>
                <c:pt idx="4">
                  <c:v>Мистраль</c:v>
                </c:pt>
                <c:pt idx="5">
                  <c:v>Private Label</c:v>
                </c:pt>
                <c:pt idx="6">
                  <c:v>Прочие</c:v>
                </c:pt>
              </c:strCache>
            </c:strRef>
          </c:cat>
          <c:val>
            <c:numRef>
              <c:f>'сводный по крупам'!$N$122:$N$128</c:f>
              <c:numCache>
                <c:formatCode>0%</c:formatCode>
                <c:ptCount val="7"/>
                <c:pt idx="0">
                  <c:v>0.64</c:v>
                </c:pt>
                <c:pt idx="1">
                  <c:v>0.11</c:v>
                </c:pt>
                <c:pt idx="2">
                  <c:v>7.0000000000000007E-2</c:v>
                </c:pt>
                <c:pt idx="3">
                  <c:v>0.02</c:v>
                </c:pt>
                <c:pt idx="4">
                  <c:v>0.03</c:v>
                </c:pt>
                <c:pt idx="5">
                  <c:v>0.1</c:v>
                </c:pt>
                <c:pt idx="6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98B-44FA-A8A1-4B10DF41DA7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1"/>
            <c:spPr>
              <a:solidFill>
                <a:srgbClr val="D30D1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9F8-400F-BB8F-C85CF33621FD}"/>
              </c:ext>
            </c:extLst>
          </c:dPt>
          <c:dPt>
            <c:idx val="1"/>
            <c:bubble3D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9F8-400F-BB8F-C85CF33621FD}"/>
              </c:ext>
            </c:extLst>
          </c:dPt>
          <c:dPt>
            <c:idx val="2"/>
            <c:bubble3D val="0"/>
            <c:spPr>
              <a:solidFill>
                <a:schemeClr val="accent6">
                  <a:shade val="82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9F8-400F-BB8F-C85CF33621FD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9F8-400F-BB8F-C85CF33621FD}"/>
              </c:ext>
            </c:extLst>
          </c:dPt>
          <c:dPt>
            <c:idx val="4"/>
            <c:bubble3D val="0"/>
            <c:spPr>
              <a:solidFill>
                <a:schemeClr val="accent6">
                  <a:tint val="8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9F8-400F-BB8F-C85CF33621FD}"/>
              </c:ext>
            </c:extLst>
          </c:dPt>
          <c:dPt>
            <c:idx val="5"/>
            <c:bubble3D val="0"/>
            <c:spPr>
              <a:solidFill>
                <a:schemeClr val="accent6">
                  <a:tint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9F8-400F-BB8F-C85CF33621FD}"/>
              </c:ext>
            </c:extLst>
          </c:dPt>
          <c:dPt>
            <c:idx val="6"/>
            <c:bubble3D val="0"/>
            <c:spPr>
              <a:solidFill>
                <a:schemeClr val="accent6">
                  <a:tint val="4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9F8-400F-BB8F-C85CF33621FD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spc="0" baseline="0">
                        <a:solidFill>
                          <a:srgbClr val="FF0000"/>
                        </a:solidFill>
                        <a:latin typeface="Oksana Sans Narrow" panose="02010804040200020004" pitchFamily="50" charset="0"/>
                        <a:ea typeface="+mn-ea"/>
                        <a:cs typeface="+mn-cs"/>
                      </a:defRPr>
                    </a:pPr>
                    <a:fld id="{961BCD54-5553-4777-A41B-9CB04565D0F4}" type="CATEGORYNAME">
                      <a:rPr lang="ru-RU" b="1">
                        <a:latin typeface="Oksana Sans Narrow" panose="02010804040200020004" pitchFamily="50" charset="0"/>
                      </a:rPr>
                      <a:pPr>
                        <a:defRPr sz="2400" b="1" i="0" u="none" strike="noStrike" kern="1200" spc="0" baseline="0">
                          <a:solidFill>
                            <a:srgbClr val="FF0000"/>
                          </a:solidFill>
                          <a:latin typeface="Oksana Sans Narrow" panose="02010804040200020004" pitchFamily="50" charset="0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="1" baseline="0" dirty="0">
                        <a:latin typeface="Oksana Sans Narrow" panose="02010804040200020004" pitchFamily="50" charset="0"/>
                      </a:rPr>
                      <a:t>
</a:t>
                    </a:r>
                    <a:fld id="{94AA3C7D-44AF-433B-82FC-1877F8E86CDA}" type="PERCENTAGE">
                      <a:rPr lang="ru-RU" b="1" baseline="0">
                        <a:latin typeface="Oksana Sans Narrow" panose="02010804040200020004" pitchFamily="50" charset="0"/>
                      </a:rPr>
                      <a:pPr>
                        <a:defRPr sz="2400" b="1" i="0" u="none" strike="noStrike" kern="1200" spc="0" baseline="0">
                          <a:solidFill>
                            <a:srgbClr val="FF0000"/>
                          </a:solidFill>
                          <a:latin typeface="Oksana Sans Narrow" panose="02010804040200020004" pitchFamily="50" charset="0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b="1" baseline="0" dirty="0">
                      <a:latin typeface="Oksana Sans Narrow" panose="02010804040200020004" pitchFamily="50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9F8-400F-BB8F-C85CF33621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6"/>
                    </a:solidFill>
                    <a:latin typeface="Oksana Sans Narrow" panose="02010804040200020004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'сводный по крупам'!$M$108:$M$114</c:f>
              <c:strCache>
                <c:ptCount val="7"/>
                <c:pt idx="0">
                  <c:v>Увелка</c:v>
                </c:pt>
                <c:pt idx="1">
                  <c:v>Prosto</c:v>
                </c:pt>
                <c:pt idx="2">
                  <c:v>Агро-Альянс</c:v>
                </c:pt>
                <c:pt idx="3">
                  <c:v>Мистраль</c:v>
                </c:pt>
                <c:pt idx="4">
                  <c:v>Макфа</c:v>
                </c:pt>
                <c:pt idx="5">
                  <c:v>Private Label</c:v>
                </c:pt>
                <c:pt idx="6">
                  <c:v>Прочие</c:v>
                </c:pt>
              </c:strCache>
            </c:strRef>
          </c:cat>
          <c:val>
            <c:numRef>
              <c:f>'сводный по крупам'!$N$108:$N$114</c:f>
              <c:numCache>
                <c:formatCode>0%</c:formatCode>
                <c:ptCount val="7"/>
                <c:pt idx="0">
                  <c:v>0.56000000000000005</c:v>
                </c:pt>
                <c:pt idx="1">
                  <c:v>0.15</c:v>
                </c:pt>
                <c:pt idx="2">
                  <c:v>0.12</c:v>
                </c:pt>
                <c:pt idx="3">
                  <c:v>7.0000000000000007E-2</c:v>
                </c:pt>
                <c:pt idx="4">
                  <c:v>0.04</c:v>
                </c:pt>
                <c:pt idx="5">
                  <c:v>0.04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9F8-400F-BB8F-C85CF33621F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3"/>
          <c:order val="0"/>
          <c:tx>
            <c:strRef>
              <c:f>'Представленность 2020'!$U$113</c:f>
              <c:strCache>
                <c:ptCount val="1"/>
                <c:pt idx="0">
                  <c:v>Мягкая упаковка</c:v>
                </c:pt>
              </c:strCache>
            </c:strRef>
          </c:tx>
          <c:dPt>
            <c:idx val="0"/>
            <c:bubble3D val="0"/>
            <c:explosion val="15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5E4E-4914-8889-434FB742B5DD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E4E-4914-8889-434FB742B5DD}"/>
              </c:ext>
            </c:extLst>
          </c:dPt>
          <c:dLbls>
            <c:dLbl>
              <c:idx val="0"/>
              <c:layout>
                <c:manualLayout>
                  <c:x val="-0.16478282612360703"/>
                  <c:y val="0.170650258692004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>
                      <a:solidFill>
                        <a:schemeClr val="bg1"/>
                      </a:solidFill>
                      <a:latin typeface="Oksana Sans Narrow" panose="02010804040200020004" pitchFamily="50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4E-4914-8889-434FB742B5DD}"/>
                </c:ext>
              </c:extLst>
            </c:dLbl>
            <c:dLbl>
              <c:idx val="1"/>
              <c:layout>
                <c:manualLayout>
                  <c:x val="0.19916287453859577"/>
                  <c:y val="-0.243594970716213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>
                      <a:solidFill>
                        <a:srgbClr val="D30D12"/>
                      </a:solidFill>
                      <a:latin typeface="Oksana Sans Narrow" panose="02010804040200020004" pitchFamily="50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4E-4914-8889-434FB742B5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latin typeface="Oksana Sans Narrow" panose="02010804040200020004" pitchFamily="50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'Представленность 2020'!$V$111:$W$111</c:f>
              <c:strCache>
                <c:ptCount val="2"/>
                <c:pt idx="0">
                  <c:v>Увелка тт</c:v>
                </c:pt>
                <c:pt idx="1">
                  <c:v>Без Увелки тт</c:v>
                </c:pt>
              </c:strCache>
            </c:strRef>
          </c:cat>
          <c:val>
            <c:numRef>
              <c:f>'Представленность 2020'!$V$113:$W$113</c:f>
              <c:numCache>
                <c:formatCode>#,##0</c:formatCode>
                <c:ptCount val="2"/>
                <c:pt idx="0">
                  <c:v>22398</c:v>
                </c:pt>
                <c:pt idx="1">
                  <c:v>101602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4E-4914-8889-434FB742B5D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61831873819511"/>
          <c:y val="2.6919401928691501E-2"/>
          <c:w val="0.78076336252360978"/>
          <c:h val="0.9386705594384972"/>
        </c:manualLayout>
      </c:layout>
      <c:pieChart>
        <c:varyColors val="1"/>
        <c:ser>
          <c:idx val="2"/>
          <c:order val="0"/>
          <c:tx>
            <c:strRef>
              <c:f>'Представленность 2020'!$U$113</c:f>
              <c:strCache>
                <c:ptCount val="1"/>
                <c:pt idx="0">
                  <c:v>Мягкая упаковка</c:v>
                </c:pt>
              </c:strCache>
            </c:strRef>
          </c:tx>
          <c:explosion val="20"/>
          <c:dPt>
            <c:idx val="0"/>
            <c:bubble3D val="0"/>
            <c:explosion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A808-45D8-9F72-3C7EE77554F3}"/>
              </c:ext>
            </c:extLst>
          </c:dPt>
          <c:dPt>
            <c:idx val="1"/>
            <c:bubble3D val="0"/>
            <c:explosion val="9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808-45D8-9F72-3C7EE77554F3}"/>
              </c:ext>
            </c:extLst>
          </c:dPt>
          <c:dLbls>
            <c:dLbl>
              <c:idx val="0"/>
              <c:layout>
                <c:manualLayout>
                  <c:x val="-0.22468786027914736"/>
                  <c:y val="8.06187147954820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>
                      <a:solidFill>
                        <a:schemeClr val="bg1"/>
                      </a:solidFill>
                      <a:latin typeface="Oksana Sans Narrow" panose="02010804040200020004" pitchFamily="50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08-45D8-9F72-3C7EE77554F3}"/>
                </c:ext>
              </c:extLst>
            </c:dLbl>
            <c:dLbl>
              <c:idx val="1"/>
              <c:layout>
                <c:manualLayout>
                  <c:x val="0.21355643044619418"/>
                  <c:y val="-1.05439558819192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>
                      <a:solidFill>
                        <a:srgbClr val="D30D12"/>
                      </a:solidFill>
                      <a:latin typeface="Oksana Sans Narrow" panose="02010804040200020004" pitchFamily="50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08-45D8-9F72-3C7EE77554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latin typeface="Oksana Sans Narrow" panose="02010804040200020004" pitchFamily="50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'Представленность 2020'!$Y$111:$Z$111</c:f>
              <c:strCache>
                <c:ptCount val="2"/>
                <c:pt idx="0">
                  <c:v>Увелка тт</c:v>
                </c:pt>
                <c:pt idx="1">
                  <c:v>Без Увелки тт</c:v>
                </c:pt>
              </c:strCache>
            </c:strRef>
          </c:cat>
          <c:val>
            <c:numRef>
              <c:f>'Представленность 2020'!$Y$113:$Z$113</c:f>
              <c:numCache>
                <c:formatCode>#,##0</c:formatCode>
                <c:ptCount val="2"/>
                <c:pt idx="0">
                  <c:v>63941.090540892357</c:v>
                </c:pt>
                <c:pt idx="1">
                  <c:v>60058.909459107643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08-45D8-9F72-3C7EE77554F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4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DE8-4BE7-B799-8989F8BACD70}"/>
              </c:ext>
            </c:extLst>
          </c:dPt>
          <c:dPt>
            <c:idx val="1"/>
            <c:bubble3D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DE8-4BE7-B799-8989F8BACD70}"/>
              </c:ext>
            </c:extLst>
          </c:dPt>
          <c:dPt>
            <c:idx val="2"/>
            <c:bubble3D val="0"/>
            <c:spPr>
              <a:solidFill>
                <a:schemeClr val="accent6">
                  <a:shade val="82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DE8-4BE7-B799-8989F8BACD70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DE8-4BE7-B799-8989F8BACD70}"/>
              </c:ext>
            </c:extLst>
          </c:dPt>
          <c:dPt>
            <c:idx val="4"/>
            <c:bubble3D val="0"/>
            <c:explosion val="16"/>
            <c:spPr>
              <a:solidFill>
                <a:srgbClr val="D30D1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DE8-4BE7-B799-8989F8BACD70}"/>
              </c:ext>
            </c:extLst>
          </c:dPt>
          <c:dPt>
            <c:idx val="5"/>
            <c:bubble3D val="0"/>
            <c:spPr>
              <a:solidFill>
                <a:schemeClr val="accent6">
                  <a:tint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DE8-4BE7-B799-8989F8BACD70}"/>
              </c:ext>
            </c:extLst>
          </c:dPt>
          <c:dPt>
            <c:idx val="6"/>
            <c:bubble3D val="0"/>
            <c:spPr>
              <a:solidFill>
                <a:schemeClr val="accent6">
                  <a:tint val="4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DE8-4BE7-B799-8989F8BACD7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shade val="47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DE8-4BE7-B799-8989F8BACD7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shade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DE8-4BE7-B799-8989F8BACD70}"/>
                </c:ext>
              </c:extLst>
            </c:dLbl>
            <c:dLbl>
              <c:idx val="2"/>
              <c:layout>
                <c:manualLayout>
                  <c:x val="-2.2911148221959597E-3"/>
                  <c:y val="-1.0084127003165801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shade val="82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E8-4BE7-B799-8989F8BACD7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DDE8-4BE7-B799-8989F8BACD70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587100C-F7F7-4FA0-8144-AA4FA2C4D93C}" type="CATEGORYNAME">
                      <a:rPr lang="ru-RU" sz="2400">
                        <a:solidFill>
                          <a:srgbClr val="D30D12"/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sz="2400" baseline="0" dirty="0">
                        <a:solidFill>
                          <a:srgbClr val="D30D12"/>
                        </a:solidFill>
                      </a:rPr>
                      <a:t>
</a:t>
                    </a:r>
                    <a:fld id="{E837CB57-8019-4C5E-BC08-FD69939832F3}" type="PERCENTAGE">
                      <a:rPr lang="ru-RU" sz="2400" baseline="0">
                        <a:solidFill>
                          <a:srgbClr val="D30D12"/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2400" baseline="0" dirty="0">
                      <a:solidFill>
                        <a:srgbClr val="D30D1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DE8-4BE7-B799-8989F8BACD7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tint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DDE8-4BE7-B799-8989F8BACD7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tint val="4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DDE8-4BE7-B799-8989F8BACD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'ХЛ в кк август-сен 2016-2017'!$A$27:$A$33</c:f>
              <c:strCache>
                <c:ptCount val="7"/>
                <c:pt idx="0">
                  <c:v>СТМ</c:v>
                </c:pt>
                <c:pt idx="1">
                  <c:v>Ясно Солнышко</c:v>
                </c:pt>
                <c:pt idx="2">
                  <c:v>Русский продукт</c:v>
                </c:pt>
                <c:pt idx="3">
                  <c:v>Клин</c:v>
                </c:pt>
                <c:pt idx="4">
                  <c:v>Увелка</c:v>
                </c:pt>
                <c:pt idx="5">
                  <c:v>Нордик</c:v>
                </c:pt>
                <c:pt idx="6">
                  <c:v>MYLLYN PARAS</c:v>
                </c:pt>
              </c:strCache>
            </c:strRef>
          </c:cat>
          <c:val>
            <c:numRef>
              <c:f>'ХЛ в кк август-сен 2016-2017'!$L$27:$L$33</c:f>
              <c:numCache>
                <c:formatCode>0%</c:formatCode>
                <c:ptCount val="7"/>
                <c:pt idx="0">
                  <c:v>0.12898913951545529</c:v>
                </c:pt>
                <c:pt idx="1">
                  <c:v>0.28529657477025899</c:v>
                </c:pt>
                <c:pt idx="2">
                  <c:v>0.15960735171261486</c:v>
                </c:pt>
                <c:pt idx="3">
                  <c:v>6.0776942355889721E-2</c:v>
                </c:pt>
                <c:pt idx="4">
                  <c:v>8.7969924812030073E-2</c:v>
                </c:pt>
                <c:pt idx="5">
                  <c:v>6.553884711779448E-2</c:v>
                </c:pt>
                <c:pt idx="6">
                  <c:v>4.4486215538847115E-2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DE8-4BE7-B799-8989F8BACD7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15C5D-8E0F-BB43-A8CD-68784E3C146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DDBE8-1FB9-604A-BAF9-190C0BE2F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7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48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895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343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790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238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48674" tIns="24337" rIns="48674" bIns="24337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23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26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92351" y="3228991"/>
            <a:ext cx="7941937" cy="3059145"/>
          </a:xfrm>
          <a:prstGeom prst="rect">
            <a:avLst/>
          </a:prstGeom>
        </p:spPr>
        <p:txBody>
          <a:bodyPr lIns="48674" tIns="24337" rIns="48674" bIns="24337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5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48674" tIns="24337" rIns="48674" bIns="24337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45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3156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lIns="48674" tIns="24337" rIns="48674" bIns="24337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497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lIns="48674" tIns="24337" rIns="48674" bIns="24337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910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48674" tIns="24337" rIns="48674" bIns="24337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89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16249650" cy="9140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3543300"/>
            <a:ext cx="11102975" cy="2217420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0125" y="6591300"/>
            <a:ext cx="3656171" cy="609600"/>
          </a:xfrm>
        </p:spPr>
        <p:txBody>
          <a:bodyPr anchor="t"/>
          <a:lstStyle>
            <a:lvl1pPr>
              <a:defRPr sz="2000">
                <a:solidFill>
                  <a:schemeClr val="bg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fld id="{19F9ED83-6787-3240-9952-5DEDAA3BDC6C}" type="datetime3">
              <a:rPr lang="en-US" smtClean="0"/>
              <a:t>8 August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82696" y="8644467"/>
            <a:ext cx="5484257" cy="486833"/>
          </a:xfrm>
        </p:spPr>
        <p:txBody>
          <a:bodyPr/>
          <a:lstStyle>
            <a:lvl1pPr>
              <a:defRPr>
                <a:solidFill>
                  <a:srgbClr val="F8A6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76315" y="8657167"/>
            <a:ext cx="3656171" cy="486833"/>
          </a:xfrm>
        </p:spPr>
        <p:txBody>
          <a:bodyPr/>
          <a:lstStyle>
            <a:lvl1pPr>
              <a:defRPr>
                <a:solidFill>
                  <a:srgbClr val="F8A600"/>
                </a:solidFill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49650" cy="9140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2825" y="1028700"/>
            <a:ext cx="11585575" cy="1219200"/>
          </a:xfrm>
        </p:spPr>
        <p:txBody>
          <a:bodyPr anchor="t">
            <a:normAutofit/>
          </a:bodyPr>
          <a:lstStyle>
            <a:lvl1pPr algn="l">
              <a:defRPr sz="3500" b="1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825" y="2552700"/>
            <a:ext cx="11585575" cy="44831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356" indent="0" algn="ctr">
              <a:buNone/>
              <a:defRPr sz="2666"/>
            </a:lvl2pPr>
            <a:lvl3pPr marL="1218712" indent="0" algn="ctr">
              <a:buNone/>
              <a:defRPr sz="2399"/>
            </a:lvl3pPr>
            <a:lvl4pPr marL="1828068" indent="0" algn="ctr">
              <a:buNone/>
              <a:defRPr sz="2132"/>
            </a:lvl4pPr>
            <a:lvl5pPr marL="2437425" indent="0" algn="ctr">
              <a:buNone/>
              <a:defRPr sz="2132"/>
            </a:lvl5pPr>
            <a:lvl6pPr marL="3046781" indent="0" algn="ctr">
              <a:buNone/>
              <a:defRPr sz="2132"/>
            </a:lvl6pPr>
            <a:lvl7pPr marL="3656137" indent="0" algn="ctr">
              <a:buNone/>
              <a:defRPr sz="2132"/>
            </a:lvl7pPr>
            <a:lvl8pPr marL="4265493" indent="0" algn="ctr">
              <a:buNone/>
              <a:defRPr sz="2132"/>
            </a:lvl8pPr>
            <a:lvl9pPr marL="4874849" indent="0" algn="ctr">
              <a:buNone/>
              <a:defRPr sz="213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9439" y="8648700"/>
            <a:ext cx="3656171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8D1DD7-F637-6341-B7AC-0AA716BC619A}" type="datetime3">
              <a:rPr lang="en-US" smtClean="0"/>
              <a:t>8 August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0125" y="8115300"/>
            <a:ext cx="5387975" cy="486833"/>
          </a:xfrm>
        </p:spPr>
        <p:txBody>
          <a:bodyPr anchor="t"/>
          <a:lstStyle>
            <a:lvl1pPr algn="l">
              <a:defRPr sz="20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8100" y="8115300"/>
            <a:ext cx="3781425" cy="486833"/>
          </a:xfrm>
        </p:spPr>
        <p:txBody>
          <a:bodyPr anchor="t"/>
          <a:lstStyle>
            <a:lvl1pPr>
              <a:defRPr sz="2000">
                <a:solidFill>
                  <a:srgbClr val="E11D14"/>
                </a:solidFill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16249650" cy="9140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825" y="0"/>
            <a:ext cx="11534774" cy="1028700"/>
          </a:xfrm>
        </p:spPr>
        <p:txBody>
          <a:bodyPr anchor="t">
            <a:normAutofit/>
          </a:bodyPr>
          <a:lstStyle>
            <a:lvl1pPr algn="l">
              <a:defRPr sz="3500" b="1">
                <a:solidFill>
                  <a:schemeClr val="bg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126" y="3302000"/>
            <a:ext cx="3047999" cy="382270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356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1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68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4pPr>
            <a:lvl5pPr marL="2437425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5pPr>
            <a:lvl6pPr marL="3046781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6pPr>
            <a:lvl7pPr marL="3656137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0125" y="8661401"/>
            <a:ext cx="3355975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6F94F9-9F84-5749-94CB-43C4F99B81A5}" type="datetime3">
              <a:rPr lang="en-US" smtClean="0"/>
              <a:t>8 August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0125" y="8115300"/>
            <a:ext cx="5375275" cy="486833"/>
          </a:xfrm>
        </p:spPr>
        <p:txBody>
          <a:bodyPr anchor="t"/>
          <a:lstStyle>
            <a:lvl1pPr algn="l">
              <a:defRPr sz="20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1" y="8115300"/>
            <a:ext cx="3794126" cy="486833"/>
          </a:xfrm>
        </p:spPr>
        <p:txBody>
          <a:bodyPr anchor="t"/>
          <a:lstStyle>
            <a:lvl1pPr>
              <a:defRPr sz="20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581525" y="1028700"/>
            <a:ext cx="10668000" cy="609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16249650" cy="9140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126" y="12039"/>
            <a:ext cx="11201400" cy="1016661"/>
          </a:xfrm>
        </p:spPr>
        <p:txBody>
          <a:bodyPr anchor="t">
            <a:normAutofit/>
          </a:bodyPr>
          <a:lstStyle>
            <a:lvl1pPr>
              <a:defRPr sz="3500" b="1">
                <a:solidFill>
                  <a:schemeClr val="bg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1525" y="1028700"/>
            <a:ext cx="10569575" cy="6096000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>
              <a:defRPr sz="2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2pPr>
            <a:lvl3pPr>
              <a:defRPr sz="2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3pPr>
            <a:lvl4pPr>
              <a:defRPr sz="2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4pPr>
            <a:lvl5pPr>
              <a:defRPr sz="2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0125" y="8648700"/>
            <a:ext cx="3656171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fld id="{F7B0012B-2F49-1241-8D50-A50610CC5A10}" type="datetime3">
              <a:rPr lang="en-US" smtClean="0"/>
              <a:t>8 August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0125" y="8115300"/>
            <a:ext cx="5484257" cy="486833"/>
          </a:xfrm>
        </p:spPr>
        <p:txBody>
          <a:bodyPr anchor="t"/>
          <a:lstStyle>
            <a:lvl1pPr algn="l">
              <a:defRPr sz="20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93354" y="8115300"/>
            <a:ext cx="3656171" cy="486833"/>
          </a:xfrm>
        </p:spPr>
        <p:txBody>
          <a:bodyPr anchor="t"/>
          <a:lstStyle>
            <a:lvl1pPr>
              <a:defRPr sz="20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00125" y="3314700"/>
            <a:ext cx="3048000" cy="3810000"/>
          </a:xfrm>
        </p:spPr>
        <p:txBody>
          <a:bodyPr>
            <a:noAutofit/>
          </a:bodyPr>
          <a:lstStyle>
            <a:lvl1pPr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2pPr>
            <a:lvl3pPr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3pPr>
            <a:lvl4pPr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4pPr>
            <a:lvl5pPr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3572"/>
            <a:ext cx="16249650" cy="914042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0125" y="8644467"/>
            <a:ext cx="3800474" cy="486833"/>
          </a:xfrm>
        </p:spPr>
        <p:txBody>
          <a:bodyPr/>
          <a:lstStyle>
            <a:lvl1pPr>
              <a:defRPr>
                <a:solidFill>
                  <a:srgbClr val="F8A600"/>
                </a:solidFill>
              </a:defRPr>
            </a:lvl1pPr>
          </a:lstStyle>
          <a:p>
            <a:fld id="{D44C290D-62D7-1B4E-A543-57B8F0409DB9}" type="datetime3">
              <a:rPr lang="en-US" smtClean="0"/>
              <a:t>8 August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08600" y="8644466"/>
            <a:ext cx="5638800" cy="486833"/>
          </a:xfrm>
        </p:spPr>
        <p:txBody>
          <a:bodyPr/>
          <a:lstStyle>
            <a:lvl1pPr>
              <a:defRPr>
                <a:solidFill>
                  <a:srgbClr val="F8A6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55401" y="8644465"/>
            <a:ext cx="3794124" cy="486833"/>
          </a:xfrm>
        </p:spPr>
        <p:txBody>
          <a:bodyPr/>
          <a:lstStyle>
            <a:lvl1pPr>
              <a:defRPr>
                <a:solidFill>
                  <a:srgbClr val="F8A600"/>
                </a:solidFill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102" b="1" i="0">
                <a:solidFill>
                  <a:schemeClr val="bg1"/>
                </a:solidFill>
                <a:latin typeface="Oksana Sans Narrow"/>
                <a:cs typeface="Oksana Sans Narrow"/>
              </a:defRPr>
            </a:lvl1pPr>
          </a:lstStyle>
          <a:p>
            <a:pPr marL="83663"/>
            <a:fld id="{81D60167-4931-47E6-BA6A-407CBD079E47}" type="slidenum">
              <a:rPr lang="en-US" spc="8" smtClean="0"/>
              <a:pPr marL="83663"/>
              <a:t>‹#›</a:t>
            </a:fld>
            <a:endParaRPr lang="en-US" spc="8" dirty="0"/>
          </a:p>
        </p:txBody>
      </p:sp>
    </p:spTree>
    <p:extLst>
      <p:ext uri="{BB962C8B-B14F-4D97-AF65-F5344CB8AC3E}">
        <p14:creationId xmlns:p14="http://schemas.microsoft.com/office/powerpoint/2010/main" val="232238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8724" y="3388655"/>
            <a:ext cx="13812203" cy="812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7448" y="5120640"/>
            <a:ext cx="11374754" cy="5168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102" b="1" i="0">
                <a:solidFill>
                  <a:schemeClr val="bg1"/>
                </a:solidFill>
                <a:latin typeface="Oksana Sans Narrow"/>
                <a:cs typeface="Oksana Sans Narrow"/>
              </a:defRPr>
            </a:lvl1pPr>
          </a:lstStyle>
          <a:p>
            <a:pPr marL="83663"/>
            <a:fld id="{81D60167-4931-47E6-BA6A-407CBD079E47}" type="slidenum">
              <a:rPr lang="en-US" spc="8" smtClean="0"/>
              <a:pPr marL="83663"/>
              <a:t>‹#›</a:t>
            </a:fld>
            <a:endParaRPr lang="en-US" spc="8" dirty="0"/>
          </a:p>
        </p:txBody>
      </p:sp>
    </p:spTree>
    <p:extLst>
      <p:ext uri="{BB962C8B-B14F-4D97-AF65-F5344CB8AC3E}">
        <p14:creationId xmlns:p14="http://schemas.microsoft.com/office/powerpoint/2010/main" val="214715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164" y="486834"/>
            <a:ext cx="14015323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164" y="2434167"/>
            <a:ext cx="14015323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164" y="8475134"/>
            <a:ext cx="365617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BC76C-1793-AA43-88FC-39C882EB1D46}" type="datetime3">
              <a:rPr lang="en-US" smtClean="0"/>
              <a:t>8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2697" y="8475134"/>
            <a:ext cx="54842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6315" y="8475134"/>
            <a:ext cx="365617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EFF3F-8D48-C844-9066-03B7131FA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5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1" r:id="rId2"/>
    <p:sldLayoutId id="2147483663" r:id="rId3"/>
    <p:sldLayoutId id="2147483662" r:id="rId4"/>
    <p:sldLayoutId id="2147483667" r:id="rId5"/>
    <p:sldLayoutId id="2147483668" r:id="rId6"/>
    <p:sldLayoutId id="2147483669" r:id="rId7"/>
  </p:sldLayoutIdLst>
  <p:hf hdr="0"/>
  <p:txStyles>
    <p:titleStyle>
      <a:lvl1pPr algn="l" defTabSz="1218712" rtl="0" eaLnBrk="1" latinLnBrk="0" hangingPunct="1">
        <a:lnSpc>
          <a:spcPct val="90000"/>
        </a:lnSpc>
        <a:spcBef>
          <a:spcPct val="0"/>
        </a:spcBef>
        <a:buNone/>
        <a:defRPr sz="58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678" indent="-304678" algn="l" defTabSz="121871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034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0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103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9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815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1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527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6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12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68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25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1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7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26" userDrawn="1">
          <p15:clr>
            <a:srgbClr val="F26B43"/>
          </p15:clr>
        </p15:guide>
        <p15:guide id="2" pos="318" userDrawn="1">
          <p15:clr>
            <a:srgbClr val="F26B43"/>
          </p15:clr>
        </p15:guide>
        <p15:guide id="3" pos="630" userDrawn="1">
          <p15:clr>
            <a:srgbClr val="F26B43"/>
          </p15:clr>
        </p15:guide>
        <p15:guide id="4" pos="966" userDrawn="1">
          <p15:clr>
            <a:srgbClr val="F26B43"/>
          </p15:clr>
        </p15:guide>
        <p15:guide id="5" pos="1278" userDrawn="1">
          <p15:clr>
            <a:srgbClr val="F26B43"/>
          </p15:clr>
        </p15:guide>
        <p15:guide id="6" pos="1590" userDrawn="1">
          <p15:clr>
            <a:srgbClr val="F26B43"/>
          </p15:clr>
        </p15:guide>
        <p15:guide id="7" pos="1926" userDrawn="1">
          <p15:clr>
            <a:srgbClr val="F26B43"/>
          </p15:clr>
        </p15:guide>
        <p15:guide id="8" pos="2238" userDrawn="1">
          <p15:clr>
            <a:srgbClr val="F26B43"/>
          </p15:clr>
        </p15:guide>
        <p15:guide id="9" pos="2550" userDrawn="1">
          <p15:clr>
            <a:srgbClr val="F26B43"/>
          </p15:clr>
        </p15:guide>
        <p15:guide id="10" pos="2886" userDrawn="1">
          <p15:clr>
            <a:srgbClr val="F26B43"/>
          </p15:clr>
        </p15:guide>
        <p15:guide id="11" pos="3198" userDrawn="1">
          <p15:clr>
            <a:srgbClr val="F26B43"/>
          </p15:clr>
        </p15:guide>
        <p15:guide id="12" pos="3510" userDrawn="1">
          <p15:clr>
            <a:srgbClr val="F26B43"/>
          </p15:clr>
        </p15:guide>
        <p15:guide id="13" pos="3846" userDrawn="1">
          <p15:clr>
            <a:srgbClr val="F26B43"/>
          </p15:clr>
        </p15:guide>
        <p15:guide id="14" pos="4158" userDrawn="1">
          <p15:clr>
            <a:srgbClr val="F26B43"/>
          </p15:clr>
        </p15:guide>
        <p15:guide id="15" pos="4470" userDrawn="1">
          <p15:clr>
            <a:srgbClr val="F26B43"/>
          </p15:clr>
        </p15:guide>
        <p15:guide id="16" pos="4806" userDrawn="1">
          <p15:clr>
            <a:srgbClr val="F26B43"/>
          </p15:clr>
        </p15:guide>
        <p15:guide id="17" pos="5118" userDrawn="1">
          <p15:clr>
            <a:srgbClr val="F26B43"/>
          </p15:clr>
        </p15:guide>
        <p15:guide id="18" pos="5430" userDrawn="1">
          <p15:clr>
            <a:srgbClr val="F26B43"/>
          </p15:clr>
        </p15:guide>
        <p15:guide id="19" pos="5766" userDrawn="1">
          <p15:clr>
            <a:srgbClr val="F26B43"/>
          </p15:clr>
        </p15:guide>
        <p15:guide id="20" pos="6078" userDrawn="1">
          <p15:clr>
            <a:srgbClr val="F26B43"/>
          </p15:clr>
        </p15:guide>
        <p15:guide id="21" pos="6390" userDrawn="1">
          <p15:clr>
            <a:srgbClr val="F26B43"/>
          </p15:clr>
        </p15:guide>
        <p15:guide id="22" pos="6726" userDrawn="1">
          <p15:clr>
            <a:srgbClr val="F26B43"/>
          </p15:clr>
        </p15:guide>
        <p15:guide id="23" pos="7038" userDrawn="1">
          <p15:clr>
            <a:srgbClr val="F26B43"/>
          </p15:clr>
        </p15:guide>
        <p15:guide id="24" pos="7350" userDrawn="1">
          <p15:clr>
            <a:srgbClr val="F26B43"/>
          </p15:clr>
        </p15:guide>
        <p15:guide id="25" pos="7686" userDrawn="1">
          <p15:clr>
            <a:srgbClr val="F26B43"/>
          </p15:clr>
        </p15:guide>
        <p15:guide id="26" pos="7998" userDrawn="1">
          <p15:clr>
            <a:srgbClr val="F26B43"/>
          </p15:clr>
        </p15:guide>
        <p15:guide id="27" pos="8310" userDrawn="1">
          <p15:clr>
            <a:srgbClr val="F26B43"/>
          </p15:clr>
        </p15:guide>
        <p15:guide id="28" pos="8646" userDrawn="1">
          <p15:clr>
            <a:srgbClr val="F26B43"/>
          </p15:clr>
        </p15:guide>
        <p15:guide id="29" pos="8958" userDrawn="1">
          <p15:clr>
            <a:srgbClr val="F26B43"/>
          </p15:clr>
        </p15:guide>
        <p15:guide id="30" pos="9270" userDrawn="1">
          <p15:clr>
            <a:srgbClr val="F26B43"/>
          </p15:clr>
        </p15:guide>
        <p15:guide id="31" pos="9606" userDrawn="1">
          <p15:clr>
            <a:srgbClr val="F26B43"/>
          </p15:clr>
        </p15:guide>
        <p15:guide id="32" pos="9918" userDrawn="1">
          <p15:clr>
            <a:srgbClr val="F26B43"/>
          </p15:clr>
        </p15:guide>
        <p15:guide id="33" orient="horz" pos="648" userDrawn="1">
          <p15:clr>
            <a:srgbClr val="F26B43"/>
          </p15:clr>
        </p15:guide>
        <p15:guide id="34" orient="horz" pos="960" userDrawn="1">
          <p15:clr>
            <a:srgbClr val="F26B43"/>
          </p15:clr>
        </p15:guide>
        <p15:guide id="35" orient="horz" pos="1272" userDrawn="1">
          <p15:clr>
            <a:srgbClr val="F26B43"/>
          </p15:clr>
        </p15:guide>
        <p15:guide id="36" orient="horz" pos="1608" userDrawn="1">
          <p15:clr>
            <a:srgbClr val="F26B43"/>
          </p15:clr>
        </p15:guide>
        <p15:guide id="37" orient="horz" pos="1920" userDrawn="1">
          <p15:clr>
            <a:srgbClr val="F26B43"/>
          </p15:clr>
        </p15:guide>
        <p15:guide id="38" orient="horz" pos="2232" userDrawn="1">
          <p15:clr>
            <a:srgbClr val="F26B43"/>
          </p15:clr>
        </p15:guide>
        <p15:guide id="39" orient="horz" pos="2568" userDrawn="1">
          <p15:clr>
            <a:srgbClr val="F26B43"/>
          </p15:clr>
        </p15:guide>
        <p15:guide id="40" orient="horz" pos="2880" userDrawn="1">
          <p15:clr>
            <a:srgbClr val="F26B43"/>
          </p15:clr>
        </p15:guide>
        <p15:guide id="41" orient="horz" pos="3192" userDrawn="1">
          <p15:clr>
            <a:srgbClr val="F26B43"/>
          </p15:clr>
        </p15:guide>
        <p15:guide id="42" orient="horz" pos="3528" userDrawn="1">
          <p15:clr>
            <a:srgbClr val="F26B43"/>
          </p15:clr>
        </p15:guide>
        <p15:guide id="43" orient="horz" pos="3840" userDrawn="1">
          <p15:clr>
            <a:srgbClr val="F26B43"/>
          </p15:clr>
        </p15:guide>
        <p15:guide id="44" orient="horz" pos="4152" userDrawn="1">
          <p15:clr>
            <a:srgbClr val="F26B43"/>
          </p15:clr>
        </p15:guide>
        <p15:guide id="45" orient="horz" pos="4488" userDrawn="1">
          <p15:clr>
            <a:srgbClr val="F26B43"/>
          </p15:clr>
        </p15:guide>
        <p15:guide id="46" orient="horz" pos="4800" userDrawn="1">
          <p15:clr>
            <a:srgbClr val="F26B43"/>
          </p15:clr>
        </p15:guide>
        <p15:guide id="47" orient="horz" pos="5112" userDrawn="1">
          <p15:clr>
            <a:srgbClr val="F26B43"/>
          </p15:clr>
        </p15:guide>
        <p15:guide id="48" orient="horz" pos="5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file:///C:\Users\&#1055;&#1090;&#1080;&#1094;&#1099;&#1085;\Desktop\&#1041;&#1080;&#1079;&#1085;&#1077;&#1089;%20&#1087;&#1083;&#1072;&#1085;\&#1055;&#1083;&#1072;&#1085;%20&#1055;&#1088;&#1086;&#1076;&#1072;&#1078;\&#1055;&#1083;&#1072;&#1085;%20&#1087;&#1088;&#1086;&#1076;&#1072;&#1078;%202018-2025%2007-06-18%20&#1057;&#1090;&#1088;&#1077;&#1089;&#1089;%20&#1089;&#1094;&#1077;&#1085;&#1072;&#1088;&#1080;&#1081;.xlsx!&#1043;&#1088;&#1072;&#1092;&#1080;&#1082;!%5b&#1055;&#1083;&#1072;&#1085;%20&#1087;&#1088;&#1086;&#1076;&#1072;&#1078;%202018-2025%2023-05-18.xlsx%5d&#1043;&#1088;&#1072;&#1092;&#1080;&#1082;%20Chart%204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90;&#1080;&#1094;&#1099;&#1085;\Desktop\&#1041;&#1080;&#1079;&#1085;&#1077;&#1089;%20&#1087;&#1083;&#1072;&#1085;\&#1041;&#1080;&#1079;&#1085;&#1077;&#1089;%20&#1087;&#1083;&#1072;&#1085;%20-%20&#1059;&#1074;&#1077;&#1083;&#1082;&#1072;%202018-2025%2022-06-18%20present.xlsx!IA!R16C2:R25C5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8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6" y="3543300"/>
            <a:ext cx="9866828" cy="221742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Производственно-логистический комплекс ООО «Ресурс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ED83-6787-3240-9952-5DEDAA3BDC6C}" type="datetime3">
              <a:rPr lang="en-US" smtClean="0"/>
              <a:t>8 August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FF3F-8D48-C844-9066-03B7131FA06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2" descr="E:\Весь ассортимент\РЕСУРС\ВП\ВП с отражением\ггречка 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67175"/>
            <a:ext cx="1903891" cy="315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Весь ассортимент\РЕСУРС\ХЛОПЬЯ\ХЛ с отражением\Геркулес диетический 2 мин.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552" y="267173"/>
            <a:ext cx="1824975" cy="31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Весь ассортимент\РЕСУРС\Овсяные каши\с отражением\ассорти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791" y="267173"/>
            <a:ext cx="1857399" cy="266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9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/>
          <p:nvPr/>
        </p:nvSpPr>
        <p:spPr>
          <a:xfrm>
            <a:off x="0" y="8452207"/>
            <a:ext cx="16249650" cy="53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xfrm>
            <a:off x="9276024" y="6886712"/>
            <a:ext cx="2955193" cy="323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7972"/>
            <a:r>
              <a:rPr spc="6" dirty="0"/>
              <a:t>1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64411" y="322250"/>
            <a:ext cx="1709652" cy="1015731"/>
            <a:chOff x="1085115" y="738177"/>
            <a:chExt cx="2115185" cy="1256665"/>
          </a:xfrm>
        </p:grpSpPr>
        <p:sp>
          <p:nvSpPr>
            <p:cNvPr id="10" name="object 7"/>
            <p:cNvSpPr/>
            <p:nvPr/>
          </p:nvSpPr>
          <p:spPr>
            <a:xfrm>
              <a:off x="1085115" y="738177"/>
              <a:ext cx="2115185" cy="1256665"/>
            </a:xfrm>
            <a:custGeom>
              <a:avLst/>
              <a:gdLst/>
              <a:ahLst/>
              <a:cxnLst/>
              <a:rect l="l" t="t" r="r" b="b"/>
              <a:pathLst>
                <a:path w="2115185" h="1256664">
                  <a:moveTo>
                    <a:pt x="1057418" y="0"/>
                  </a:moveTo>
                  <a:lnTo>
                    <a:pt x="925237" y="2598"/>
                  </a:lnTo>
                  <a:lnTo>
                    <a:pt x="802649" y="10218"/>
                  </a:lnTo>
                  <a:lnTo>
                    <a:pt x="689282" y="22623"/>
                  </a:lnTo>
                  <a:lnTo>
                    <a:pt x="585016" y="39575"/>
                  </a:lnTo>
                  <a:lnTo>
                    <a:pt x="489731" y="60837"/>
                  </a:lnTo>
                  <a:lnTo>
                    <a:pt x="403308" y="86174"/>
                  </a:lnTo>
                  <a:lnTo>
                    <a:pt x="325625" y="115349"/>
                  </a:lnTo>
                  <a:lnTo>
                    <a:pt x="256562" y="148123"/>
                  </a:lnTo>
                  <a:lnTo>
                    <a:pt x="196001" y="184262"/>
                  </a:lnTo>
                  <a:lnTo>
                    <a:pt x="143820" y="223528"/>
                  </a:lnTo>
                  <a:lnTo>
                    <a:pt x="99899" y="265684"/>
                  </a:lnTo>
                  <a:lnTo>
                    <a:pt x="64119" y="310494"/>
                  </a:lnTo>
                  <a:lnTo>
                    <a:pt x="36359" y="357721"/>
                  </a:lnTo>
                  <a:lnTo>
                    <a:pt x="16499" y="407127"/>
                  </a:lnTo>
                  <a:lnTo>
                    <a:pt x="4419" y="458478"/>
                  </a:lnTo>
                  <a:lnTo>
                    <a:pt x="0" y="511534"/>
                  </a:lnTo>
                  <a:lnTo>
                    <a:pt x="3119" y="566061"/>
                  </a:lnTo>
                  <a:lnTo>
                    <a:pt x="13659" y="621821"/>
                  </a:lnTo>
                  <a:lnTo>
                    <a:pt x="31498" y="678577"/>
                  </a:lnTo>
                  <a:lnTo>
                    <a:pt x="56516" y="736092"/>
                  </a:lnTo>
                  <a:lnTo>
                    <a:pt x="83206" y="785315"/>
                  </a:lnTo>
                  <a:lnTo>
                    <a:pt x="113391" y="832246"/>
                  </a:lnTo>
                  <a:lnTo>
                    <a:pt x="146900" y="876860"/>
                  </a:lnTo>
                  <a:lnTo>
                    <a:pt x="183559" y="919131"/>
                  </a:lnTo>
                  <a:lnTo>
                    <a:pt x="223194" y="959035"/>
                  </a:lnTo>
                  <a:lnTo>
                    <a:pt x="265633" y="996546"/>
                  </a:lnTo>
                  <a:lnTo>
                    <a:pt x="310703" y="1031640"/>
                  </a:lnTo>
                  <a:lnTo>
                    <a:pt x="358229" y="1064292"/>
                  </a:lnTo>
                  <a:lnTo>
                    <a:pt x="408040" y="1094476"/>
                  </a:lnTo>
                  <a:lnTo>
                    <a:pt x="459961" y="1122168"/>
                  </a:lnTo>
                  <a:lnTo>
                    <a:pt x="513820" y="1147343"/>
                  </a:lnTo>
                  <a:lnTo>
                    <a:pt x="569443" y="1169974"/>
                  </a:lnTo>
                  <a:lnTo>
                    <a:pt x="626658" y="1190039"/>
                  </a:lnTo>
                  <a:lnTo>
                    <a:pt x="685290" y="1207510"/>
                  </a:lnTo>
                  <a:lnTo>
                    <a:pt x="745168" y="1222365"/>
                  </a:lnTo>
                  <a:lnTo>
                    <a:pt x="806117" y="1234576"/>
                  </a:lnTo>
                  <a:lnTo>
                    <a:pt x="867965" y="1244120"/>
                  </a:lnTo>
                  <a:lnTo>
                    <a:pt x="930537" y="1250971"/>
                  </a:lnTo>
                  <a:lnTo>
                    <a:pt x="993663" y="1255105"/>
                  </a:lnTo>
                  <a:lnTo>
                    <a:pt x="1057167" y="1256495"/>
                  </a:lnTo>
                  <a:lnTo>
                    <a:pt x="1120920" y="1255105"/>
                  </a:lnTo>
                  <a:lnTo>
                    <a:pt x="1184044" y="1250971"/>
                  </a:lnTo>
                  <a:lnTo>
                    <a:pt x="1246616" y="1244120"/>
                  </a:lnTo>
                  <a:lnTo>
                    <a:pt x="1308463" y="1234576"/>
                  </a:lnTo>
                  <a:lnTo>
                    <a:pt x="1369411" y="1222365"/>
                  </a:lnTo>
                  <a:lnTo>
                    <a:pt x="1429288" y="1207510"/>
                  </a:lnTo>
                  <a:lnTo>
                    <a:pt x="1487920" y="1190039"/>
                  </a:lnTo>
                  <a:lnTo>
                    <a:pt x="1545134" y="1169974"/>
                  </a:lnTo>
                  <a:lnTo>
                    <a:pt x="1600757" y="1147343"/>
                  </a:lnTo>
                  <a:lnTo>
                    <a:pt x="1654616" y="1122168"/>
                  </a:lnTo>
                  <a:lnTo>
                    <a:pt x="1706537" y="1094476"/>
                  </a:lnTo>
                  <a:lnTo>
                    <a:pt x="1756348" y="1064292"/>
                  </a:lnTo>
                  <a:lnTo>
                    <a:pt x="1803875" y="1031640"/>
                  </a:lnTo>
                  <a:lnTo>
                    <a:pt x="1848944" y="996546"/>
                  </a:lnTo>
                  <a:lnTo>
                    <a:pt x="1891384" y="959035"/>
                  </a:lnTo>
                  <a:lnTo>
                    <a:pt x="1931020" y="919131"/>
                  </a:lnTo>
                  <a:lnTo>
                    <a:pt x="1967680" y="876860"/>
                  </a:lnTo>
                  <a:lnTo>
                    <a:pt x="2001190" y="832246"/>
                  </a:lnTo>
                  <a:lnTo>
                    <a:pt x="2031377" y="785315"/>
                  </a:lnTo>
                  <a:lnTo>
                    <a:pt x="2058068" y="736092"/>
                  </a:lnTo>
                  <a:lnTo>
                    <a:pt x="2083085" y="678577"/>
                  </a:lnTo>
                  <a:lnTo>
                    <a:pt x="2100923" y="621821"/>
                  </a:lnTo>
                  <a:lnTo>
                    <a:pt x="2111461" y="566061"/>
                  </a:lnTo>
                  <a:lnTo>
                    <a:pt x="2114580" y="511534"/>
                  </a:lnTo>
                  <a:lnTo>
                    <a:pt x="2110159" y="458478"/>
                  </a:lnTo>
                  <a:lnTo>
                    <a:pt x="2098078" y="407127"/>
                  </a:lnTo>
                  <a:lnTo>
                    <a:pt x="2078218" y="357721"/>
                  </a:lnTo>
                  <a:lnTo>
                    <a:pt x="2050458" y="310494"/>
                  </a:lnTo>
                  <a:lnTo>
                    <a:pt x="2014677" y="265684"/>
                  </a:lnTo>
                  <a:lnTo>
                    <a:pt x="1970757" y="223528"/>
                  </a:lnTo>
                  <a:lnTo>
                    <a:pt x="1918576" y="184262"/>
                  </a:lnTo>
                  <a:lnTo>
                    <a:pt x="1858014" y="148123"/>
                  </a:lnTo>
                  <a:lnTo>
                    <a:pt x="1788953" y="115349"/>
                  </a:lnTo>
                  <a:lnTo>
                    <a:pt x="1711270" y="86174"/>
                  </a:lnTo>
                  <a:lnTo>
                    <a:pt x="1624847" y="60837"/>
                  </a:lnTo>
                  <a:lnTo>
                    <a:pt x="1529563" y="39575"/>
                  </a:lnTo>
                  <a:lnTo>
                    <a:pt x="1425299" y="22623"/>
                  </a:lnTo>
                  <a:lnTo>
                    <a:pt x="1311933" y="10218"/>
                  </a:lnTo>
                  <a:lnTo>
                    <a:pt x="1189346" y="2598"/>
                  </a:lnTo>
                  <a:lnTo>
                    <a:pt x="1057418" y="0"/>
                  </a:lnTo>
                  <a:close/>
                </a:path>
              </a:pathLst>
            </a:custGeom>
            <a:solidFill>
              <a:srgbClr val="F70640"/>
            </a:solidFill>
          </p:spPr>
          <p:txBody>
            <a:bodyPr wrap="square" lIns="0" tIns="0" rIns="0" bIns="0" rtlCol="0"/>
            <a:lstStyle/>
            <a:p>
              <a:endParaRPr sz="1939"/>
            </a:p>
          </p:txBody>
        </p:sp>
        <p:sp>
          <p:nvSpPr>
            <p:cNvPr id="11" name="object 8"/>
            <p:cNvSpPr/>
            <p:nvPr/>
          </p:nvSpPr>
          <p:spPr>
            <a:xfrm>
              <a:off x="1290654" y="999844"/>
              <a:ext cx="1733049" cy="5550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39"/>
            </a:p>
          </p:txBody>
        </p:sp>
      </p:grpSp>
      <p:graphicFrame>
        <p:nvGraphicFramePr>
          <p:cNvPr id="14" name="Диаграмма 1"/>
          <p:cNvGraphicFramePr>
            <a:graphicFrameLocks/>
          </p:cNvGraphicFramePr>
          <p:nvPr>
            <p:extLst/>
          </p:nvPr>
        </p:nvGraphicFramePr>
        <p:xfrm>
          <a:off x="8056106" y="2217846"/>
          <a:ext cx="6912403" cy="495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96223" y="2270035"/>
            <a:ext cx="5173609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40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Проведенный ценовой анализ показывает, что с учетом всех транспортных расходов, компания Увелка может предложить цену на оптовом рынке в 0,35 </a:t>
            </a:r>
            <a:r>
              <a:rPr lang="en-US" sz="1940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$</a:t>
            </a:r>
            <a:r>
              <a:rPr lang="ru-RU" sz="1940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/кг, что как минимум на 30% ниже цены, предлагаемой производителями из США и Австралии. При этом продукция бренда Увелка обладает аналогичным или более высоким качеством. </a:t>
            </a:r>
          </a:p>
          <a:p>
            <a:endParaRPr lang="ru-RU" sz="1940" dirty="0">
              <a:latin typeface="Oksana Sans Narrow" panose="02010804040200020004" pitchFamily="50" charset="0"/>
              <a:ea typeface="Times New Roman" pitchFamily="18" charset="0"/>
              <a:cs typeface="Aharoni" panose="02010803020104030203" pitchFamily="2" charset="-79"/>
            </a:endParaRPr>
          </a:p>
          <a:p>
            <a:r>
              <a:rPr lang="ru-RU" sz="1940" b="1" spc="92" dirty="0">
                <a:solidFill>
                  <a:srgbClr val="F70640"/>
                </a:solidFill>
                <a:latin typeface="Oksana Sans Narrow"/>
                <a:cs typeface="Oksana Sans Narrow"/>
              </a:rPr>
              <a:t>Проведенные</a:t>
            </a:r>
            <a:r>
              <a:rPr lang="ru-RU" sz="1940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 </a:t>
            </a:r>
            <a:r>
              <a:rPr lang="ru-RU" sz="1940" b="1" spc="92" dirty="0">
                <a:solidFill>
                  <a:srgbClr val="F70640"/>
                </a:solidFill>
                <a:latin typeface="Oksana Sans Narrow"/>
                <a:cs typeface="Oksana Sans Narrow"/>
              </a:rPr>
              <a:t>переговоры с фасовщиками в Китае показывают их высокую заинтересованность в сотрудничестве и поставке больших объемов овсяных хлопьев компании Увелка.</a:t>
            </a:r>
          </a:p>
        </p:txBody>
      </p:sp>
      <p:sp>
        <p:nvSpPr>
          <p:cNvPr id="18" name="Заголовок 4"/>
          <p:cNvSpPr txBox="1">
            <a:spLocks/>
          </p:cNvSpPr>
          <p:nvPr/>
        </p:nvSpPr>
        <p:spPr>
          <a:xfrm>
            <a:off x="7077785" y="434603"/>
            <a:ext cx="8869045" cy="895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10" b="1" spc="92">
                <a:solidFill>
                  <a:srgbClr val="F70640"/>
                </a:solidFill>
                <a:latin typeface="Oksana Sans Narrow"/>
                <a:ea typeface="+mn-ea"/>
                <a:cs typeface="Oksana Sans Narrow"/>
              </a:rPr>
              <a:t>Потенциал увеличения экспорта хлопьев в КНР</a:t>
            </a:r>
            <a:endParaRPr lang="ru-RU" sz="2910" b="1" spc="92" dirty="0">
              <a:solidFill>
                <a:srgbClr val="F70640"/>
              </a:solidFill>
              <a:latin typeface="Oksana Sans Narrow"/>
              <a:ea typeface="+mn-ea"/>
              <a:cs typeface="Oksana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2912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/>
          <p:nvPr/>
        </p:nvSpPr>
        <p:spPr>
          <a:xfrm>
            <a:off x="0" y="8443627"/>
            <a:ext cx="16249650" cy="536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53" name="object 53"/>
          <p:cNvSpPr/>
          <p:nvPr/>
        </p:nvSpPr>
        <p:spPr>
          <a:xfrm>
            <a:off x="1774916" y="8115765"/>
            <a:ext cx="111769" cy="56719"/>
          </a:xfrm>
          <a:custGeom>
            <a:avLst/>
            <a:gdLst/>
            <a:ahLst/>
            <a:cxnLst/>
            <a:rect l="l" t="t" r="r" b="b"/>
            <a:pathLst>
              <a:path w="170179" h="86359">
                <a:moveTo>
                  <a:pt x="85749" y="0"/>
                </a:moveTo>
                <a:lnTo>
                  <a:pt x="35690" y="7244"/>
                </a:lnTo>
                <a:lnTo>
                  <a:pt x="0" y="36136"/>
                </a:lnTo>
                <a:lnTo>
                  <a:pt x="1320" y="47012"/>
                </a:lnTo>
                <a:lnTo>
                  <a:pt x="36943" y="78831"/>
                </a:lnTo>
                <a:lnTo>
                  <a:pt x="67901" y="86136"/>
                </a:lnTo>
                <a:lnTo>
                  <a:pt x="88556" y="86005"/>
                </a:lnTo>
                <a:lnTo>
                  <a:pt x="137861" y="77412"/>
                </a:lnTo>
                <a:lnTo>
                  <a:pt x="169723" y="51838"/>
                </a:lnTo>
                <a:lnTo>
                  <a:pt x="168509" y="40777"/>
                </a:lnTo>
                <a:lnTo>
                  <a:pt x="133443" y="8587"/>
                </a:lnTo>
                <a:lnTo>
                  <a:pt x="85749" y="0"/>
                </a:lnTo>
                <a:close/>
              </a:path>
            </a:pathLst>
          </a:custGeom>
          <a:solidFill>
            <a:srgbClr val="ED9D00"/>
          </a:solid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xfrm>
            <a:off x="7614199" y="4699521"/>
            <a:ext cx="124119" cy="323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7972"/>
            <a:r>
              <a:rPr spc="6" dirty="0"/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0560" y="204601"/>
            <a:ext cx="8125396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Oksana Sans Narrow" panose="02010804040200020004" pitchFamily="50" charset="0"/>
                <a:cs typeface="Arial" pitchFamily="34" charset="0"/>
              </a:rPr>
              <a:t>К чему стремимся ближайшие </a:t>
            </a:r>
            <a:r>
              <a:rPr lang="en-US" b="1" dirty="0">
                <a:latin typeface="Oksana Sans Narrow" panose="02010804040200020004" pitchFamily="50" charset="0"/>
                <a:cs typeface="Arial" pitchFamily="34" charset="0"/>
              </a:rPr>
              <a:t>7 </a:t>
            </a:r>
            <a:r>
              <a:rPr lang="ru-RU" b="1">
                <a:latin typeface="Oksana Sans Narrow" panose="02010804040200020004" pitchFamily="50" charset="0"/>
                <a:cs typeface="Arial" pitchFamily="34" charset="0"/>
              </a:rPr>
              <a:t>лет</a:t>
            </a:r>
            <a:endParaRPr lang="ru-RU" b="1" dirty="0">
              <a:latin typeface="Oksana Sans Narrow" panose="02010804040200020004" pitchFamily="50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64411" y="322250"/>
            <a:ext cx="1709652" cy="1015731"/>
            <a:chOff x="1085115" y="738177"/>
            <a:chExt cx="2115185" cy="1256665"/>
          </a:xfrm>
        </p:grpSpPr>
        <p:sp>
          <p:nvSpPr>
            <p:cNvPr id="12" name="object 7"/>
            <p:cNvSpPr/>
            <p:nvPr/>
          </p:nvSpPr>
          <p:spPr>
            <a:xfrm>
              <a:off x="1085115" y="738177"/>
              <a:ext cx="2115185" cy="1256665"/>
            </a:xfrm>
            <a:custGeom>
              <a:avLst/>
              <a:gdLst/>
              <a:ahLst/>
              <a:cxnLst/>
              <a:rect l="l" t="t" r="r" b="b"/>
              <a:pathLst>
                <a:path w="2115185" h="1256664">
                  <a:moveTo>
                    <a:pt x="1057418" y="0"/>
                  </a:moveTo>
                  <a:lnTo>
                    <a:pt x="925237" y="2598"/>
                  </a:lnTo>
                  <a:lnTo>
                    <a:pt x="802649" y="10218"/>
                  </a:lnTo>
                  <a:lnTo>
                    <a:pt x="689282" y="22623"/>
                  </a:lnTo>
                  <a:lnTo>
                    <a:pt x="585016" y="39575"/>
                  </a:lnTo>
                  <a:lnTo>
                    <a:pt x="489731" y="60837"/>
                  </a:lnTo>
                  <a:lnTo>
                    <a:pt x="403308" y="86174"/>
                  </a:lnTo>
                  <a:lnTo>
                    <a:pt x="325625" y="115349"/>
                  </a:lnTo>
                  <a:lnTo>
                    <a:pt x="256562" y="148123"/>
                  </a:lnTo>
                  <a:lnTo>
                    <a:pt x="196001" y="184262"/>
                  </a:lnTo>
                  <a:lnTo>
                    <a:pt x="143820" y="223528"/>
                  </a:lnTo>
                  <a:lnTo>
                    <a:pt x="99899" y="265684"/>
                  </a:lnTo>
                  <a:lnTo>
                    <a:pt x="64119" y="310494"/>
                  </a:lnTo>
                  <a:lnTo>
                    <a:pt x="36359" y="357721"/>
                  </a:lnTo>
                  <a:lnTo>
                    <a:pt x="16499" y="407127"/>
                  </a:lnTo>
                  <a:lnTo>
                    <a:pt x="4419" y="458478"/>
                  </a:lnTo>
                  <a:lnTo>
                    <a:pt x="0" y="511534"/>
                  </a:lnTo>
                  <a:lnTo>
                    <a:pt x="3119" y="566061"/>
                  </a:lnTo>
                  <a:lnTo>
                    <a:pt x="13659" y="621821"/>
                  </a:lnTo>
                  <a:lnTo>
                    <a:pt x="31498" y="678577"/>
                  </a:lnTo>
                  <a:lnTo>
                    <a:pt x="56516" y="736092"/>
                  </a:lnTo>
                  <a:lnTo>
                    <a:pt x="83206" y="785315"/>
                  </a:lnTo>
                  <a:lnTo>
                    <a:pt x="113391" y="832246"/>
                  </a:lnTo>
                  <a:lnTo>
                    <a:pt x="146900" y="876860"/>
                  </a:lnTo>
                  <a:lnTo>
                    <a:pt x="183559" y="919131"/>
                  </a:lnTo>
                  <a:lnTo>
                    <a:pt x="223194" y="959035"/>
                  </a:lnTo>
                  <a:lnTo>
                    <a:pt x="265633" y="996546"/>
                  </a:lnTo>
                  <a:lnTo>
                    <a:pt x="310703" y="1031640"/>
                  </a:lnTo>
                  <a:lnTo>
                    <a:pt x="358229" y="1064292"/>
                  </a:lnTo>
                  <a:lnTo>
                    <a:pt x="408040" y="1094476"/>
                  </a:lnTo>
                  <a:lnTo>
                    <a:pt x="459961" y="1122168"/>
                  </a:lnTo>
                  <a:lnTo>
                    <a:pt x="513820" y="1147343"/>
                  </a:lnTo>
                  <a:lnTo>
                    <a:pt x="569443" y="1169974"/>
                  </a:lnTo>
                  <a:lnTo>
                    <a:pt x="626658" y="1190039"/>
                  </a:lnTo>
                  <a:lnTo>
                    <a:pt x="685290" y="1207510"/>
                  </a:lnTo>
                  <a:lnTo>
                    <a:pt x="745168" y="1222365"/>
                  </a:lnTo>
                  <a:lnTo>
                    <a:pt x="806117" y="1234576"/>
                  </a:lnTo>
                  <a:lnTo>
                    <a:pt x="867965" y="1244120"/>
                  </a:lnTo>
                  <a:lnTo>
                    <a:pt x="930537" y="1250971"/>
                  </a:lnTo>
                  <a:lnTo>
                    <a:pt x="993663" y="1255105"/>
                  </a:lnTo>
                  <a:lnTo>
                    <a:pt x="1057167" y="1256495"/>
                  </a:lnTo>
                  <a:lnTo>
                    <a:pt x="1120920" y="1255105"/>
                  </a:lnTo>
                  <a:lnTo>
                    <a:pt x="1184044" y="1250971"/>
                  </a:lnTo>
                  <a:lnTo>
                    <a:pt x="1246616" y="1244120"/>
                  </a:lnTo>
                  <a:lnTo>
                    <a:pt x="1308463" y="1234576"/>
                  </a:lnTo>
                  <a:lnTo>
                    <a:pt x="1369411" y="1222365"/>
                  </a:lnTo>
                  <a:lnTo>
                    <a:pt x="1429288" y="1207510"/>
                  </a:lnTo>
                  <a:lnTo>
                    <a:pt x="1487920" y="1190039"/>
                  </a:lnTo>
                  <a:lnTo>
                    <a:pt x="1545134" y="1169974"/>
                  </a:lnTo>
                  <a:lnTo>
                    <a:pt x="1600757" y="1147343"/>
                  </a:lnTo>
                  <a:lnTo>
                    <a:pt x="1654616" y="1122168"/>
                  </a:lnTo>
                  <a:lnTo>
                    <a:pt x="1706537" y="1094476"/>
                  </a:lnTo>
                  <a:lnTo>
                    <a:pt x="1756348" y="1064292"/>
                  </a:lnTo>
                  <a:lnTo>
                    <a:pt x="1803875" y="1031640"/>
                  </a:lnTo>
                  <a:lnTo>
                    <a:pt x="1848944" y="996546"/>
                  </a:lnTo>
                  <a:lnTo>
                    <a:pt x="1891384" y="959035"/>
                  </a:lnTo>
                  <a:lnTo>
                    <a:pt x="1931020" y="919131"/>
                  </a:lnTo>
                  <a:lnTo>
                    <a:pt x="1967680" y="876860"/>
                  </a:lnTo>
                  <a:lnTo>
                    <a:pt x="2001190" y="832246"/>
                  </a:lnTo>
                  <a:lnTo>
                    <a:pt x="2031377" y="785315"/>
                  </a:lnTo>
                  <a:lnTo>
                    <a:pt x="2058068" y="736092"/>
                  </a:lnTo>
                  <a:lnTo>
                    <a:pt x="2083085" y="678577"/>
                  </a:lnTo>
                  <a:lnTo>
                    <a:pt x="2100923" y="621821"/>
                  </a:lnTo>
                  <a:lnTo>
                    <a:pt x="2111461" y="566061"/>
                  </a:lnTo>
                  <a:lnTo>
                    <a:pt x="2114580" y="511534"/>
                  </a:lnTo>
                  <a:lnTo>
                    <a:pt x="2110159" y="458478"/>
                  </a:lnTo>
                  <a:lnTo>
                    <a:pt x="2098078" y="407127"/>
                  </a:lnTo>
                  <a:lnTo>
                    <a:pt x="2078218" y="357721"/>
                  </a:lnTo>
                  <a:lnTo>
                    <a:pt x="2050458" y="310494"/>
                  </a:lnTo>
                  <a:lnTo>
                    <a:pt x="2014677" y="265684"/>
                  </a:lnTo>
                  <a:lnTo>
                    <a:pt x="1970757" y="223528"/>
                  </a:lnTo>
                  <a:lnTo>
                    <a:pt x="1918576" y="184262"/>
                  </a:lnTo>
                  <a:lnTo>
                    <a:pt x="1858014" y="148123"/>
                  </a:lnTo>
                  <a:lnTo>
                    <a:pt x="1788953" y="115349"/>
                  </a:lnTo>
                  <a:lnTo>
                    <a:pt x="1711270" y="86174"/>
                  </a:lnTo>
                  <a:lnTo>
                    <a:pt x="1624847" y="60837"/>
                  </a:lnTo>
                  <a:lnTo>
                    <a:pt x="1529563" y="39575"/>
                  </a:lnTo>
                  <a:lnTo>
                    <a:pt x="1425299" y="22623"/>
                  </a:lnTo>
                  <a:lnTo>
                    <a:pt x="1311933" y="10218"/>
                  </a:lnTo>
                  <a:lnTo>
                    <a:pt x="1189346" y="2598"/>
                  </a:lnTo>
                  <a:lnTo>
                    <a:pt x="1057418" y="0"/>
                  </a:lnTo>
                  <a:close/>
                </a:path>
              </a:pathLst>
            </a:custGeom>
            <a:solidFill>
              <a:srgbClr val="F70640"/>
            </a:solidFill>
          </p:spPr>
          <p:txBody>
            <a:bodyPr wrap="square" lIns="0" tIns="0" rIns="0" bIns="0" rtlCol="0"/>
            <a:lstStyle/>
            <a:p>
              <a:endParaRPr sz="1939"/>
            </a:p>
          </p:txBody>
        </p:sp>
        <p:sp>
          <p:nvSpPr>
            <p:cNvPr id="13" name="object 8"/>
            <p:cNvSpPr/>
            <p:nvPr/>
          </p:nvSpPr>
          <p:spPr>
            <a:xfrm>
              <a:off x="1290654" y="999844"/>
              <a:ext cx="1733049" cy="5550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39"/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886486"/>
              </p:ext>
            </p:extLst>
          </p:nvPr>
        </p:nvGraphicFramePr>
        <p:xfrm>
          <a:off x="1435832" y="1274338"/>
          <a:ext cx="14224859" cy="7152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Лист" r:id="rId6" imgW="9700295" imgH="4876784" progId="Excel.Sheet.12">
                  <p:link updateAutomatic="1"/>
                </p:oleObj>
              </mc:Choice>
              <mc:Fallback>
                <p:oleObj name="Лист" r:id="rId6" imgW="9700295" imgH="4876784" progId="Excel.Sheet.12">
                  <p:link updateAutomatic="1"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35832" y="1274338"/>
                        <a:ext cx="14224859" cy="7152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907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2772560"/>
            <a:ext cx="14132361" cy="384414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Развитие и увеличение производственных мощностей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4884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67989" y="895350"/>
            <a:ext cx="12323051" cy="5143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Текущее производство и загрузка производственных линий</a:t>
            </a: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13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flipV="1">
            <a:off x="9944100" y="7683499"/>
            <a:ext cx="5830175" cy="4699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12187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pPr indent="457200" algn="just">
              <a:lnSpc>
                <a:spcPct val="150000"/>
              </a:lnSpc>
            </a:pPr>
            <a:endParaRPr lang="ru-RU" altLang="en-US" sz="2800" dirty="0" smtClean="0">
              <a:latin typeface="Arial" panose="020B0604020202020204" pitchFamily="34" charset="0"/>
            </a:endParaRPr>
          </a:p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altLang="en-US" sz="1800" dirty="0">
              <a:latin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427010"/>
              </p:ext>
            </p:extLst>
          </p:nvPr>
        </p:nvGraphicFramePr>
        <p:xfrm>
          <a:off x="2887552" y="2362721"/>
          <a:ext cx="11488270" cy="5663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6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3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5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569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№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Производственная</a:t>
                      </a:r>
                      <a:r>
                        <a:rPr lang="ru-RU" sz="2400" baseline="0" dirty="0" smtClean="0"/>
                        <a:t> линия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Текущие</a:t>
                      </a:r>
                      <a:r>
                        <a:rPr lang="ru-RU" sz="2400" baseline="0" dirty="0" smtClean="0"/>
                        <a:t> производственные мощности, </a:t>
                      </a:r>
                      <a:r>
                        <a:rPr lang="ru-RU" sz="2400" baseline="0" dirty="0" err="1" smtClean="0"/>
                        <a:t>тн</a:t>
                      </a:r>
                      <a:r>
                        <a:rPr lang="ru-RU" sz="2400" baseline="0" dirty="0" smtClean="0"/>
                        <a:t>. </a:t>
                      </a:r>
                      <a:r>
                        <a:rPr lang="ru-RU" sz="2400" baseline="0" dirty="0" err="1" smtClean="0"/>
                        <a:t>мес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Потребность для обеспечения</a:t>
                      </a:r>
                      <a:r>
                        <a:rPr lang="ru-RU" sz="2400" baseline="0" dirty="0" smtClean="0"/>
                        <a:t> планов продаж до 2025 года, </a:t>
                      </a:r>
                      <a:r>
                        <a:rPr lang="ru-RU" sz="2400" baseline="0" dirty="0" err="1" smtClean="0"/>
                        <a:t>тн</a:t>
                      </a:r>
                      <a:r>
                        <a:rPr lang="ru-RU" sz="2400" baseline="0" dirty="0" smtClean="0"/>
                        <a:t>. мес.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754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87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Переработка гречихи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1784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6590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387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Переработка овса, ячменя, пшеницы, гороха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2394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10792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754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 хлопьев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3120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8555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977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Фасовка крупы в варочных пакетах и мягкой упаковке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12272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20279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4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52824" y="1028700"/>
            <a:ext cx="12323051" cy="86868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Увеличение производственных мощностей: новая площадка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14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634854"/>
              </p:ext>
            </p:extLst>
          </p:nvPr>
        </p:nvGraphicFramePr>
        <p:xfrm>
          <a:off x="1492120" y="2302400"/>
          <a:ext cx="14214639" cy="58039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38213">
                  <a:extLst>
                    <a:ext uri="{9D8B030D-6E8A-4147-A177-3AD203B41FA5}">
                      <a16:colId xmlns:a16="http://schemas.microsoft.com/office/drawing/2014/main" val="2581407441"/>
                    </a:ext>
                  </a:extLst>
                </a:gridCol>
                <a:gridCol w="4738213">
                  <a:extLst>
                    <a:ext uri="{9D8B030D-6E8A-4147-A177-3AD203B41FA5}">
                      <a16:colId xmlns:a16="http://schemas.microsoft.com/office/drawing/2014/main" val="3727360617"/>
                    </a:ext>
                  </a:extLst>
                </a:gridCol>
                <a:gridCol w="4738213">
                  <a:extLst>
                    <a:ext uri="{9D8B030D-6E8A-4147-A177-3AD203B41FA5}">
                      <a16:colId xmlns:a16="http://schemas.microsoft.com/office/drawing/2014/main" val="1075063003"/>
                    </a:ext>
                  </a:extLst>
                </a:gridCol>
              </a:tblGrid>
              <a:tr h="812888"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2400" kern="1200" dirty="0" smtClean="0">
                          <a:effectLst/>
                        </a:rPr>
                        <a:t>Склад </a:t>
                      </a:r>
                      <a:r>
                        <a:rPr lang="ru-RU" sz="2400" kern="1200" dirty="0">
                          <a:effectLst/>
                        </a:rPr>
                        <a:t>готовой продукции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defTabSz="1218712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2400" kern="1200" dirty="0" smtClean="0">
                          <a:effectLst/>
                        </a:rPr>
                        <a:t>Производство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2400" kern="1200" dirty="0" smtClean="0">
                          <a:effectLst/>
                        </a:rPr>
                        <a:t>Хранение </a:t>
                      </a:r>
                      <a:r>
                        <a:rPr lang="ru-RU" sz="2400" kern="1200" dirty="0">
                          <a:effectLst/>
                        </a:rPr>
                        <a:t>и обработка </a:t>
                      </a:r>
                      <a:r>
                        <a:rPr lang="ru-RU" sz="2400" kern="1200" dirty="0" smtClean="0">
                          <a:effectLst/>
                        </a:rPr>
                        <a:t>зерна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8947048"/>
                  </a:ext>
                </a:extLst>
              </a:tr>
              <a:tr h="4991012">
                <a:tc>
                  <a:txBody>
                    <a:bodyPr/>
                    <a:lstStyle/>
                    <a:p>
                      <a:pPr marL="342900" indent="0"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effectLst/>
                        </a:rPr>
                        <a:t> Выгрузка </a:t>
                      </a:r>
                      <a:r>
                        <a:rPr lang="ru-RU" sz="2000" kern="1200" dirty="0">
                          <a:effectLst/>
                        </a:rPr>
                        <a:t>и погрузка готовой продукции;</a:t>
                      </a:r>
                      <a:endParaRPr lang="en-US" sz="2800" dirty="0">
                        <a:effectLst/>
                      </a:endParaRPr>
                    </a:p>
                    <a:p>
                      <a:pPr marL="342900" indent="0"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effectLst/>
                        </a:rPr>
                        <a:t> Роботизированная сортировка</a:t>
                      </a:r>
                      <a:r>
                        <a:rPr lang="ru-RU" sz="2000" kern="1200" dirty="0">
                          <a:effectLst/>
                        </a:rPr>
                        <a:t>, комплектация, маркировка и </a:t>
                      </a:r>
                      <a:r>
                        <a:rPr lang="ru-RU" sz="2000" kern="1200" dirty="0" err="1">
                          <a:effectLst/>
                        </a:rPr>
                        <a:t>паллетирование</a:t>
                      </a:r>
                      <a:r>
                        <a:rPr lang="ru-RU" sz="2000" kern="1200" dirty="0">
                          <a:effectLst/>
                        </a:rPr>
                        <a:t> грузов;</a:t>
                      </a:r>
                      <a:endParaRPr lang="en-US" sz="2800" dirty="0">
                        <a:effectLst/>
                      </a:endParaRPr>
                    </a:p>
                    <a:p>
                      <a:pPr marL="342900" indent="0"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effectLst/>
                        </a:rPr>
                        <a:t> Учет </a:t>
                      </a:r>
                      <a:r>
                        <a:rPr lang="ru-RU" sz="2000" kern="1200" dirty="0">
                          <a:effectLst/>
                        </a:rPr>
                        <a:t>движения грузов в реальном времени;</a:t>
                      </a:r>
                      <a:endParaRPr lang="en-US" sz="2800" dirty="0">
                        <a:effectLst/>
                      </a:endParaRPr>
                    </a:p>
                    <a:p>
                      <a:pPr marL="342900" indent="0"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effectLst/>
                        </a:rPr>
                        <a:t> Хранение </a:t>
                      </a:r>
                      <a:r>
                        <a:rPr lang="ru-RU" sz="2000" kern="1200" dirty="0">
                          <a:effectLst/>
                        </a:rPr>
                        <a:t>продукции с обеспечением надлежащей температуры и влажности на складе;</a:t>
                      </a:r>
                      <a:endParaRPr lang="en-US" sz="2800" dirty="0">
                        <a:effectLst/>
                      </a:endParaRPr>
                    </a:p>
                    <a:p>
                      <a:pPr marL="342900" indent="0"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effectLst/>
                        </a:rPr>
                        <a:t> Железнодорожные </a:t>
                      </a:r>
                      <a:r>
                        <a:rPr lang="ru-RU" sz="2000" kern="1200" dirty="0">
                          <a:effectLst/>
                        </a:rPr>
                        <a:t>грузоперевозки;</a:t>
                      </a:r>
                      <a:endParaRPr lang="en-US" sz="2800" dirty="0">
                        <a:effectLst/>
                      </a:endParaRPr>
                    </a:p>
                    <a:p>
                      <a:pPr marL="342900" indent="0"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effectLst/>
                        </a:rPr>
                        <a:t> Международные </a:t>
                      </a:r>
                      <a:r>
                        <a:rPr lang="ru-RU" sz="2000" kern="1200" dirty="0">
                          <a:effectLst/>
                        </a:rPr>
                        <a:t>и региональные </a:t>
                      </a:r>
                      <a:r>
                        <a:rPr lang="ru-RU" sz="2000" kern="1200" dirty="0" smtClean="0">
                          <a:effectLst/>
                        </a:rPr>
                        <a:t>автоперевозки.</a:t>
                      </a:r>
                      <a:endParaRPr lang="en-US" sz="2800" dirty="0">
                        <a:effectLst/>
                        <a:latin typeface="Oksana Sans Narrow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457200" indent="-457200">
                        <a:buFont typeface="Wingdings" pitchFamily="2" charset="2"/>
                        <a:buChar char="v"/>
                      </a:pPr>
                      <a:r>
                        <a:rPr lang="ru-RU" sz="2000" kern="1200" dirty="0" smtClean="0">
                          <a:effectLst/>
                        </a:rPr>
                        <a:t> </a:t>
                      </a:r>
                      <a:r>
                        <a:rPr lang="ru-RU" sz="2000" dirty="0" smtClean="0"/>
                        <a:t>Линии по переработке овса производительностью 3080 тонн в месяц, планируемый  КПД использования 100 %</a:t>
                      </a:r>
                    </a:p>
                    <a:p>
                      <a:pPr marL="457200" marR="0" lvl="0" indent="-457200" algn="l" defTabSz="12187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2000" dirty="0" smtClean="0"/>
                        <a:t>Линия производства овсяных хлопьев производительностью 1850 тонн в месяц, планируемый КПД использования 90%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342900" indent="0" algn="l" defTabSz="1218712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>
                          <a:effectLst/>
                        </a:rPr>
                        <a:t> </a:t>
                      </a:r>
                      <a:r>
                        <a:rPr lang="ru-RU" sz="2000" kern="1200" dirty="0" smtClean="0">
                          <a:effectLst/>
                        </a:rPr>
                        <a:t>Обеспечение</a:t>
                      </a:r>
                      <a:r>
                        <a:rPr lang="ru-RU" sz="2000" kern="1200" baseline="0" dirty="0" smtClean="0">
                          <a:effectLst/>
                        </a:rPr>
                        <a:t> элеваторного хранения зерна различных культур</a:t>
                      </a:r>
                    </a:p>
                    <a:p>
                      <a:pPr marL="342900" indent="0" algn="l" defTabSz="1218712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baseline="0" dirty="0" smtClean="0">
                          <a:effectLst/>
                        </a:rPr>
                        <a:t>Сушка зерна  </a:t>
                      </a:r>
                    </a:p>
                    <a:p>
                      <a:pPr marL="342900" indent="0" algn="l" defTabSz="1218712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baseline="0" dirty="0" smtClean="0">
                          <a:effectLst/>
                        </a:rPr>
                        <a:t>Подработка зерна </a:t>
                      </a:r>
                      <a:endParaRPr lang="en-US" sz="2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28104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3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2772560"/>
            <a:ext cx="14132361" cy="384414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Новая площадка: Производственно-логистический комплекс </a:t>
            </a:r>
            <a:r>
              <a:rPr lang="ru-RU" sz="6600" dirty="0"/>
              <a:t>ООО "Ресурс"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5901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52824" y="1028700"/>
            <a:ext cx="12323051" cy="8686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Земельный участок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16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74400" y="2311400"/>
            <a:ext cx="439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err="1">
                <a:latin typeface="Arial" panose="020B0604020202020204" pitchFamily="34" charset="0"/>
              </a:rPr>
              <a:t>Размещение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</a:rPr>
              <a:t>производственно-логистического комплекса </a:t>
            </a:r>
            <a:r>
              <a:rPr lang="en-US" altLang="en-US" sz="2400" dirty="0" err="1">
                <a:latin typeface="Arial" panose="020B0604020202020204" pitchFamily="34" charset="0"/>
              </a:rPr>
              <a:t>планируется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на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земельном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участке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площадью</a:t>
            </a:r>
            <a:r>
              <a:rPr lang="en-US" altLang="en-US" sz="2400" dirty="0" smtClean="0"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~</a:t>
            </a:r>
            <a:r>
              <a:rPr lang="ru-RU" altLang="en-US" sz="2400" b="1" dirty="0" smtClean="0">
                <a:latin typeface="Arial" panose="020B0604020202020204" pitchFamily="34" charset="0"/>
              </a:rPr>
              <a:t>26</a:t>
            </a:r>
            <a:r>
              <a:rPr lang="en-US" altLang="en-US" sz="2400" dirty="0" smtClean="0">
                <a:latin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latin typeface="Arial" panose="020B0604020202020204" pitchFamily="34" charset="0"/>
              </a:rPr>
              <a:t>Га</a:t>
            </a:r>
            <a:r>
              <a:rPr lang="en-US" altLang="en-US" sz="2400" b="1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расположенном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на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территории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ru-RU" altLang="en-US" sz="2400" dirty="0">
                <a:latin typeface="Arial" panose="020B0604020202020204" pitchFamily="34" charset="0"/>
              </a:rPr>
              <a:t>У</a:t>
            </a:r>
            <a:r>
              <a:rPr lang="ru-RU" altLang="en-US" sz="2400" dirty="0" smtClean="0">
                <a:latin typeface="Arial" panose="020B0604020202020204" pitchFamily="34" charset="0"/>
              </a:rPr>
              <a:t>вельского района Челябинской области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24" y="2418638"/>
            <a:ext cx="8877300" cy="648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486838" y="637721"/>
            <a:ext cx="12323051" cy="114901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Планировочное решение </a:t>
            </a:r>
            <a:r>
              <a:rPr lang="ru-RU" dirty="0">
                <a:solidFill>
                  <a:srgbClr val="FF0000"/>
                </a:solidFill>
              </a:rPr>
              <a:t>размещения </a:t>
            </a:r>
            <a:r>
              <a:rPr lang="ru-RU" dirty="0" smtClean="0">
                <a:solidFill>
                  <a:srgbClr val="FF0000"/>
                </a:solidFill>
              </a:rPr>
              <a:t>производственно-логистического комплекса ООО "Ресурс"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t>17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72685" y="1786737"/>
            <a:ext cx="5776049" cy="735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 </a:t>
            </a:r>
            <a:r>
              <a:rPr lang="ru-RU" sz="1800" dirty="0" smtClean="0"/>
              <a:t>очередь</a:t>
            </a:r>
          </a:p>
          <a:p>
            <a:r>
              <a:rPr lang="ru-RU" sz="1800" dirty="0"/>
              <a:t>1 – Весовая для взвешивания приходящего и уходящего автотранспорта с навальным грузом</a:t>
            </a:r>
          </a:p>
          <a:p>
            <a:r>
              <a:rPr lang="ru-RU" sz="1800" dirty="0"/>
              <a:t>2 – Элеваторный участок на 80 000 тонн хранения зерна с возможностью доведения качества зерна до стойкого при хранении и крупяного.</a:t>
            </a:r>
          </a:p>
          <a:p>
            <a:r>
              <a:rPr lang="ru-RU" sz="1800" dirty="0"/>
              <a:t>3 – Цех производства крупы овсяной и гречневой</a:t>
            </a:r>
          </a:p>
          <a:p>
            <a:r>
              <a:rPr lang="ru-RU" sz="1800" dirty="0"/>
              <a:t>4 – Цех плющения и фасовки крупы овсяной, подработки и фасовки прочих круп, вымола овсяной муки и отрубей.</a:t>
            </a:r>
          </a:p>
          <a:p>
            <a:r>
              <a:rPr lang="ru-RU" sz="1800" dirty="0"/>
              <a:t>5 – Зона высотного хранения и отгрузки готовой продукции на авто и </a:t>
            </a:r>
            <a:r>
              <a:rPr lang="ru-RU" sz="1800" dirty="0" err="1"/>
              <a:t>ж.д</a:t>
            </a:r>
            <a:r>
              <a:rPr lang="ru-RU" sz="1800" dirty="0"/>
              <a:t>. транспорт</a:t>
            </a:r>
          </a:p>
          <a:p>
            <a:r>
              <a:rPr lang="ru-RU" sz="1800" dirty="0" smtClean="0"/>
              <a:t>7 </a:t>
            </a:r>
            <a:r>
              <a:rPr lang="ru-RU" sz="1800" dirty="0"/>
              <a:t>– Котельная для сжигания лузги и выработки тепла и пара для производства</a:t>
            </a:r>
          </a:p>
          <a:p>
            <a:r>
              <a:rPr lang="ru-RU" sz="1800" dirty="0"/>
              <a:t>8 – Зона размещения артезианских скважин</a:t>
            </a:r>
          </a:p>
          <a:p>
            <a:r>
              <a:rPr lang="ru-RU" sz="1800" dirty="0"/>
              <a:t>9 – Зона размещения очистных </a:t>
            </a:r>
            <a:r>
              <a:rPr lang="ru-RU" sz="1800" dirty="0" smtClean="0"/>
              <a:t>сооружений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II </a:t>
            </a:r>
            <a:r>
              <a:rPr lang="ru-RU" sz="1800" dirty="0" smtClean="0"/>
              <a:t>очередь</a:t>
            </a:r>
            <a:endParaRPr lang="ru-RU" sz="1800" dirty="0"/>
          </a:p>
          <a:p>
            <a:r>
              <a:rPr lang="ru-RU" sz="1800" dirty="0"/>
              <a:t>6 – Склад сырья, тары, материалов и ингредиентов</a:t>
            </a:r>
          </a:p>
          <a:p>
            <a:r>
              <a:rPr lang="ru-RU" sz="1800" dirty="0" smtClean="0"/>
              <a:t>10 </a:t>
            </a:r>
            <a:r>
              <a:rPr lang="ru-RU" sz="1800" dirty="0"/>
              <a:t>– Цех глубокой переработки крупяного сырья , производства органических продуктов.</a:t>
            </a:r>
          </a:p>
          <a:p>
            <a:r>
              <a:rPr lang="ru-RU" sz="1800" dirty="0"/>
              <a:t>11 – Склад особо чистого сырья для детского питания</a:t>
            </a:r>
          </a:p>
          <a:p>
            <a:r>
              <a:rPr lang="ru-RU" sz="1800" dirty="0"/>
              <a:t>12 – Цех производства детского питания</a:t>
            </a:r>
          </a:p>
          <a:p>
            <a:r>
              <a:rPr lang="ru-RU" sz="1800" dirty="0"/>
              <a:t>13 – Склад готовой продукции детского питания</a:t>
            </a:r>
          </a:p>
          <a:p>
            <a:endParaRPr lang="ru-RU" sz="1600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90" y="2303755"/>
            <a:ext cx="9531496" cy="578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6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406910" y="730707"/>
            <a:ext cx="12323051" cy="114901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Объем инвестиций </a:t>
            </a:r>
            <a:r>
              <a:rPr lang="ru-RU" dirty="0" smtClean="0">
                <a:solidFill>
                  <a:srgbClr val="FF0000"/>
                </a:solidFill>
              </a:rPr>
              <a:t>для реализации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ru-RU" dirty="0" smtClean="0">
                <a:solidFill>
                  <a:srgbClr val="FF0000"/>
                </a:solidFill>
              </a:rPr>
              <a:t> очереди проекта производственно-логистического комплекса ООО "Ресурс"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18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29325" y="3505994"/>
          <a:ext cx="4191000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59941953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15888609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41128862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№п/п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Наименование объекта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Стоимость объекта, руб.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519207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Основные объекты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90647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Логистический центр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892 462 000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992569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Склад сырья и упаковки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100 000 000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132893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Крупоцех по переработке зерна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680 000 000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5365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Технологическое оборудование для приемки и хранения зерна в объеме 80000 тонн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532 000 000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28553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Объекты инфраструктуры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8158263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Благоустройство территории, устройство подъездных автомобильных дорог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138 420 000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733400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Строителство железнодорожных подъездных путей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32 100 000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81523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Линейные объекты энергетики, кабельные линии ТП,РП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80 000 000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6012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Линейные объекты газового хозяйства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10 000 000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099923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Водоснабжение и канализация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12 000 000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89237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Теплотрассы и отопление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8 000 000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550977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Теплоцентр по выработке тепла и пара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60 000 000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47451860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Итого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2 544 982 000 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6354026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385553" y="2085899"/>
          <a:ext cx="9169400" cy="6201372"/>
        </p:xfrm>
        <a:graphic>
          <a:graphicData uri="http://schemas.openxmlformats.org/drawingml/2006/table">
            <a:tbl>
              <a:tblPr/>
              <a:tblGrid>
                <a:gridCol w="833581">
                  <a:extLst>
                    <a:ext uri="{9D8B030D-6E8A-4147-A177-3AD203B41FA5}">
                      <a16:colId xmlns:a16="http://schemas.microsoft.com/office/drawing/2014/main" val="2463448766"/>
                    </a:ext>
                  </a:extLst>
                </a:gridCol>
                <a:gridCol w="6191410">
                  <a:extLst>
                    <a:ext uri="{9D8B030D-6E8A-4147-A177-3AD203B41FA5}">
                      <a16:colId xmlns:a16="http://schemas.microsoft.com/office/drawing/2014/main" val="1251424425"/>
                    </a:ext>
                  </a:extLst>
                </a:gridCol>
                <a:gridCol w="2144409">
                  <a:extLst>
                    <a:ext uri="{9D8B030D-6E8A-4147-A177-3AD203B41FA5}">
                      <a16:colId xmlns:a16="http://schemas.microsoft.com/office/drawing/2014/main" val="214171159"/>
                    </a:ext>
                  </a:extLst>
                </a:gridCol>
              </a:tblGrid>
              <a:tr h="678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№п/п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объекта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объекта, руб.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403667"/>
                  </a:ext>
                </a:extLst>
              </a:tr>
              <a:tr h="339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Основные объекты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56451"/>
                  </a:ext>
                </a:extLst>
              </a:tr>
              <a:tr h="339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Логистический центр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862 000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770384"/>
                  </a:ext>
                </a:extLst>
              </a:tr>
              <a:tr h="339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Крупоцех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по переработке зерна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000 000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5281"/>
                  </a:ext>
                </a:extLst>
              </a:tr>
              <a:tr h="5779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Технологическое оборудование для приемки и хранения зерна в объеме 80000 тонн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633 778 370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39847"/>
                  </a:ext>
                </a:extLst>
              </a:tr>
              <a:tr h="339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Объекты инфраструктуры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696681"/>
                  </a:ext>
                </a:extLst>
              </a:tr>
              <a:tr h="467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Благоустройство территории, устройство подъездных автомобильных дорог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120 000 000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928905"/>
                  </a:ext>
                </a:extLst>
              </a:tr>
              <a:tr h="322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Строительство железнодорожных подъездных путей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55 500 000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805497"/>
                  </a:ext>
                </a:extLst>
              </a:tr>
              <a:tr h="292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Линейные объекты энергетики, кабельные линии ТП,РП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49 069 800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016320"/>
                  </a:ext>
                </a:extLst>
              </a:tr>
              <a:tr h="339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Линейные объекты газового хозяйства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10 868 000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912200"/>
                  </a:ext>
                </a:extLst>
              </a:tr>
              <a:tr h="2830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Водоснабжение и канализация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12 000 000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764346"/>
                  </a:ext>
                </a:extLst>
              </a:tr>
              <a:tr h="339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Внутриплощадочные сети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18 293 000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541771"/>
                  </a:ext>
                </a:extLst>
              </a:tr>
              <a:tr h="339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Теплоцентр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по выработке тепла и пара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51 366 001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227083"/>
                  </a:ext>
                </a:extLst>
              </a:tr>
              <a:tr h="264450">
                <a:tc>
                  <a:txBody>
                    <a:bodyPr/>
                    <a:lstStyle/>
                    <a:p>
                      <a:pPr marL="0" marR="0" lvl="0" indent="0" algn="ctr" defTabSz="121871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Прочая инфраструктура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135 133 739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189105"/>
                  </a:ext>
                </a:extLst>
              </a:tr>
              <a:tr h="282770">
                <a:tc>
                  <a:txBody>
                    <a:bodyPr/>
                    <a:lstStyle/>
                    <a:p>
                      <a:pPr marL="0" marR="0" lvl="0" indent="0" algn="ctr" defTabSz="121871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строительные расходы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261 643 594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667294"/>
                  </a:ext>
                </a:extLst>
              </a:tr>
              <a:tr h="3394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2 869 652 504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362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9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52824" y="1028700"/>
            <a:ext cx="12323051" cy="114901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Потребности для реализации проекта производственно-логистического комплекса ООО "Ресурс"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19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1200" y="2692400"/>
            <a:ext cx="11645900" cy="4891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/>
              <a:t>Электрические мощности 5550 кВт</a:t>
            </a:r>
          </a:p>
          <a:p>
            <a:r>
              <a:rPr lang="ru-RU" dirty="0" smtClean="0"/>
              <a:t>Из них: электрические мощности 2 категории– 2500 </a:t>
            </a:r>
            <a:r>
              <a:rPr lang="ru-RU" dirty="0"/>
              <a:t>кВт</a:t>
            </a:r>
          </a:p>
          <a:p>
            <a:r>
              <a:rPr lang="ru-RU" dirty="0" smtClean="0"/>
              <a:t>Электрические мощности 3 категории – 3050 кВт</a:t>
            </a:r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/>
              <a:t>Потребление </a:t>
            </a:r>
            <a:r>
              <a:rPr lang="ru-RU" b="1" dirty="0" smtClean="0"/>
              <a:t>газа, 4000 </a:t>
            </a:r>
            <a:r>
              <a:rPr lang="ru-RU" b="1" dirty="0" err="1" smtClean="0"/>
              <a:t>м.куб</a:t>
            </a:r>
            <a:r>
              <a:rPr lang="ru-RU" b="1" dirty="0" smtClean="0"/>
              <a:t>/час</a:t>
            </a:r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/>
              <a:t>Потребление воды, </a:t>
            </a:r>
            <a:r>
              <a:rPr lang="ru-RU" b="1" dirty="0" smtClean="0"/>
              <a:t>22,0 </a:t>
            </a:r>
            <a:r>
              <a:rPr lang="ru-RU" b="1" dirty="0" err="1" smtClean="0"/>
              <a:t>м.куб</a:t>
            </a:r>
            <a:r>
              <a:rPr lang="ru-RU" b="1" dirty="0" smtClean="0"/>
              <a:t>/час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/>
              <a:t>Необходима реконструкция подъездных путей (областной автомобильной дороги общего пользования регионального значения), в части реконструкции перекрестка и организации полосы разгона и торможения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/>
              <a:t>Необходимо строительство 3,7 км. железнодорожных подъездных путей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508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2313" y="1028700"/>
            <a:ext cx="12587287" cy="611414"/>
          </a:xfrm>
        </p:spPr>
        <p:txBody>
          <a:bodyPr/>
          <a:lstStyle/>
          <a:p>
            <a:r>
              <a:rPr lang="ru-RU" altLang="ru-RU" dirty="0">
                <a:solidFill>
                  <a:srgbClr val="FF0000"/>
                </a:solidFill>
              </a:rPr>
              <a:t>Достижения Компании на Рынке за </a:t>
            </a:r>
            <a:r>
              <a:rPr lang="ru-RU" altLang="ru-RU" dirty="0" smtClean="0">
                <a:solidFill>
                  <a:srgbClr val="FF0000"/>
                </a:solidFill>
              </a:rPr>
              <a:t>25 лет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t>8 August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t"/>
          <a:lstStyle/>
          <a:p>
            <a:fld id="{483EFF3F-8D48-C844-9066-03B7131FA063}" type="slidenum">
              <a:rPr lang="en-US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rPr>
              <a:pPr/>
              <a:t>2</a:t>
            </a:fld>
            <a:endParaRPr lang="en-US" dirty="0">
              <a:solidFill>
                <a:srgbClr val="E41D12"/>
              </a:solidFill>
              <a:latin typeface="Oksana Sans Narrow" charset="0"/>
              <a:ea typeface="Oksana Sans Narrow" charset="0"/>
              <a:cs typeface="Oksana Sans Narrow" charset="0"/>
            </a:endParaRPr>
          </a:p>
        </p:txBody>
      </p:sp>
      <p:graphicFrame>
        <p:nvGraphicFramePr>
          <p:cNvPr id="7" name="Диаграмма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305275"/>
              </p:ext>
            </p:extLst>
          </p:nvPr>
        </p:nvGraphicFramePr>
        <p:xfrm>
          <a:off x="7733147" y="3354306"/>
          <a:ext cx="6781799" cy="3340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3315"/>
          <p:cNvSpPr>
            <a:spLocks noChangeArrowheads="1"/>
          </p:cNvSpPr>
          <p:nvPr/>
        </p:nvSpPr>
        <p:spPr bwMode="auto">
          <a:xfrm>
            <a:off x="9787039" y="2965214"/>
            <a:ext cx="2492798" cy="400110"/>
          </a:xfrm>
          <a:prstGeom prst="rect">
            <a:avLst/>
          </a:prstGeom>
          <a:extLst/>
        </p:spPr>
        <p:txBody>
          <a:bodyPr vert="horz" lIns="91440" tIns="45720" rIns="91440" bIns="45720" rtlCol="0" anchor="t"/>
          <a:lstStyle/>
          <a:p>
            <a:r>
              <a:rPr lang="ru-RU" altLang="ru-RU" sz="2000" b="1" dirty="0">
                <a:solidFill>
                  <a:srgbClr val="008000"/>
                </a:solidFill>
                <a:latin typeface="Oksana Sans Narrow" charset="0"/>
                <a:ea typeface="Oksana Sans Narrow" charset="0"/>
                <a:cs typeface="Oksana Sans Narrow" charset="0"/>
              </a:rPr>
              <a:t>Динамика Продаж</a:t>
            </a:r>
          </a:p>
        </p:txBody>
      </p:sp>
      <p:sp>
        <p:nvSpPr>
          <p:cNvPr id="14" name="Прямоугольник 13317"/>
          <p:cNvSpPr>
            <a:spLocks noChangeArrowheads="1"/>
          </p:cNvSpPr>
          <p:nvPr/>
        </p:nvSpPr>
        <p:spPr bwMode="auto">
          <a:xfrm>
            <a:off x="5808023" y="2228079"/>
            <a:ext cx="21447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  <a:latin typeface="Trebuchet MS" pitchFamily="34" charset="0"/>
              </a:rPr>
              <a:t>мы производим продукцию на современном высокотехнологичном оборудовании</a:t>
            </a:r>
          </a:p>
        </p:txBody>
      </p:sp>
      <p:sp>
        <p:nvSpPr>
          <p:cNvPr id="16" name="Прямоугольник 13320"/>
          <p:cNvSpPr>
            <a:spLocks noChangeArrowheads="1"/>
          </p:cNvSpPr>
          <p:nvPr/>
        </p:nvSpPr>
        <p:spPr bwMode="auto">
          <a:xfrm>
            <a:off x="2972165" y="2777359"/>
            <a:ext cx="2464552" cy="400110"/>
          </a:xfrm>
          <a:prstGeom prst="rect">
            <a:avLst/>
          </a:prstGeom>
          <a:extLst/>
        </p:spPr>
        <p:txBody>
          <a:bodyPr vert="horz" lIns="91440" tIns="45720" rIns="91440" bIns="45720" rtlCol="0" anchor="t"/>
          <a:lstStyle/>
          <a:p>
            <a:r>
              <a:rPr lang="ru-RU" altLang="ru-RU" sz="2000" b="1" dirty="0" smtClean="0">
                <a:solidFill>
                  <a:srgbClr val="008000"/>
                </a:solidFill>
                <a:latin typeface="Oksana Sans Narrow" charset="0"/>
                <a:ea typeface="Oksana Sans Narrow" charset="0"/>
                <a:cs typeface="Oksana Sans Narrow" charset="0"/>
              </a:rPr>
              <a:t>Преимущества</a:t>
            </a:r>
            <a:endParaRPr lang="ru-RU" altLang="ru-RU" sz="2000" b="1" dirty="0">
              <a:solidFill>
                <a:srgbClr val="008000"/>
              </a:solidFill>
              <a:latin typeface="Oksana Sans Narrow" charset="0"/>
              <a:ea typeface="Oksana Sans Narrow" charset="0"/>
              <a:cs typeface="Oksana Sans Narrow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 bwMode="auto">
          <a:xfrm>
            <a:off x="1229439" y="3266630"/>
            <a:ext cx="2810738" cy="1637695"/>
          </a:xfrm>
          <a:prstGeom prst="round2DiagRect">
            <a:avLst/>
          </a:prstGeom>
          <a:solidFill>
            <a:srgbClr val="66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Oksana Sans Narrow" charset="0"/>
                <a:ea typeface="Oksana Sans Narrow" charset="0"/>
                <a:cs typeface="Oksana Sans Narrow" charset="0"/>
              </a:rPr>
              <a:t>Компания </a:t>
            </a:r>
            <a:r>
              <a:rPr lang="ru-RU" sz="1400" b="1" dirty="0">
                <a:latin typeface="Oksana Sans Narrow" charset="0"/>
                <a:ea typeface="Oksana Sans Narrow" charset="0"/>
                <a:cs typeface="Oksana Sans Narrow" charset="0"/>
              </a:rPr>
              <a:t>перерабатывает</a:t>
            </a:r>
            <a:r>
              <a:rPr lang="ru-RU" sz="1400" dirty="0">
                <a:latin typeface="Oksana Sans Narrow" charset="0"/>
                <a:ea typeface="Oksana Sans Narrow" charset="0"/>
                <a:cs typeface="Oksana Sans Narrow" charset="0"/>
              </a:rPr>
              <a:t> </a:t>
            </a:r>
            <a:r>
              <a:rPr lang="ru-RU" sz="1400" dirty="0" smtClean="0">
                <a:latin typeface="Oksana Sans Narrow" charset="0"/>
                <a:ea typeface="Oksana Sans Narrow" charset="0"/>
                <a:cs typeface="Oksana Sans Narrow" charset="0"/>
              </a:rPr>
              <a:t>10 видов злаковых </a:t>
            </a:r>
            <a:r>
              <a:rPr lang="ru-RU" sz="1400" dirty="0">
                <a:latin typeface="Oksana Sans Narrow" charset="0"/>
                <a:ea typeface="Oksana Sans Narrow" charset="0"/>
                <a:cs typeface="Oksana Sans Narrow" charset="0"/>
              </a:rPr>
              <a:t>и бобовых культур </a:t>
            </a:r>
            <a:r>
              <a:rPr lang="ru-RU" sz="1400" b="1" dirty="0">
                <a:latin typeface="Oksana Sans Narrow" charset="0"/>
                <a:ea typeface="Oksana Sans Narrow" charset="0"/>
                <a:cs typeface="Oksana Sans Narrow" charset="0"/>
              </a:rPr>
              <a:t>сохраняя</a:t>
            </a:r>
            <a:r>
              <a:rPr lang="ru-RU" sz="1400" dirty="0">
                <a:latin typeface="Oksana Sans Narrow" charset="0"/>
                <a:ea typeface="Oksana Sans Narrow" charset="0"/>
                <a:cs typeface="Oksana Sans Narrow" charset="0"/>
              </a:rPr>
              <a:t> витамины и полезные вещества</a:t>
            </a: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 bwMode="auto">
          <a:xfrm>
            <a:off x="4204441" y="3266630"/>
            <a:ext cx="2769014" cy="1637696"/>
          </a:xfrm>
          <a:prstGeom prst="round2DiagRect">
            <a:avLst/>
          </a:prstGeom>
          <a:solidFill>
            <a:srgbClr val="99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Oksana Sans Narrow" charset="0"/>
                <a:ea typeface="Oksana Sans Narrow" charset="0"/>
                <a:cs typeface="Oksana Sans Narrow" charset="0"/>
              </a:rPr>
              <a:t>Компания производит продукцию на </a:t>
            </a:r>
            <a:r>
              <a:rPr lang="ru-RU" sz="1400" b="1" dirty="0">
                <a:latin typeface="Oksana Sans Narrow" charset="0"/>
                <a:ea typeface="Oksana Sans Narrow" charset="0"/>
                <a:cs typeface="Oksana Sans Narrow" charset="0"/>
              </a:rPr>
              <a:t>современном высокотехнологичном </a:t>
            </a:r>
            <a:r>
              <a:rPr lang="ru-RU" sz="1400" b="1" dirty="0" smtClean="0">
                <a:latin typeface="Oksana Sans Narrow" charset="0"/>
                <a:ea typeface="Oksana Sans Narrow" charset="0"/>
                <a:cs typeface="Oksana Sans Narrow" charset="0"/>
              </a:rPr>
              <a:t>оборудовании</a:t>
            </a:r>
            <a:endParaRPr lang="ru-RU" sz="1400" dirty="0">
              <a:latin typeface="Oksana Sans Narrow" charset="0"/>
              <a:ea typeface="Oksana Sans Narrow" charset="0"/>
              <a:cs typeface="Oksana Sans Narrow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 bwMode="auto">
          <a:xfrm>
            <a:off x="1229439" y="5024582"/>
            <a:ext cx="2810738" cy="1681292"/>
          </a:xfrm>
          <a:prstGeom prst="round2Diag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Oksana Sans Narrow" charset="0"/>
                <a:ea typeface="Oksana Sans Narrow" charset="0"/>
                <a:cs typeface="Oksana Sans Narrow" charset="0"/>
              </a:rPr>
              <a:t>Компанией </a:t>
            </a:r>
            <a:r>
              <a:rPr lang="ru-RU" sz="1400" b="1" dirty="0">
                <a:latin typeface="Oksana Sans Narrow" charset="0"/>
                <a:ea typeface="Oksana Sans Narrow" charset="0"/>
                <a:cs typeface="Oksana Sans Narrow" charset="0"/>
              </a:rPr>
              <a:t>контролируется качество</a:t>
            </a:r>
            <a:r>
              <a:rPr lang="ru-RU" sz="1400" dirty="0">
                <a:latin typeface="Oksana Sans Narrow" charset="0"/>
                <a:ea typeface="Oksana Sans Narrow" charset="0"/>
                <a:cs typeface="Oksana Sans Narrow" charset="0"/>
              </a:rPr>
              <a:t> и безопасность продукции на каждом этапе производства</a:t>
            </a: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 bwMode="auto">
          <a:xfrm>
            <a:off x="4204440" y="5024582"/>
            <a:ext cx="2769015" cy="1681292"/>
          </a:xfrm>
          <a:prstGeom prst="round2DiagRect">
            <a:avLst/>
          </a:prstGeom>
          <a:solidFill>
            <a:srgbClr val="FF99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Oksana Sans Narrow" charset="0"/>
                <a:ea typeface="Oksana Sans Narrow" charset="0"/>
                <a:cs typeface="Oksana Sans Narrow" charset="0"/>
              </a:rPr>
              <a:t>Перерабатываемое зерно </a:t>
            </a:r>
            <a:r>
              <a:rPr lang="ru-RU" sz="1400" b="1" dirty="0">
                <a:latin typeface="Oksana Sans Narrow" charset="0"/>
                <a:ea typeface="Oksana Sans Narrow" charset="0"/>
                <a:cs typeface="Oksana Sans Narrow" charset="0"/>
              </a:rPr>
              <a:t>выращивается</a:t>
            </a:r>
            <a:r>
              <a:rPr lang="ru-RU" sz="1400" dirty="0">
                <a:latin typeface="Oksana Sans Narrow" charset="0"/>
                <a:ea typeface="Oksana Sans Narrow" charset="0"/>
                <a:cs typeface="Oksana Sans Narrow" charset="0"/>
              </a:rPr>
              <a:t> в экологически чистых районах России (Южный Урал, Алтай, Поволжье) и Казахстана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8264475" y="4897099"/>
            <a:ext cx="10171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Oksana Sans Narrow" charset="0"/>
                <a:ea typeface="Oksana Sans Narrow" charset="0"/>
                <a:cs typeface="Oksana Sans Narrow" charset="0"/>
              </a:rPr>
              <a:t>КРИЗИС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04577" y="6431137"/>
            <a:ext cx="3400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 i="1"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dirty="0"/>
              <a:t>Источник: данные компании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11798726" y="4325826"/>
            <a:ext cx="88000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Oksana Sans Narrow" charset="0"/>
                <a:ea typeface="Oksana Sans Narrow" charset="0"/>
                <a:cs typeface="Oksana Sans Narrow" charset="0"/>
              </a:rPr>
              <a:t>КРИЗИС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10004116" y="4551924"/>
            <a:ext cx="10035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00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dirty="0"/>
              <a:t>ЗАСУХА</a:t>
            </a:r>
          </a:p>
        </p:txBody>
      </p:sp>
    </p:spTree>
    <p:extLst>
      <p:ext uri="{BB962C8B-B14F-4D97-AF65-F5344CB8AC3E}">
        <p14:creationId xmlns:p14="http://schemas.microsoft.com/office/powerpoint/2010/main" val="36983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4806318"/>
            <a:ext cx="14132361" cy="221742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Логистический комплекс ООО "Ресурс"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425" y="371578"/>
            <a:ext cx="6734175" cy="42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3552825" y="1028700"/>
            <a:ext cx="11585575" cy="75079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Характеристики Логистического комплекса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0711">
              <a:lnSpc>
                <a:spcPts val="1729"/>
              </a:lnSpc>
            </a:pPr>
            <a:fld id="{81D60167-4931-47E6-BA6A-407CBD079E47}" type="slidenum">
              <a:rPr spc="-6" dirty="0"/>
              <a:pPr marL="30711">
                <a:lnSpc>
                  <a:spcPts val="1729"/>
                </a:lnSpc>
              </a:pPr>
              <a:t>21</a:t>
            </a:fld>
            <a:endParaRPr spc="-6" dirty="0"/>
          </a:p>
        </p:txBody>
      </p:sp>
      <p:sp>
        <p:nvSpPr>
          <p:cNvPr id="7" name="object 7"/>
          <p:cNvSpPr txBox="1"/>
          <p:nvPr/>
        </p:nvSpPr>
        <p:spPr>
          <a:xfrm>
            <a:off x="2260600" y="3265572"/>
            <a:ext cx="5524500" cy="464241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indent="327074" algn="just">
              <a:lnSpc>
                <a:spcPct val="114999"/>
              </a:lnSpc>
              <a:spcBef>
                <a:spcPts val="121"/>
              </a:spcBef>
            </a:pPr>
            <a:r>
              <a:rPr sz="2000" spc="-12" dirty="0">
                <a:latin typeface="Calibri"/>
                <a:cs typeface="Calibri"/>
              </a:rPr>
              <a:t>Предполагается, что </a:t>
            </a:r>
            <a:r>
              <a:rPr sz="2000" spc="-6" dirty="0">
                <a:latin typeface="Calibri"/>
                <a:cs typeface="Calibri"/>
              </a:rPr>
              <a:t>новый РЦ </a:t>
            </a:r>
            <a:r>
              <a:rPr sz="2000" spc="-24" dirty="0">
                <a:latin typeface="Calibri"/>
                <a:cs typeface="Calibri"/>
              </a:rPr>
              <a:t>будет  </a:t>
            </a:r>
            <a:r>
              <a:rPr sz="2000" spc="-6" dirty="0">
                <a:latin typeface="Calibri"/>
                <a:cs typeface="Calibri"/>
              </a:rPr>
              <a:t>представлять собой </a:t>
            </a:r>
            <a:r>
              <a:rPr sz="2000" spc="-12" dirty="0">
                <a:latin typeface="Calibri"/>
                <a:cs typeface="Calibri"/>
              </a:rPr>
              <a:t>складской комплекс </a:t>
            </a:r>
            <a:r>
              <a:rPr sz="2000" spc="-6" dirty="0">
                <a:latin typeface="Calibri"/>
                <a:cs typeface="Calibri"/>
              </a:rPr>
              <a:t>класса  А</a:t>
            </a:r>
            <a:r>
              <a:rPr sz="2000" spc="-6" dirty="0" smtClean="0">
                <a:latin typeface="Calibri"/>
                <a:cs typeface="Calibri"/>
              </a:rPr>
              <a:t>+</a:t>
            </a:r>
            <a:r>
              <a:rPr lang="ru-RU" sz="2000" spc="-6" dirty="0" smtClean="0">
                <a:latin typeface="Calibri"/>
                <a:cs typeface="Calibri"/>
              </a:rPr>
              <a:t> оборудованный автоматизированной системой управления</a:t>
            </a:r>
            <a:r>
              <a:rPr sz="2000" spc="-6" dirty="0" smtClean="0">
                <a:latin typeface="Calibri"/>
                <a:cs typeface="Calibri"/>
              </a:rPr>
              <a:t>,</a:t>
            </a:r>
            <a:r>
              <a:rPr lang="ru-RU" sz="2000" spc="-6" dirty="0" smtClean="0">
                <a:latin typeface="Calibri"/>
                <a:cs typeface="Calibri"/>
              </a:rPr>
              <a:t> площадью </a:t>
            </a:r>
            <a:r>
              <a:rPr lang="en-US" sz="2000" spc="-18" dirty="0" smtClean="0">
                <a:latin typeface="Calibri"/>
                <a:cs typeface="Calibri"/>
              </a:rPr>
              <a:t>10780 </a:t>
            </a:r>
            <a:r>
              <a:rPr sz="2000" spc="-6" dirty="0" smtClean="0">
                <a:latin typeface="Calibri"/>
                <a:cs typeface="Calibri"/>
              </a:rPr>
              <a:t>м2</a:t>
            </a:r>
            <a:r>
              <a:rPr sz="2000" spc="-6" dirty="0">
                <a:latin typeface="Calibri"/>
                <a:cs typeface="Calibri"/>
              </a:rPr>
              <a:t>, </a:t>
            </a:r>
            <a:r>
              <a:rPr sz="2000" spc="-6" dirty="0" err="1">
                <a:latin typeface="Calibri"/>
                <a:cs typeface="Calibri"/>
              </a:rPr>
              <a:t>шириной</a:t>
            </a:r>
            <a:r>
              <a:rPr sz="2000" spc="-6" dirty="0">
                <a:latin typeface="Calibri"/>
                <a:cs typeface="Calibri"/>
              </a:rPr>
              <a:t> </a:t>
            </a:r>
            <a:r>
              <a:rPr lang="en-US" sz="2000" spc="-6" dirty="0" smtClean="0">
                <a:latin typeface="Calibri"/>
                <a:cs typeface="Calibri"/>
              </a:rPr>
              <a:t>98 </a:t>
            </a:r>
            <a:r>
              <a:rPr sz="2000" spc="-6" dirty="0" smtClean="0">
                <a:latin typeface="Calibri"/>
                <a:cs typeface="Calibri"/>
              </a:rPr>
              <a:t>м </a:t>
            </a:r>
            <a:r>
              <a:rPr sz="2000" spc="-6" dirty="0">
                <a:latin typeface="Calibri"/>
                <a:cs typeface="Calibri"/>
              </a:rPr>
              <a:t>и </a:t>
            </a:r>
            <a:r>
              <a:rPr sz="2000" spc="-6" dirty="0" err="1">
                <a:latin typeface="Calibri"/>
                <a:cs typeface="Calibri"/>
              </a:rPr>
              <a:t>длиной</a:t>
            </a:r>
            <a:r>
              <a:rPr sz="2000" spc="-6" dirty="0">
                <a:latin typeface="Calibri"/>
                <a:cs typeface="Calibri"/>
              </a:rPr>
              <a:t> </a:t>
            </a:r>
            <a:r>
              <a:rPr lang="en-US" sz="2000" spc="-6" dirty="0" smtClean="0">
                <a:latin typeface="Calibri"/>
                <a:cs typeface="Calibri"/>
              </a:rPr>
              <a:t>110 </a:t>
            </a:r>
            <a:r>
              <a:rPr sz="2000" spc="-6" dirty="0" smtClean="0">
                <a:latin typeface="Calibri"/>
                <a:cs typeface="Calibri"/>
              </a:rPr>
              <a:t>м,</a:t>
            </a:r>
            <a:r>
              <a:rPr lang="en-US" sz="2000" spc="-6" dirty="0" smtClean="0">
                <a:latin typeface="Calibri"/>
                <a:cs typeface="Calibri"/>
              </a:rPr>
              <a:t> </a:t>
            </a:r>
            <a:r>
              <a:rPr lang="ru-RU" sz="2000" spc="-6" dirty="0" smtClean="0">
                <a:latin typeface="Calibri"/>
                <a:cs typeface="Calibri"/>
              </a:rPr>
              <a:t>высотой более 26 метров,</a:t>
            </a:r>
            <a:r>
              <a:rPr sz="2000" spc="-6" dirty="0" smtClean="0">
                <a:latin typeface="Calibri"/>
                <a:cs typeface="Calibri"/>
              </a:rPr>
              <a:t> </a:t>
            </a:r>
            <a:r>
              <a:rPr sz="2000" spc="-6" dirty="0" err="1" smtClean="0">
                <a:latin typeface="Calibri"/>
                <a:cs typeface="Calibri"/>
              </a:rPr>
              <a:t>статичной</a:t>
            </a:r>
            <a:r>
              <a:rPr lang="en-US" sz="2000" spc="-6" dirty="0">
                <a:latin typeface="Calibri"/>
                <a:cs typeface="Calibri"/>
              </a:rPr>
              <a:t> </a:t>
            </a:r>
            <a:r>
              <a:rPr sz="2000" spc="-6" dirty="0" err="1" smtClean="0">
                <a:latin typeface="Calibri"/>
                <a:cs typeface="Calibri"/>
              </a:rPr>
              <a:t>нагрузкой</a:t>
            </a:r>
            <a:r>
              <a:rPr sz="2000" spc="-6" dirty="0" smtClean="0">
                <a:latin typeface="Calibri"/>
                <a:cs typeface="Calibri"/>
              </a:rPr>
              <a:t> </a:t>
            </a:r>
            <a:r>
              <a:rPr sz="2000" spc="-6" dirty="0">
                <a:latin typeface="Calibri"/>
                <a:cs typeface="Calibri"/>
              </a:rPr>
              <a:t>на </a:t>
            </a:r>
            <a:r>
              <a:rPr sz="2000" spc="-18" dirty="0">
                <a:latin typeface="Calibri"/>
                <a:cs typeface="Calibri"/>
              </a:rPr>
              <a:t>пол </a:t>
            </a:r>
            <a:r>
              <a:rPr sz="2000" spc="-6" dirty="0">
                <a:latin typeface="Calibri"/>
                <a:cs typeface="Calibri"/>
              </a:rPr>
              <a:t>склада не менее 8 тонн/м2  (самонесущий 12 тонн/м2). </a:t>
            </a:r>
            <a:r>
              <a:rPr sz="2000" spc="-12" dirty="0">
                <a:latin typeface="Calibri"/>
                <a:cs typeface="Calibri"/>
              </a:rPr>
              <a:t>Количество доков  </a:t>
            </a:r>
            <a:r>
              <a:rPr sz="2000" spc="-6" dirty="0">
                <a:latin typeface="Calibri"/>
                <a:cs typeface="Calibri"/>
              </a:rPr>
              <a:t>приемки – </a:t>
            </a:r>
            <a:r>
              <a:rPr sz="2000" spc="-12" dirty="0">
                <a:latin typeface="Calibri"/>
                <a:cs typeface="Calibri"/>
              </a:rPr>
              <a:t>3ед., </a:t>
            </a:r>
            <a:r>
              <a:rPr sz="2000" spc="-12" dirty="0" err="1">
                <a:latin typeface="Calibri"/>
                <a:cs typeface="Calibri"/>
              </a:rPr>
              <a:t>отгрузки</a:t>
            </a:r>
            <a:r>
              <a:rPr sz="2000" spc="-12" dirty="0">
                <a:latin typeface="Calibri"/>
                <a:cs typeface="Calibri"/>
              </a:rPr>
              <a:t> </a:t>
            </a:r>
            <a:r>
              <a:rPr lang="en-US" sz="2000" spc="-6" dirty="0" smtClean="0">
                <a:latin typeface="Calibri"/>
                <a:cs typeface="Calibri"/>
              </a:rPr>
              <a:t>8</a:t>
            </a:r>
            <a:r>
              <a:rPr sz="2000" spc="-6" dirty="0" smtClean="0">
                <a:latin typeface="Calibri"/>
                <a:cs typeface="Calibri"/>
              </a:rPr>
              <a:t> </a:t>
            </a:r>
            <a:r>
              <a:rPr sz="2000" spc="-12" dirty="0">
                <a:latin typeface="Calibri"/>
                <a:cs typeface="Calibri"/>
              </a:rPr>
              <a:t>ед.,  </a:t>
            </a:r>
            <a:r>
              <a:rPr sz="2000" spc="-6" dirty="0">
                <a:latin typeface="Calibri"/>
                <a:cs typeface="Calibri"/>
              </a:rPr>
              <a:t>погрузки/разгрузки вагонов – 3 </a:t>
            </a:r>
            <a:r>
              <a:rPr sz="2000" spc="-12" dirty="0" err="1">
                <a:latin typeface="Calibri"/>
                <a:cs typeface="Calibri"/>
              </a:rPr>
              <a:t>ед</a:t>
            </a:r>
            <a:r>
              <a:rPr sz="2000" spc="-12" dirty="0" smtClean="0">
                <a:latin typeface="Calibri"/>
                <a:cs typeface="Calibri"/>
              </a:rPr>
              <a:t>.</a:t>
            </a:r>
            <a:endParaRPr lang="ru-RU" sz="2000" spc="-12" dirty="0" smtClean="0">
              <a:latin typeface="Calibri"/>
              <a:cs typeface="Calibri"/>
            </a:endParaRPr>
          </a:p>
          <a:p>
            <a:pPr marL="15356" marR="6142" indent="327074" algn="just">
              <a:lnSpc>
                <a:spcPct val="114999"/>
              </a:lnSpc>
              <a:spcBef>
                <a:spcPts val="121"/>
              </a:spcBef>
            </a:pPr>
            <a:r>
              <a:rPr lang="ru-RU" sz="2000" spc="-12" dirty="0" smtClean="0">
                <a:latin typeface="Calibri"/>
                <a:cs typeface="Calibri"/>
              </a:rPr>
              <a:t>Одновременное хранение 8400 тонн продукции.</a:t>
            </a:r>
          </a:p>
          <a:p>
            <a:pPr marL="15356" marR="6142" indent="327074" algn="just">
              <a:lnSpc>
                <a:spcPct val="114999"/>
              </a:lnSpc>
              <a:spcBef>
                <a:spcPts val="121"/>
              </a:spcBef>
            </a:pPr>
            <a:r>
              <a:rPr lang="ru-RU" sz="2000" spc="-12" dirty="0" smtClean="0">
                <a:latin typeface="Calibri"/>
                <a:cs typeface="Calibri"/>
              </a:rPr>
              <a:t>Мощности по отгрузке товара 74,48 тонн продукции в час.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1804899"/>
            <a:ext cx="12582525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Проект строительства логистического </a:t>
            </a:r>
            <a:r>
              <a:rPr lang="ru-RU" b="1" dirty="0" smtClean="0"/>
              <a:t>комплекса направлен </a:t>
            </a:r>
            <a:r>
              <a:rPr lang="ru-RU" b="1" dirty="0"/>
              <a:t>на повышение эффективности </a:t>
            </a:r>
            <a:r>
              <a:rPr lang="ru-RU" b="1" dirty="0" smtClean="0"/>
              <a:t>процесса приемки, хранения и </a:t>
            </a:r>
            <a:r>
              <a:rPr lang="ru-RU" b="1" dirty="0"/>
              <a:t>отгрузки товара при </a:t>
            </a:r>
            <a:r>
              <a:rPr lang="ru-RU" b="1" dirty="0" smtClean="0"/>
              <a:t>существенном увеличении объемов.</a:t>
            </a:r>
            <a:endParaRPr lang="en-US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2597235"/>
            <a:ext cx="5600700" cy="65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67989" y="1028700"/>
            <a:ext cx="12323051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2187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</a:rPr>
              <a:t>Требования к </a:t>
            </a:r>
            <a:r>
              <a:rPr lang="ru-RU" dirty="0" err="1" smtClean="0">
                <a:solidFill>
                  <a:srgbClr val="FF0000"/>
                </a:solidFill>
              </a:rPr>
              <a:t>энерго</a:t>
            </a:r>
            <a:r>
              <a:rPr lang="ru-RU" dirty="0" smtClean="0">
                <a:solidFill>
                  <a:srgbClr val="FF0000"/>
                </a:solidFill>
              </a:rPr>
              <a:t>-ресурсам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2716" y="3182048"/>
            <a:ext cx="12115800" cy="2615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  <a:p>
            <a:r>
              <a:rPr lang="ru-RU" sz="2800" dirty="0"/>
              <a:t> </a:t>
            </a:r>
            <a:r>
              <a:rPr lang="ru-RU" sz="2800" dirty="0" smtClean="0"/>
              <a:t>   Требования по электрической мощности:</a:t>
            </a:r>
          </a:p>
          <a:p>
            <a:endParaRPr lang="ru-RU" sz="28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/>
              <a:t>Потребляемая электрическая мощность 960 кВт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/>
              <a:t>Потребность в тепловой энергии (отопление) 2967 кВт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1114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825" y="4893460"/>
            <a:ext cx="14132361" cy="221742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Производственный комплекс ООО "Ресурс"</a:t>
            </a:r>
            <a:endParaRPr lang="en-US" sz="6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8509000" y="127000"/>
            <a:ext cx="753883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0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67989" y="1028700"/>
            <a:ext cx="12323051" cy="86868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Производство овса - приверженность </a:t>
            </a:r>
            <a:r>
              <a:rPr lang="ru-RU" dirty="0">
                <a:solidFill>
                  <a:srgbClr val="FF0000"/>
                </a:solidFill>
              </a:rPr>
              <a:t>качеству, основанная на традициях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24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7" y="2553206"/>
            <a:ext cx="8384452" cy="52003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0760" y="1825620"/>
            <a:ext cx="661679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Высокие требования к технологической обработке </a:t>
            </a:r>
          </a:p>
          <a:p>
            <a:r>
              <a:rPr lang="ru-RU" sz="2000" dirty="0" smtClean="0"/>
              <a:t>Овес является популярным продуктом питания, так как отличается высоким содержанием витаминов, минералов  и аминокислот, а также приятным вкусом. Долгие годы он пользовался популярностью из-за простоты приготовления. Сегодня ввиду изменений в пищевых привычках и повышенного внимания к вопросам здоровья все большее значение приобретают высокие требования к качеству.  А, соответственно, повышаются и требования к процессу обработки. </a:t>
            </a:r>
            <a:endParaRPr lang="en-US" sz="2000" dirty="0" smtClean="0"/>
          </a:p>
          <a:p>
            <a:r>
              <a:rPr lang="ru-RU" sz="2000" b="1" dirty="0"/>
              <a:t>Плющильный станок обеспечивает высокое качество продукции</a:t>
            </a:r>
            <a:endParaRPr lang="en-US" sz="2000" b="1" dirty="0"/>
          </a:p>
          <a:p>
            <a:r>
              <a:rPr lang="ru-RU" sz="2000" dirty="0"/>
              <a:t>Основными элементами любой технологической установки для переработки овсяной крупы </a:t>
            </a:r>
            <a:r>
              <a:rPr lang="ru-RU" sz="2000" dirty="0" smtClean="0"/>
              <a:t>являются </a:t>
            </a:r>
            <a:r>
              <a:rPr lang="ru-RU" sz="2000" dirty="0" err="1"/>
              <a:t>шелушитель</a:t>
            </a:r>
            <a:r>
              <a:rPr lang="ru-RU" sz="2000" dirty="0"/>
              <a:t>, сушилка и плющильный станок. Благодаря точной регулировке зазора и постоянному высокому давлению вальцов получается продукция однородного качества. Кроме того, за счет высокого уровня автоматизации плющильного станка обеспечивается оптимальная производительность и возможность полного контроля качества перерабатываемой овсяной крупы.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939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67989" y="834186"/>
            <a:ext cx="12323051" cy="8686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 необработанного </a:t>
            </a:r>
            <a:r>
              <a:rPr lang="ru-RU" dirty="0" smtClean="0">
                <a:solidFill>
                  <a:srgbClr val="FF0000"/>
                </a:solidFill>
              </a:rPr>
              <a:t>зерна </a:t>
            </a:r>
            <a:r>
              <a:rPr lang="ru-RU" dirty="0">
                <a:solidFill>
                  <a:srgbClr val="FF0000"/>
                </a:solidFill>
              </a:rPr>
              <a:t>до готовой продукции.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25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194709"/>
            <a:ext cx="8420100" cy="6795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30536" y="1792979"/>
            <a:ext cx="6224587" cy="7107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Каждый шаг важен для получения идеального результата</a:t>
            </a:r>
          </a:p>
          <a:p>
            <a:r>
              <a:rPr lang="ru-RU" dirty="0"/>
              <a:t>При обработке овса каждая технологическая операция имеет большое значение для достижения оптимальной производительности всего технологического процесса. На этапе очистки и сортировки зерно полностью очищается от крупных примесей и песка, что обеспечивает его подготовку к процессу шелушения. Благодаря эффективной очистке крупы от шелухи только высококачественная крупа поступает в сушилку. Исключительное качество готовой продукции достигается за счет эффективности всех предыдущих этапов, включая гидротермическую обработку в сушильной печи, уменьшение размера зерен во время резки  и </a:t>
            </a:r>
            <a:r>
              <a:rPr lang="ru-RU" dirty="0" err="1"/>
              <a:t>клейстеризацию</a:t>
            </a:r>
            <a:r>
              <a:rPr lang="ru-RU" dirty="0"/>
              <a:t> крахмала на этапе плющения.</a:t>
            </a:r>
          </a:p>
        </p:txBody>
      </p:sp>
    </p:spTree>
    <p:extLst>
      <p:ext uri="{BB962C8B-B14F-4D97-AF65-F5344CB8AC3E}">
        <p14:creationId xmlns:p14="http://schemas.microsoft.com/office/powerpoint/2010/main" val="26753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67989" y="1028700"/>
            <a:ext cx="12323051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2187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</a:rPr>
              <a:t>Технические требования к производству 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1500" y="2159000"/>
            <a:ext cx="12115800" cy="5261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/>
              <a:t>Габариты здания</a:t>
            </a:r>
            <a:endParaRPr lang="ru-RU" dirty="0"/>
          </a:p>
          <a:p>
            <a:r>
              <a:rPr lang="ru-RU" dirty="0" smtClean="0"/>
              <a:t>28 м длина, 27 м ширина, 6 этажей (около 30 м высоты)</a:t>
            </a:r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/>
              <a:t>Требования по воде</a:t>
            </a:r>
          </a:p>
          <a:p>
            <a:r>
              <a:rPr lang="ru-RU" dirty="0" smtClean="0"/>
              <a:t>Около 900 л/ч</a:t>
            </a:r>
          </a:p>
          <a:p>
            <a:r>
              <a:rPr lang="ru-RU" dirty="0" smtClean="0"/>
              <a:t>Дополнительная вода для офиса и нужд лаборатории</a:t>
            </a:r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/>
              <a:t>Требования по пару</a:t>
            </a:r>
          </a:p>
          <a:p>
            <a:r>
              <a:rPr lang="ru-RU" dirty="0" smtClean="0"/>
              <a:t>Около 2100 кг/ч при 8 бар</a:t>
            </a:r>
          </a:p>
          <a:p>
            <a:r>
              <a:rPr lang="ru-RU" dirty="0" smtClean="0"/>
              <a:t>Около 1350 кг/ч возврат конденсата в котел</a:t>
            </a:r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/>
              <a:t>Требования по электрической мощности</a:t>
            </a:r>
          </a:p>
          <a:p>
            <a:r>
              <a:rPr lang="ru-RU" dirty="0" smtClean="0"/>
              <a:t>Всего установленная мощность (процесс завода) около 2100 кВт </a:t>
            </a:r>
          </a:p>
          <a:p>
            <a:r>
              <a:rPr lang="ru-RU" dirty="0" smtClean="0"/>
              <a:t>Средняя загрузка моторов 70 – 75%</a:t>
            </a:r>
          </a:p>
        </p:txBody>
      </p:sp>
    </p:spTree>
    <p:extLst>
      <p:ext uri="{BB962C8B-B14F-4D97-AF65-F5344CB8AC3E}">
        <p14:creationId xmlns:p14="http://schemas.microsoft.com/office/powerpoint/2010/main" val="511450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343400"/>
            <a:ext cx="14662586" cy="2984500"/>
          </a:xfrm>
        </p:spPr>
        <p:txBody>
          <a:bodyPr>
            <a:noAutofit/>
          </a:bodyPr>
          <a:lstStyle/>
          <a:p>
            <a:pPr algn="ctr"/>
            <a:r>
              <a:rPr lang="ru-RU" sz="6600" dirty="0"/>
              <a:t>Комплекс </a:t>
            </a:r>
            <a:r>
              <a:rPr lang="ru-RU" sz="6600" dirty="0" smtClean="0"/>
              <a:t>элеваторного хранения </a:t>
            </a:r>
            <a:r>
              <a:rPr lang="ru-RU" sz="6600" dirty="0"/>
              <a:t>и </a:t>
            </a:r>
            <a:r>
              <a:rPr lang="ru-RU" sz="6600" dirty="0" smtClean="0"/>
              <a:t>предварительной обработки зерна ООО "Ресурс"</a:t>
            </a:r>
            <a:endParaRPr 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7400" y="177800"/>
            <a:ext cx="6379928" cy="42766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838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67989" y="1028700"/>
            <a:ext cx="12323051" cy="8686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Элеваторное хранение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28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13124" y="2722589"/>
            <a:ext cx="12323051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2187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endParaRPr lang="en-US" sz="1800" b="0" dirty="0"/>
          </a:p>
        </p:txBody>
      </p:sp>
      <p:sp>
        <p:nvSpPr>
          <p:cNvPr id="4" name="Rectangle 3"/>
          <p:cNvSpPr/>
          <p:nvPr/>
        </p:nvSpPr>
        <p:spPr>
          <a:xfrm>
            <a:off x="8574153" y="2948841"/>
            <a:ext cx="7021546" cy="3784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Зерно должно </a:t>
            </a:r>
            <a:r>
              <a:rPr lang="ru-RU" dirty="0"/>
              <a:t>храниться в сухом, очищенном </a:t>
            </a:r>
            <a:r>
              <a:rPr lang="ru-RU" dirty="0" smtClean="0"/>
              <a:t>и </a:t>
            </a:r>
            <a:r>
              <a:rPr lang="ru-RU" dirty="0"/>
              <a:t>охлажденном состоянии. Влажность </a:t>
            </a:r>
            <a:r>
              <a:rPr lang="ru-RU" dirty="0" smtClean="0"/>
              <a:t>зерна </a:t>
            </a:r>
            <a:r>
              <a:rPr lang="ru-RU" dirty="0"/>
              <a:t>при хранении должна быть ниже критической на 1,0-2,0%, а их температура не выше 8-10 .</a:t>
            </a:r>
          </a:p>
          <a:p>
            <a:r>
              <a:rPr lang="ru-RU" dirty="0"/>
              <a:t>Правила размещения </a:t>
            </a:r>
            <a:r>
              <a:rPr lang="ru-RU" dirty="0" smtClean="0"/>
              <a:t>зерна </a:t>
            </a:r>
            <a:r>
              <a:rPr lang="ru-RU" dirty="0"/>
              <a:t>в хранилищах предусматривают максимальное использование помещений, исключающее смешивание </a:t>
            </a:r>
            <a:r>
              <a:rPr lang="ru-RU" dirty="0" smtClean="0"/>
              <a:t>зерна различных </a:t>
            </a:r>
            <a:r>
              <a:rPr lang="ru-RU" dirty="0"/>
              <a:t>партий, свободный доступ к каждой партии </a:t>
            </a:r>
            <a:r>
              <a:rPr lang="ru-RU" dirty="0" smtClean="0"/>
              <a:t>и </a:t>
            </a:r>
            <a:r>
              <a:rPr lang="ru-RU" dirty="0"/>
              <a:t>возможность проведения наблюдений за процессом хранения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31" y="2948841"/>
            <a:ext cx="7644275" cy="433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3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67989" y="1028700"/>
            <a:ext cx="12323051" cy="86868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Комплекс элеваторного хранения и предварительной обработки </a:t>
            </a:r>
            <a:r>
              <a:rPr lang="ru-RU" dirty="0" smtClean="0">
                <a:solidFill>
                  <a:srgbClr val="FF0000"/>
                </a:solidFill>
              </a:rPr>
              <a:t>зерна ООО "Ресурс"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29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13124" y="2722589"/>
            <a:ext cx="12323051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2187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endParaRPr lang="en-US" sz="18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24" y="2498881"/>
            <a:ext cx="7813677" cy="5209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7488" y="3895308"/>
            <a:ext cx="617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Комплекс рассчитан на подработку, сушку и хранение </a:t>
            </a:r>
            <a:r>
              <a:rPr lang="ru-RU" sz="3600" b="1" dirty="0" smtClean="0"/>
              <a:t>80 тыс. тонн </a:t>
            </a:r>
            <a:r>
              <a:rPr lang="ru-RU" sz="3600" dirty="0" smtClean="0"/>
              <a:t>зерна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010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2313" y="1028700"/>
            <a:ext cx="12587287" cy="611414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FF0000"/>
                </a:solidFill>
              </a:rPr>
              <a:t>Продажи на 100% Территории России и 25 Странах Мира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t>8 August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t"/>
          <a:lstStyle/>
          <a:p>
            <a:fld id="{483EFF3F-8D48-C844-9066-03B7131FA063}" type="slidenum">
              <a:rPr lang="en-US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rPr>
              <a:pPr/>
              <a:t>3</a:t>
            </a:fld>
            <a:endParaRPr lang="en-US" dirty="0">
              <a:solidFill>
                <a:srgbClr val="E41D12"/>
              </a:solidFill>
              <a:latin typeface="Oksana Sans Narrow" charset="0"/>
              <a:ea typeface="Oksana Sans Narrow" charset="0"/>
              <a:cs typeface="Oksana Sans Narrow" charset="0"/>
            </a:endParaRPr>
          </a:p>
        </p:txBody>
      </p:sp>
      <p:pic>
        <p:nvPicPr>
          <p:cNvPr id="7" name="Picture 2" descr="C:\Users\Носов\Desktop\для учеников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1755775"/>
            <a:ext cx="12008849" cy="630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6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67989" y="1028700"/>
            <a:ext cx="12323051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2187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</a:rPr>
              <a:t>Технические требования к элеваторному хранилищу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1500" y="2921000"/>
            <a:ext cx="12115800" cy="2985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/>
              <a:t>Площадь застройки 21000 м2</a:t>
            </a:r>
            <a:endParaRPr lang="ru-RU" sz="2800" dirty="0"/>
          </a:p>
          <a:p>
            <a:endParaRPr lang="ru-RU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/>
              <a:t>Потребляемая электрическая мощность  520 кВт </a:t>
            </a:r>
          </a:p>
          <a:p>
            <a:endParaRPr lang="ru-RU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/>
              <a:t>Потребность в природном газе 2040 м3/час</a:t>
            </a:r>
          </a:p>
          <a:p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62043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434" y="3280560"/>
            <a:ext cx="14132361" cy="3844140"/>
          </a:xfrm>
        </p:spPr>
        <p:txBody>
          <a:bodyPr>
            <a:noAutofit/>
          </a:bodyPr>
          <a:lstStyle/>
          <a:p>
            <a:pPr algn="ctr"/>
            <a:r>
              <a:rPr lang="ru-RU" sz="6600" dirty="0"/>
              <a:t>Технико-экономические критерии проекта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124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52824" y="1028700"/>
            <a:ext cx="12323051" cy="8686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Технико-</a:t>
            </a:r>
            <a:r>
              <a:rPr lang="ru-RU" dirty="0">
                <a:solidFill>
                  <a:srgbClr val="FF0000"/>
                </a:solidFill>
              </a:rPr>
              <a:t>э</a:t>
            </a:r>
            <a:r>
              <a:rPr lang="ru-RU" dirty="0" smtClean="0">
                <a:solidFill>
                  <a:srgbClr val="FF0000"/>
                </a:solidFill>
              </a:rPr>
              <a:t>кономические критерии проекта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32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52824" y="2120900"/>
            <a:ext cx="12323051" cy="618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2187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pPr marL="3429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/>
              <a:t>Актуальность</a:t>
            </a: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Выпуск современных видов продукции высокого качества поставляемой в том числе на экспорт в страны СНГ, Китай и др. </a:t>
            </a:r>
            <a:r>
              <a:rPr lang="ru-RU" sz="24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400" dirty="0"/>
              <a:t>Развитие инноваций </a:t>
            </a:r>
            <a:r>
              <a:rPr lang="ru-RU" sz="2400" dirty="0" smtClean="0"/>
              <a:t>социальный эффект</a:t>
            </a:r>
          </a:p>
          <a:p>
            <a:pPr marL="342900" lvl="1" defTabSz="1218712" fontAlgn="base">
              <a:defRPr/>
            </a:pPr>
            <a:r>
              <a:rPr lang="ru-RU" sz="1299" b="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Современные технологии строительства, производства и хранения обеспечивающие высокое качество жизненно важной пищевой продукции </a:t>
            </a: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defRPr/>
            </a:pPr>
            <a:endParaRPr lang="ru" sz="2400" b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Источни</a:t>
            </a:r>
            <a:r>
              <a:rPr lang="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 </a:t>
            </a:r>
            <a:r>
              <a:rPr lang="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доли финансирования</a:t>
            </a:r>
            <a:r>
              <a:rPr lang="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ru" sz="2400" b="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20% Собственные средсва компании</a:t>
            </a: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ru" sz="2400" b="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80% Заемные средства по льготной процентной ставке</a:t>
            </a:r>
            <a:endParaRPr lang="ru" sz="2400" b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defRPr/>
            </a:pPr>
            <a:endParaRPr lang="ru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Срок строительства: </a:t>
            </a:r>
            <a:r>
              <a:rPr lang="ru" sz="2400" b="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года – первая очередь, 2 года - вторая очередь</a:t>
            </a: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ru" sz="2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400" dirty="0" smtClean="0"/>
              <a:t> Окружающая </a:t>
            </a:r>
            <a:r>
              <a:rPr lang="ru-RU" sz="2400" dirty="0"/>
              <a:t>среда: </a:t>
            </a:r>
            <a:r>
              <a:rPr lang="ru-RU" sz="2400" b="0" dirty="0"/>
              <a:t>экологически чистое производство</a:t>
            </a:r>
          </a:p>
          <a:p>
            <a:pPr marL="3429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ru" sz="2400" b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1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52824" y="1028700"/>
            <a:ext cx="12323051" cy="86868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Инвестиционные показатели проекта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33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035261"/>
              </p:ext>
            </p:extLst>
          </p:nvPr>
        </p:nvGraphicFramePr>
        <p:xfrm>
          <a:off x="2487702" y="2909040"/>
          <a:ext cx="12396196" cy="4035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Лист" r:id="rId3" imgW="4564345" imgH="1486018" progId="Excel.Sheet.12">
                  <p:link updateAutomatic="1"/>
                </p:oleObj>
              </mc:Choice>
              <mc:Fallback>
                <p:oleObj name="Лист" r:id="rId3" imgW="4564345" imgH="148601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7702" y="2909040"/>
                        <a:ext cx="12396196" cy="4035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46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52824" y="1028700"/>
            <a:ext cx="12323051" cy="86868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Социальная и </a:t>
            </a:r>
            <a:r>
              <a:rPr lang="ru-RU" dirty="0">
                <a:solidFill>
                  <a:srgbClr val="FF0000"/>
                </a:solidFill>
              </a:rPr>
              <a:t>б</a:t>
            </a:r>
            <a:r>
              <a:rPr lang="ru-RU" dirty="0" smtClean="0">
                <a:solidFill>
                  <a:srgbClr val="FF0000"/>
                </a:solidFill>
              </a:rPr>
              <a:t>юджетная </a:t>
            </a:r>
            <a:r>
              <a:rPr lang="ru-RU" dirty="0">
                <a:solidFill>
                  <a:srgbClr val="FF0000"/>
                </a:solidFill>
              </a:rPr>
              <a:t>эффективность проекта</a:t>
            </a:r>
            <a:br>
              <a:rPr lang="ru-RU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34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72648" y="1897381"/>
            <a:ext cx="12323051" cy="64804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12187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dirty="0" smtClean="0"/>
              <a:t>Социальный </a:t>
            </a:r>
            <a:r>
              <a:rPr lang="ru-RU" dirty="0"/>
              <a:t>эффект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r>
              <a:rPr lang="ru" sz="3600" b="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новых рабочих мест на производстве и логистике.</a:t>
            </a:r>
            <a:endParaRPr lang="en-US" sz="3600" b="0" dirty="0" smtClean="0">
              <a:solidFill>
                <a:srgbClr val="000000"/>
              </a:solidFill>
              <a:latin typeface="Oksana Sans Narrow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  <a:p>
            <a:r>
              <a:rPr lang="ru-RU" b="0" dirty="0"/>
              <a:t>Дополнительные элеваторные мощности </a:t>
            </a:r>
            <a:r>
              <a:rPr lang="ru-RU" b="0" dirty="0" smtClean="0"/>
              <a:t>обеспечат </a:t>
            </a:r>
            <a:r>
              <a:rPr lang="ru-RU" b="0" dirty="0"/>
              <a:t>условия для качественного хранения зерна</a:t>
            </a:r>
            <a:r>
              <a:rPr lang="ru-RU" b="0" dirty="0" smtClean="0"/>
              <a:t>.</a:t>
            </a:r>
            <a:endParaRPr lang="en-US" b="0" dirty="0" smtClean="0"/>
          </a:p>
          <a:p>
            <a:endParaRPr lang="ru-RU" b="0" dirty="0" smtClean="0"/>
          </a:p>
          <a:p>
            <a:endParaRPr lang="ru-RU" b="0" dirty="0" smtClean="0"/>
          </a:p>
          <a:p>
            <a:r>
              <a:rPr lang="ru-RU" dirty="0"/>
              <a:t>Бюджетный эффект</a:t>
            </a:r>
            <a:r>
              <a:rPr lang="ru-RU" dirty="0" smtClean="0"/>
              <a:t>:</a:t>
            </a:r>
          </a:p>
          <a:p>
            <a:endParaRPr lang="ru-RU" b="0" dirty="0"/>
          </a:p>
          <a:p>
            <a:r>
              <a:rPr lang="ru-RU" b="0" dirty="0" smtClean="0"/>
              <a:t>Увеличение </a:t>
            </a:r>
            <a:r>
              <a:rPr lang="ru-RU" b="0" dirty="0"/>
              <a:t>налоговой базы </a:t>
            </a:r>
            <a:r>
              <a:rPr lang="ru-RU" b="0" dirty="0" smtClean="0"/>
              <a:t>муниципального и </a:t>
            </a:r>
            <a:r>
              <a:rPr lang="ru-RU" b="0" dirty="0"/>
              <a:t>областного бюджетов. </a:t>
            </a:r>
            <a:endParaRPr lang="ru-RU" b="0" dirty="0" smtClean="0"/>
          </a:p>
          <a:p>
            <a:endParaRPr lang="ru-RU" b="0" dirty="0"/>
          </a:p>
          <a:p>
            <a:r>
              <a:rPr lang="ru-RU" b="0" dirty="0" smtClean="0"/>
              <a:t>Планируемые</a:t>
            </a:r>
            <a:r>
              <a:rPr lang="ru-RU" b="0" dirty="0"/>
              <a:t> </a:t>
            </a:r>
            <a:r>
              <a:rPr lang="ru-RU" b="0" dirty="0" smtClean="0"/>
              <a:t>налоговые </a:t>
            </a:r>
            <a:r>
              <a:rPr lang="ru-RU" b="0" dirty="0"/>
              <a:t>отчисления (федеральный и территориальный </a:t>
            </a:r>
            <a:r>
              <a:rPr lang="ru-RU" b="0" dirty="0" smtClean="0"/>
              <a:t>уровни) в бюджет с 2019 года по 2025 год составят:</a:t>
            </a:r>
            <a:endParaRPr lang="ru-RU" b="0" dirty="0"/>
          </a:p>
          <a:p>
            <a:endParaRPr lang="ru-RU" b="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0" dirty="0" smtClean="0"/>
              <a:t>Налог </a:t>
            </a:r>
            <a:r>
              <a:rPr lang="ru-RU" b="0" dirty="0"/>
              <a:t>на имущество </a:t>
            </a:r>
            <a:r>
              <a:rPr lang="ru-RU" b="0" dirty="0" smtClean="0"/>
              <a:t>–  495 млн. руб.;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b="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0" dirty="0" smtClean="0"/>
              <a:t>Налог на прибыль –  2,386 млрд. руб.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b="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0" dirty="0" smtClean="0"/>
              <a:t>Налог на добавленную стоимость </a:t>
            </a:r>
            <a:r>
              <a:rPr lang="ru-RU" b="0" dirty="0"/>
              <a:t>–</a:t>
            </a:r>
            <a:r>
              <a:rPr lang="ru-RU" b="0" dirty="0" smtClean="0"/>
              <a:t> </a:t>
            </a:r>
            <a:r>
              <a:rPr lang="en-US" b="0" dirty="0"/>
              <a:t>1,082</a:t>
            </a:r>
            <a:r>
              <a:rPr lang="ru-RU" b="0" dirty="0"/>
              <a:t> </a:t>
            </a:r>
            <a:r>
              <a:rPr lang="en-US" b="0" dirty="0"/>
              <a:t> </a:t>
            </a:r>
            <a:r>
              <a:rPr lang="ru-RU" b="0" dirty="0"/>
              <a:t>млрд. руб</a:t>
            </a:r>
            <a:r>
              <a:rPr lang="ru-RU" b="0" dirty="0" smtClean="0"/>
              <a:t>.;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b="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0" dirty="0" smtClean="0"/>
              <a:t>НДФЛ – 614 млн. руб.</a:t>
            </a:r>
            <a:endParaRPr lang="en-US" sz="1800" b="0" dirty="0">
              <a:latin typeface="Oksana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840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52824" y="1028700"/>
            <a:ext cx="12323051" cy="8686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Бюджетный эффект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35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18689"/>
              </p:ext>
            </p:extLst>
          </p:nvPr>
        </p:nvGraphicFramePr>
        <p:xfrm>
          <a:off x="3466731" y="1755337"/>
          <a:ext cx="11026066" cy="692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869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52824" y="1028700"/>
            <a:ext cx="12323051" cy="86868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Предлагается: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  <a:latin typeface="Oksana Sans Narrow" pitchFamily="50" charset="0"/>
              </a:rPr>
              <a:pPr algn="ctr"/>
              <a:t>36</a:t>
            </a:fld>
            <a:endParaRPr lang="ru-RU" b="1" dirty="0">
              <a:solidFill>
                <a:schemeClr val="tx1"/>
              </a:solidFill>
              <a:latin typeface="Oksana Sans Narrow" pitchFamily="50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51224" y="2247900"/>
            <a:ext cx="12323051" cy="54355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12187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pPr indent="457200" algn="just">
              <a:lnSpc>
                <a:spcPct val="150000"/>
              </a:lnSpc>
            </a:pPr>
            <a:endParaRPr lang="ru-RU" altLang="en-US" sz="2800" dirty="0" smtClean="0">
              <a:latin typeface="Arial" panose="020B0604020202020204" pitchFamily="34" charset="0"/>
            </a:endParaRPr>
          </a:p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alt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Включить проект в перечень масштабных инвестиционных проектов Челябинской </a:t>
            </a:r>
            <a:r>
              <a:rPr lang="ru-RU" alt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alt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</a:t>
            </a:r>
            <a:r>
              <a:rPr lang="en-US" alt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дату</a:t>
            </a:r>
            <a:r>
              <a:rPr lang="en-US" alt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7200" dirty="0">
                <a:latin typeface="Arial" panose="020B0604020202020204" pitchFamily="34" charset="0"/>
                <a:cs typeface="Arial" panose="020B0604020202020204" pitchFamily="34" charset="0"/>
              </a:rPr>
              <a:t>и порядок выделения </a:t>
            </a:r>
            <a:r>
              <a:rPr lang="en-US" alt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земельного</a:t>
            </a:r>
            <a:r>
              <a:rPr lang="en-US" alt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участка</a:t>
            </a:r>
            <a:r>
              <a:rPr lang="en-US" alt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en-US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en-US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altLang="en-US" sz="7300" dirty="0">
                <a:latin typeface="Arial" panose="020B0604020202020204" pitchFamily="34" charset="0"/>
                <a:cs typeface="Arial" panose="020B0604020202020204" pitchFamily="34" charset="0"/>
              </a:rPr>
              <a:t> Определить порядок содействия в выделении необходимых для реализации проекта </a:t>
            </a:r>
            <a:r>
              <a:rPr lang="ru-RU" sz="73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топливно-энергетических</a:t>
            </a:r>
            <a:r>
              <a:rPr lang="ru-RU" sz="73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7300" dirty="0" smtClean="0">
                <a:latin typeface="Arial" panose="020B0604020202020204" pitchFamily="34" charset="0"/>
                <a:cs typeface="Arial" panose="020B0604020202020204" pitchFamily="34" charset="0"/>
              </a:rPr>
              <a:t>ресурсов и подъездных путей.</a:t>
            </a:r>
          </a:p>
          <a:p>
            <a:pPr algn="just">
              <a:lnSpc>
                <a:spcPct val="150000"/>
              </a:lnSpc>
            </a:pPr>
            <a:endParaRPr lang="ru-RU" alt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alt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Содействовать в поддержке субсидирования по проекту «Экспорт продукции в АПК»</a:t>
            </a:r>
            <a:endParaRPr lang="ru-RU" alt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altLang="en-US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290D-62D7-1B4E-A543-57B8F0409DB9}" type="datetime3">
              <a:rPr lang="en-US" smtClean="0"/>
              <a:t>8 August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FF3F-8D48-C844-9066-03B7131FA06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57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/>
          <p:nvPr/>
        </p:nvSpPr>
        <p:spPr>
          <a:xfrm>
            <a:off x="0" y="8452207"/>
            <a:ext cx="16249650" cy="53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xfrm>
            <a:off x="7614199" y="4699521"/>
            <a:ext cx="124119" cy="323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7972"/>
            <a:r>
              <a:rPr spc="6" dirty="0"/>
              <a:t>1</a:t>
            </a:r>
          </a:p>
        </p:txBody>
      </p:sp>
      <p:sp>
        <p:nvSpPr>
          <p:cNvPr id="9" name="object 17"/>
          <p:cNvSpPr/>
          <p:nvPr/>
        </p:nvSpPr>
        <p:spPr>
          <a:xfrm>
            <a:off x="12014871" y="2195231"/>
            <a:ext cx="1412545" cy="1410043"/>
          </a:xfrm>
          <a:custGeom>
            <a:avLst/>
            <a:gdLst/>
            <a:ahLst/>
            <a:cxnLst/>
            <a:rect l="l" t="t" r="r" b="b"/>
            <a:pathLst>
              <a:path w="2150744" h="2146934">
                <a:moveTo>
                  <a:pt x="932055" y="282713"/>
                </a:moveTo>
                <a:lnTo>
                  <a:pt x="708252" y="314126"/>
                </a:lnTo>
                <a:lnTo>
                  <a:pt x="637667" y="335068"/>
                </a:lnTo>
                <a:lnTo>
                  <a:pt x="569491" y="356010"/>
                </a:lnTo>
                <a:lnTo>
                  <a:pt x="503967" y="387422"/>
                </a:lnTo>
                <a:lnTo>
                  <a:pt x="441334" y="429306"/>
                </a:lnTo>
                <a:lnTo>
                  <a:pt x="381835" y="471189"/>
                </a:lnTo>
                <a:lnTo>
                  <a:pt x="325710" y="513073"/>
                </a:lnTo>
                <a:lnTo>
                  <a:pt x="273201" y="565427"/>
                </a:lnTo>
                <a:lnTo>
                  <a:pt x="224548" y="617782"/>
                </a:lnTo>
                <a:lnTo>
                  <a:pt x="179992" y="670136"/>
                </a:lnTo>
                <a:lnTo>
                  <a:pt x="139776" y="732961"/>
                </a:lnTo>
                <a:lnTo>
                  <a:pt x="104139" y="795787"/>
                </a:lnTo>
                <a:lnTo>
                  <a:pt x="73323" y="858612"/>
                </a:lnTo>
                <a:lnTo>
                  <a:pt x="47570" y="921437"/>
                </a:lnTo>
                <a:lnTo>
                  <a:pt x="27119" y="994734"/>
                </a:lnTo>
                <a:lnTo>
                  <a:pt x="12214" y="1068030"/>
                </a:lnTo>
                <a:lnTo>
                  <a:pt x="3093" y="1141326"/>
                </a:lnTo>
                <a:lnTo>
                  <a:pt x="0" y="1214622"/>
                </a:lnTo>
                <a:lnTo>
                  <a:pt x="3093" y="1298389"/>
                </a:lnTo>
                <a:lnTo>
                  <a:pt x="12214" y="1371685"/>
                </a:lnTo>
                <a:lnTo>
                  <a:pt x="27119" y="1444982"/>
                </a:lnTo>
                <a:lnTo>
                  <a:pt x="47570" y="1518278"/>
                </a:lnTo>
                <a:lnTo>
                  <a:pt x="73323" y="1581103"/>
                </a:lnTo>
                <a:lnTo>
                  <a:pt x="104139" y="1643929"/>
                </a:lnTo>
                <a:lnTo>
                  <a:pt x="139776" y="1706754"/>
                </a:lnTo>
                <a:lnTo>
                  <a:pt x="179992" y="1769579"/>
                </a:lnTo>
                <a:lnTo>
                  <a:pt x="224548" y="1821934"/>
                </a:lnTo>
                <a:lnTo>
                  <a:pt x="273201" y="1874288"/>
                </a:lnTo>
                <a:lnTo>
                  <a:pt x="325710" y="1926642"/>
                </a:lnTo>
                <a:lnTo>
                  <a:pt x="381835" y="1968526"/>
                </a:lnTo>
                <a:lnTo>
                  <a:pt x="441334" y="2010409"/>
                </a:lnTo>
                <a:lnTo>
                  <a:pt x="503967" y="2052293"/>
                </a:lnTo>
                <a:lnTo>
                  <a:pt x="569491" y="2073235"/>
                </a:lnTo>
                <a:lnTo>
                  <a:pt x="637667" y="2104647"/>
                </a:lnTo>
                <a:lnTo>
                  <a:pt x="708252" y="2125589"/>
                </a:lnTo>
                <a:lnTo>
                  <a:pt x="855687" y="2146531"/>
                </a:lnTo>
                <a:lnTo>
                  <a:pt x="1008424" y="2146531"/>
                </a:lnTo>
                <a:lnTo>
                  <a:pt x="1155862" y="2125589"/>
                </a:lnTo>
                <a:lnTo>
                  <a:pt x="1226448" y="2104647"/>
                </a:lnTo>
                <a:lnTo>
                  <a:pt x="1294625" y="2073235"/>
                </a:lnTo>
                <a:lnTo>
                  <a:pt x="1360150" y="2052293"/>
                </a:lnTo>
                <a:lnTo>
                  <a:pt x="863361" y="2052293"/>
                </a:lnTo>
                <a:lnTo>
                  <a:pt x="730839" y="2031351"/>
                </a:lnTo>
                <a:lnTo>
                  <a:pt x="667429" y="2010409"/>
                </a:lnTo>
                <a:lnTo>
                  <a:pt x="606205" y="1989468"/>
                </a:lnTo>
                <a:lnTo>
                  <a:pt x="547380" y="1958055"/>
                </a:lnTo>
                <a:lnTo>
                  <a:pt x="491169" y="1926642"/>
                </a:lnTo>
                <a:lnTo>
                  <a:pt x="437785" y="1895230"/>
                </a:lnTo>
                <a:lnTo>
                  <a:pt x="387443" y="1853346"/>
                </a:lnTo>
                <a:lnTo>
                  <a:pt x="340356" y="1811463"/>
                </a:lnTo>
                <a:lnTo>
                  <a:pt x="296738" y="1759108"/>
                </a:lnTo>
                <a:lnTo>
                  <a:pt x="256803" y="1717225"/>
                </a:lnTo>
                <a:lnTo>
                  <a:pt x="220765" y="1664870"/>
                </a:lnTo>
                <a:lnTo>
                  <a:pt x="188839" y="1602045"/>
                </a:lnTo>
                <a:lnTo>
                  <a:pt x="161237" y="1549691"/>
                </a:lnTo>
                <a:lnTo>
                  <a:pt x="138174" y="1486865"/>
                </a:lnTo>
                <a:lnTo>
                  <a:pt x="119863" y="1424040"/>
                </a:lnTo>
                <a:lnTo>
                  <a:pt x="106520" y="1350744"/>
                </a:lnTo>
                <a:lnTo>
                  <a:pt x="98357" y="1287918"/>
                </a:lnTo>
                <a:lnTo>
                  <a:pt x="95588" y="1214622"/>
                </a:lnTo>
                <a:lnTo>
                  <a:pt x="98357" y="1151797"/>
                </a:lnTo>
                <a:lnTo>
                  <a:pt x="106520" y="1088972"/>
                </a:lnTo>
                <a:lnTo>
                  <a:pt x="119863" y="1015675"/>
                </a:lnTo>
                <a:lnTo>
                  <a:pt x="138174" y="952850"/>
                </a:lnTo>
                <a:lnTo>
                  <a:pt x="161237" y="890025"/>
                </a:lnTo>
                <a:lnTo>
                  <a:pt x="188839" y="837670"/>
                </a:lnTo>
                <a:lnTo>
                  <a:pt x="220765" y="774845"/>
                </a:lnTo>
                <a:lnTo>
                  <a:pt x="256803" y="722491"/>
                </a:lnTo>
                <a:lnTo>
                  <a:pt x="296738" y="670136"/>
                </a:lnTo>
                <a:lnTo>
                  <a:pt x="340356" y="628253"/>
                </a:lnTo>
                <a:lnTo>
                  <a:pt x="387443" y="586369"/>
                </a:lnTo>
                <a:lnTo>
                  <a:pt x="437785" y="544486"/>
                </a:lnTo>
                <a:lnTo>
                  <a:pt x="491169" y="513073"/>
                </a:lnTo>
                <a:lnTo>
                  <a:pt x="547380" y="481660"/>
                </a:lnTo>
                <a:lnTo>
                  <a:pt x="606205" y="450248"/>
                </a:lnTo>
                <a:lnTo>
                  <a:pt x="667429" y="429306"/>
                </a:lnTo>
                <a:lnTo>
                  <a:pt x="730839" y="408364"/>
                </a:lnTo>
                <a:lnTo>
                  <a:pt x="863361" y="387422"/>
                </a:lnTo>
                <a:lnTo>
                  <a:pt x="1349394" y="387422"/>
                </a:lnTo>
                <a:lnTo>
                  <a:pt x="1334318" y="376951"/>
                </a:lnTo>
                <a:lnTo>
                  <a:pt x="1272208" y="356010"/>
                </a:lnTo>
                <a:lnTo>
                  <a:pt x="1240302" y="335068"/>
                </a:lnTo>
                <a:lnTo>
                  <a:pt x="1207861" y="324597"/>
                </a:lnTo>
                <a:lnTo>
                  <a:pt x="1174910" y="324597"/>
                </a:lnTo>
                <a:lnTo>
                  <a:pt x="1073246" y="293184"/>
                </a:lnTo>
                <a:lnTo>
                  <a:pt x="967883" y="293184"/>
                </a:lnTo>
                <a:lnTo>
                  <a:pt x="932055" y="282713"/>
                </a:lnTo>
                <a:close/>
              </a:path>
              <a:path w="2150744" h="2146934">
                <a:moveTo>
                  <a:pt x="1676774" y="659665"/>
                </a:moveTo>
                <a:lnTo>
                  <a:pt x="1556402" y="659665"/>
                </a:lnTo>
                <a:lnTo>
                  <a:pt x="1575785" y="680607"/>
                </a:lnTo>
                <a:lnTo>
                  <a:pt x="1594373" y="712020"/>
                </a:lnTo>
                <a:lnTo>
                  <a:pt x="1612145" y="732961"/>
                </a:lnTo>
                <a:lnTo>
                  <a:pt x="1629080" y="753903"/>
                </a:lnTo>
                <a:lnTo>
                  <a:pt x="1645155" y="785316"/>
                </a:lnTo>
                <a:lnTo>
                  <a:pt x="1660350" y="806258"/>
                </a:lnTo>
                <a:lnTo>
                  <a:pt x="1674642" y="837670"/>
                </a:lnTo>
                <a:lnTo>
                  <a:pt x="1688010" y="858612"/>
                </a:lnTo>
                <a:lnTo>
                  <a:pt x="1700433" y="890025"/>
                </a:lnTo>
                <a:lnTo>
                  <a:pt x="1711888" y="921437"/>
                </a:lnTo>
                <a:lnTo>
                  <a:pt x="1722356" y="942379"/>
                </a:lnTo>
                <a:lnTo>
                  <a:pt x="1731812" y="973792"/>
                </a:lnTo>
                <a:lnTo>
                  <a:pt x="1740237" y="1005204"/>
                </a:lnTo>
                <a:lnTo>
                  <a:pt x="1747609" y="1036617"/>
                </a:lnTo>
                <a:lnTo>
                  <a:pt x="1753906" y="1068030"/>
                </a:lnTo>
                <a:lnTo>
                  <a:pt x="1759106" y="1088972"/>
                </a:lnTo>
                <a:lnTo>
                  <a:pt x="1763189" y="1120384"/>
                </a:lnTo>
                <a:lnTo>
                  <a:pt x="1766131" y="1151797"/>
                </a:lnTo>
                <a:lnTo>
                  <a:pt x="1767913" y="1183210"/>
                </a:lnTo>
                <a:lnTo>
                  <a:pt x="1768511" y="1214622"/>
                </a:lnTo>
                <a:lnTo>
                  <a:pt x="1765742" y="1287918"/>
                </a:lnTo>
                <a:lnTo>
                  <a:pt x="1757579" y="1350744"/>
                </a:lnTo>
                <a:lnTo>
                  <a:pt x="1744235" y="1424040"/>
                </a:lnTo>
                <a:lnTo>
                  <a:pt x="1725924" y="1486865"/>
                </a:lnTo>
                <a:lnTo>
                  <a:pt x="1702861" y="1549691"/>
                </a:lnTo>
                <a:lnTo>
                  <a:pt x="1675258" y="1602045"/>
                </a:lnTo>
                <a:lnTo>
                  <a:pt x="1643331" y="1664870"/>
                </a:lnTo>
                <a:lnTo>
                  <a:pt x="1607293" y="1717225"/>
                </a:lnTo>
                <a:lnTo>
                  <a:pt x="1567357" y="1759108"/>
                </a:lnTo>
                <a:lnTo>
                  <a:pt x="1523738" y="1811463"/>
                </a:lnTo>
                <a:lnTo>
                  <a:pt x="1476651" y="1853346"/>
                </a:lnTo>
                <a:lnTo>
                  <a:pt x="1426307" y="1895230"/>
                </a:lnTo>
                <a:lnTo>
                  <a:pt x="1372923" y="1926642"/>
                </a:lnTo>
                <a:lnTo>
                  <a:pt x="1316711" y="1958055"/>
                </a:lnTo>
                <a:lnTo>
                  <a:pt x="1257886" y="1989468"/>
                </a:lnTo>
                <a:lnTo>
                  <a:pt x="1196661" y="2010409"/>
                </a:lnTo>
                <a:lnTo>
                  <a:pt x="1133250" y="2031351"/>
                </a:lnTo>
                <a:lnTo>
                  <a:pt x="1000728" y="2052293"/>
                </a:lnTo>
                <a:lnTo>
                  <a:pt x="1360150" y="2052293"/>
                </a:lnTo>
                <a:lnTo>
                  <a:pt x="1422783" y="2010409"/>
                </a:lnTo>
                <a:lnTo>
                  <a:pt x="1482283" y="1968526"/>
                </a:lnTo>
                <a:lnTo>
                  <a:pt x="1538408" y="1926642"/>
                </a:lnTo>
                <a:lnTo>
                  <a:pt x="1590918" y="1874288"/>
                </a:lnTo>
                <a:lnTo>
                  <a:pt x="1639572" y="1821934"/>
                </a:lnTo>
                <a:lnTo>
                  <a:pt x="1684127" y="1769579"/>
                </a:lnTo>
                <a:lnTo>
                  <a:pt x="1724344" y="1706754"/>
                </a:lnTo>
                <a:lnTo>
                  <a:pt x="1759981" y="1643929"/>
                </a:lnTo>
                <a:lnTo>
                  <a:pt x="1790797" y="1581103"/>
                </a:lnTo>
                <a:lnTo>
                  <a:pt x="1816551" y="1518278"/>
                </a:lnTo>
                <a:lnTo>
                  <a:pt x="1837001" y="1444982"/>
                </a:lnTo>
                <a:lnTo>
                  <a:pt x="1851907" y="1371685"/>
                </a:lnTo>
                <a:lnTo>
                  <a:pt x="1861027" y="1298389"/>
                </a:lnTo>
                <a:lnTo>
                  <a:pt x="1864121" y="1214622"/>
                </a:lnTo>
                <a:lnTo>
                  <a:pt x="1863442" y="1183210"/>
                </a:lnTo>
                <a:lnTo>
                  <a:pt x="1861423" y="1151797"/>
                </a:lnTo>
                <a:lnTo>
                  <a:pt x="1858087" y="1109913"/>
                </a:lnTo>
                <a:lnTo>
                  <a:pt x="1853460" y="1078501"/>
                </a:lnTo>
                <a:lnTo>
                  <a:pt x="1847565" y="1047088"/>
                </a:lnTo>
                <a:lnTo>
                  <a:pt x="1840426" y="1005204"/>
                </a:lnTo>
                <a:lnTo>
                  <a:pt x="1822519" y="942379"/>
                </a:lnTo>
                <a:lnTo>
                  <a:pt x="1799932" y="879554"/>
                </a:lnTo>
                <a:lnTo>
                  <a:pt x="1772861" y="816729"/>
                </a:lnTo>
                <a:lnTo>
                  <a:pt x="1741501" y="753903"/>
                </a:lnTo>
                <a:lnTo>
                  <a:pt x="1724275" y="732961"/>
                </a:lnTo>
                <a:lnTo>
                  <a:pt x="1706049" y="701549"/>
                </a:lnTo>
                <a:lnTo>
                  <a:pt x="1686849" y="670136"/>
                </a:lnTo>
                <a:lnTo>
                  <a:pt x="1676774" y="659665"/>
                </a:lnTo>
                <a:close/>
              </a:path>
              <a:path w="2150744" h="2146934">
                <a:moveTo>
                  <a:pt x="1012212" y="502602"/>
                </a:moveTo>
                <a:lnTo>
                  <a:pt x="873326" y="502602"/>
                </a:lnTo>
                <a:lnTo>
                  <a:pt x="759951" y="523544"/>
                </a:lnTo>
                <a:lnTo>
                  <a:pt x="705666" y="544486"/>
                </a:lnTo>
                <a:lnTo>
                  <a:pt x="653231" y="554956"/>
                </a:lnTo>
                <a:lnTo>
                  <a:pt x="602832" y="586369"/>
                </a:lnTo>
                <a:lnTo>
                  <a:pt x="554653" y="607311"/>
                </a:lnTo>
                <a:lnTo>
                  <a:pt x="508883" y="638724"/>
                </a:lnTo>
                <a:lnTo>
                  <a:pt x="465705" y="680607"/>
                </a:lnTo>
                <a:lnTo>
                  <a:pt x="425307" y="712020"/>
                </a:lnTo>
                <a:lnTo>
                  <a:pt x="387874" y="753903"/>
                </a:lnTo>
                <a:lnTo>
                  <a:pt x="353592" y="795787"/>
                </a:lnTo>
                <a:lnTo>
                  <a:pt x="322647" y="837670"/>
                </a:lnTo>
                <a:lnTo>
                  <a:pt x="295225" y="890025"/>
                </a:lnTo>
                <a:lnTo>
                  <a:pt x="271511" y="942379"/>
                </a:lnTo>
                <a:lnTo>
                  <a:pt x="251693" y="994734"/>
                </a:lnTo>
                <a:lnTo>
                  <a:pt x="235954" y="1047088"/>
                </a:lnTo>
                <a:lnTo>
                  <a:pt x="224482" y="1099442"/>
                </a:lnTo>
                <a:lnTo>
                  <a:pt x="217463" y="1162268"/>
                </a:lnTo>
                <a:lnTo>
                  <a:pt x="215082" y="1214622"/>
                </a:lnTo>
                <a:lnTo>
                  <a:pt x="217463" y="1277448"/>
                </a:lnTo>
                <a:lnTo>
                  <a:pt x="224482" y="1340273"/>
                </a:lnTo>
                <a:lnTo>
                  <a:pt x="235954" y="1392627"/>
                </a:lnTo>
                <a:lnTo>
                  <a:pt x="251693" y="1444982"/>
                </a:lnTo>
                <a:lnTo>
                  <a:pt x="271511" y="1497336"/>
                </a:lnTo>
                <a:lnTo>
                  <a:pt x="295225" y="1549691"/>
                </a:lnTo>
                <a:lnTo>
                  <a:pt x="322647" y="1602045"/>
                </a:lnTo>
                <a:lnTo>
                  <a:pt x="353592" y="1643929"/>
                </a:lnTo>
                <a:lnTo>
                  <a:pt x="387874" y="1685812"/>
                </a:lnTo>
                <a:lnTo>
                  <a:pt x="425307" y="1727696"/>
                </a:lnTo>
                <a:lnTo>
                  <a:pt x="465705" y="1759108"/>
                </a:lnTo>
                <a:lnTo>
                  <a:pt x="508883" y="1800992"/>
                </a:lnTo>
                <a:lnTo>
                  <a:pt x="554653" y="1832404"/>
                </a:lnTo>
                <a:lnTo>
                  <a:pt x="602832" y="1853346"/>
                </a:lnTo>
                <a:lnTo>
                  <a:pt x="653231" y="1884759"/>
                </a:lnTo>
                <a:lnTo>
                  <a:pt x="705666" y="1895230"/>
                </a:lnTo>
                <a:lnTo>
                  <a:pt x="759951" y="1916172"/>
                </a:lnTo>
                <a:lnTo>
                  <a:pt x="873326" y="1937113"/>
                </a:lnTo>
                <a:lnTo>
                  <a:pt x="990764" y="1937113"/>
                </a:lnTo>
                <a:lnTo>
                  <a:pt x="1104142" y="1916172"/>
                </a:lnTo>
                <a:lnTo>
                  <a:pt x="1158428" y="1895230"/>
                </a:lnTo>
                <a:lnTo>
                  <a:pt x="1210864" y="1884759"/>
                </a:lnTo>
                <a:lnTo>
                  <a:pt x="1261264" y="1853346"/>
                </a:lnTo>
                <a:lnTo>
                  <a:pt x="1285354" y="1842875"/>
                </a:lnTo>
                <a:lnTo>
                  <a:pt x="881016" y="1842875"/>
                </a:lnTo>
                <a:lnTo>
                  <a:pt x="735438" y="1811463"/>
                </a:lnTo>
                <a:lnTo>
                  <a:pt x="689952" y="1790521"/>
                </a:lnTo>
                <a:lnTo>
                  <a:pt x="646252" y="1769579"/>
                </a:lnTo>
                <a:lnTo>
                  <a:pt x="604495" y="1748637"/>
                </a:lnTo>
                <a:lnTo>
                  <a:pt x="564840" y="1717225"/>
                </a:lnTo>
                <a:lnTo>
                  <a:pt x="527446" y="1696283"/>
                </a:lnTo>
                <a:lnTo>
                  <a:pt x="492471" y="1654399"/>
                </a:lnTo>
                <a:lnTo>
                  <a:pt x="460075" y="1622987"/>
                </a:lnTo>
                <a:lnTo>
                  <a:pt x="430415" y="1591574"/>
                </a:lnTo>
                <a:lnTo>
                  <a:pt x="403650" y="1549691"/>
                </a:lnTo>
                <a:lnTo>
                  <a:pt x="379940" y="1507807"/>
                </a:lnTo>
                <a:lnTo>
                  <a:pt x="359441" y="1465923"/>
                </a:lnTo>
                <a:lnTo>
                  <a:pt x="342315" y="1413569"/>
                </a:lnTo>
                <a:lnTo>
                  <a:pt x="328717" y="1371685"/>
                </a:lnTo>
                <a:lnTo>
                  <a:pt x="318809" y="1319331"/>
                </a:lnTo>
                <a:lnTo>
                  <a:pt x="312747" y="1266977"/>
                </a:lnTo>
                <a:lnTo>
                  <a:pt x="310692" y="1214622"/>
                </a:lnTo>
                <a:lnTo>
                  <a:pt x="312747" y="1172739"/>
                </a:lnTo>
                <a:lnTo>
                  <a:pt x="318809" y="1120384"/>
                </a:lnTo>
                <a:lnTo>
                  <a:pt x="328717" y="1068030"/>
                </a:lnTo>
                <a:lnTo>
                  <a:pt x="342315" y="1026146"/>
                </a:lnTo>
                <a:lnTo>
                  <a:pt x="359441" y="973792"/>
                </a:lnTo>
                <a:lnTo>
                  <a:pt x="379940" y="931908"/>
                </a:lnTo>
                <a:lnTo>
                  <a:pt x="403650" y="890025"/>
                </a:lnTo>
                <a:lnTo>
                  <a:pt x="430415" y="848141"/>
                </a:lnTo>
                <a:lnTo>
                  <a:pt x="460075" y="816729"/>
                </a:lnTo>
                <a:lnTo>
                  <a:pt x="492471" y="785316"/>
                </a:lnTo>
                <a:lnTo>
                  <a:pt x="527446" y="743432"/>
                </a:lnTo>
                <a:lnTo>
                  <a:pt x="564840" y="722491"/>
                </a:lnTo>
                <a:lnTo>
                  <a:pt x="604495" y="691078"/>
                </a:lnTo>
                <a:lnTo>
                  <a:pt x="646252" y="670136"/>
                </a:lnTo>
                <a:lnTo>
                  <a:pt x="689952" y="649194"/>
                </a:lnTo>
                <a:lnTo>
                  <a:pt x="735438" y="628253"/>
                </a:lnTo>
                <a:lnTo>
                  <a:pt x="881016" y="596840"/>
                </a:lnTo>
                <a:lnTo>
                  <a:pt x="1280584" y="596840"/>
                </a:lnTo>
                <a:lnTo>
                  <a:pt x="1258227" y="575898"/>
                </a:lnTo>
                <a:lnTo>
                  <a:pt x="1212150" y="554956"/>
                </a:lnTo>
                <a:lnTo>
                  <a:pt x="1188463" y="554956"/>
                </a:lnTo>
                <a:lnTo>
                  <a:pt x="1115026" y="523544"/>
                </a:lnTo>
                <a:lnTo>
                  <a:pt x="1089812" y="523544"/>
                </a:lnTo>
                <a:lnTo>
                  <a:pt x="1064260" y="513073"/>
                </a:lnTo>
                <a:lnTo>
                  <a:pt x="1038388" y="513073"/>
                </a:lnTo>
                <a:lnTo>
                  <a:pt x="1012212" y="502602"/>
                </a:lnTo>
                <a:close/>
              </a:path>
              <a:path w="2150744" h="2146934">
                <a:moveTo>
                  <a:pt x="1525106" y="816729"/>
                </a:moveTo>
                <a:lnTo>
                  <a:pt x="1404072" y="816729"/>
                </a:lnTo>
                <a:lnTo>
                  <a:pt x="1417753" y="827199"/>
                </a:lnTo>
                <a:lnTo>
                  <a:pt x="1430869" y="848141"/>
                </a:lnTo>
                <a:lnTo>
                  <a:pt x="1443403" y="869083"/>
                </a:lnTo>
                <a:lnTo>
                  <a:pt x="1455342" y="879554"/>
                </a:lnTo>
                <a:lnTo>
                  <a:pt x="1466671" y="900496"/>
                </a:lnTo>
                <a:lnTo>
                  <a:pt x="1487439" y="942379"/>
                </a:lnTo>
                <a:lnTo>
                  <a:pt x="1505591" y="984263"/>
                </a:lnTo>
                <a:lnTo>
                  <a:pt x="1513650" y="1005204"/>
                </a:lnTo>
                <a:lnTo>
                  <a:pt x="1521010" y="1015675"/>
                </a:lnTo>
                <a:lnTo>
                  <a:pt x="1527658" y="1036617"/>
                </a:lnTo>
                <a:lnTo>
                  <a:pt x="1533578" y="1068030"/>
                </a:lnTo>
                <a:lnTo>
                  <a:pt x="1538757" y="1088972"/>
                </a:lnTo>
                <a:lnTo>
                  <a:pt x="1546830" y="1130855"/>
                </a:lnTo>
                <a:lnTo>
                  <a:pt x="1551759" y="1172739"/>
                </a:lnTo>
                <a:lnTo>
                  <a:pt x="1553429" y="1214622"/>
                </a:lnTo>
                <a:lnTo>
                  <a:pt x="1551373" y="1266977"/>
                </a:lnTo>
                <a:lnTo>
                  <a:pt x="1545311" y="1319331"/>
                </a:lnTo>
                <a:lnTo>
                  <a:pt x="1535403" y="1371685"/>
                </a:lnTo>
                <a:lnTo>
                  <a:pt x="1521806" y="1413569"/>
                </a:lnTo>
                <a:lnTo>
                  <a:pt x="1504679" y="1465923"/>
                </a:lnTo>
                <a:lnTo>
                  <a:pt x="1484180" y="1507807"/>
                </a:lnTo>
                <a:lnTo>
                  <a:pt x="1460470" y="1549691"/>
                </a:lnTo>
                <a:lnTo>
                  <a:pt x="1433705" y="1591574"/>
                </a:lnTo>
                <a:lnTo>
                  <a:pt x="1404044" y="1622987"/>
                </a:lnTo>
                <a:lnTo>
                  <a:pt x="1371648" y="1654399"/>
                </a:lnTo>
                <a:lnTo>
                  <a:pt x="1336672" y="1696283"/>
                </a:lnTo>
                <a:lnTo>
                  <a:pt x="1299278" y="1717225"/>
                </a:lnTo>
                <a:lnTo>
                  <a:pt x="1259622" y="1748637"/>
                </a:lnTo>
                <a:lnTo>
                  <a:pt x="1217865" y="1769579"/>
                </a:lnTo>
                <a:lnTo>
                  <a:pt x="1174164" y="1790521"/>
                </a:lnTo>
                <a:lnTo>
                  <a:pt x="1128677" y="1811463"/>
                </a:lnTo>
                <a:lnTo>
                  <a:pt x="983095" y="1842875"/>
                </a:lnTo>
                <a:lnTo>
                  <a:pt x="1285354" y="1842875"/>
                </a:lnTo>
                <a:lnTo>
                  <a:pt x="1309443" y="1832404"/>
                </a:lnTo>
                <a:lnTo>
                  <a:pt x="1355214" y="1800992"/>
                </a:lnTo>
                <a:lnTo>
                  <a:pt x="1398392" y="1759108"/>
                </a:lnTo>
                <a:lnTo>
                  <a:pt x="1438791" y="1727696"/>
                </a:lnTo>
                <a:lnTo>
                  <a:pt x="1476224" y="1685812"/>
                </a:lnTo>
                <a:lnTo>
                  <a:pt x="1510506" y="1643929"/>
                </a:lnTo>
                <a:lnTo>
                  <a:pt x="1541452" y="1602045"/>
                </a:lnTo>
                <a:lnTo>
                  <a:pt x="1568874" y="1549691"/>
                </a:lnTo>
                <a:lnTo>
                  <a:pt x="1592588" y="1497336"/>
                </a:lnTo>
                <a:lnTo>
                  <a:pt x="1612407" y="1444982"/>
                </a:lnTo>
                <a:lnTo>
                  <a:pt x="1628145" y="1392627"/>
                </a:lnTo>
                <a:lnTo>
                  <a:pt x="1639617" y="1340273"/>
                </a:lnTo>
                <a:lnTo>
                  <a:pt x="1646636" y="1277448"/>
                </a:lnTo>
                <a:lnTo>
                  <a:pt x="1649017" y="1214622"/>
                </a:lnTo>
                <a:lnTo>
                  <a:pt x="1648516" y="1193680"/>
                </a:lnTo>
                <a:lnTo>
                  <a:pt x="1647025" y="1162268"/>
                </a:lnTo>
                <a:lnTo>
                  <a:pt x="1644561" y="1141326"/>
                </a:lnTo>
                <a:lnTo>
                  <a:pt x="1641143" y="1109913"/>
                </a:lnTo>
                <a:lnTo>
                  <a:pt x="1636788" y="1088972"/>
                </a:lnTo>
                <a:lnTo>
                  <a:pt x="1631515" y="1057559"/>
                </a:lnTo>
                <a:lnTo>
                  <a:pt x="1625341" y="1036617"/>
                </a:lnTo>
                <a:lnTo>
                  <a:pt x="1618285" y="1015675"/>
                </a:lnTo>
                <a:lnTo>
                  <a:pt x="1610363" y="984263"/>
                </a:lnTo>
                <a:lnTo>
                  <a:pt x="1601595" y="963321"/>
                </a:lnTo>
                <a:lnTo>
                  <a:pt x="1591997" y="942379"/>
                </a:lnTo>
                <a:lnTo>
                  <a:pt x="1581589" y="921437"/>
                </a:lnTo>
                <a:lnTo>
                  <a:pt x="1570387" y="890025"/>
                </a:lnTo>
                <a:lnTo>
                  <a:pt x="1558411" y="869083"/>
                </a:lnTo>
                <a:lnTo>
                  <a:pt x="1545677" y="848141"/>
                </a:lnTo>
                <a:lnTo>
                  <a:pt x="1532203" y="827199"/>
                </a:lnTo>
                <a:lnTo>
                  <a:pt x="1525106" y="816729"/>
                </a:lnTo>
                <a:close/>
              </a:path>
              <a:path w="2150744" h="2146934">
                <a:moveTo>
                  <a:pt x="1005568" y="1664870"/>
                </a:moveTo>
                <a:lnTo>
                  <a:pt x="858544" y="1664870"/>
                </a:lnTo>
                <a:lnTo>
                  <a:pt x="894893" y="1675341"/>
                </a:lnTo>
                <a:lnTo>
                  <a:pt x="969218" y="1675341"/>
                </a:lnTo>
                <a:lnTo>
                  <a:pt x="1005568" y="1664870"/>
                </a:lnTo>
                <a:close/>
              </a:path>
              <a:path w="2150744" h="2146934">
                <a:moveTo>
                  <a:pt x="1041459" y="774845"/>
                </a:moveTo>
                <a:lnTo>
                  <a:pt x="823126" y="774845"/>
                </a:lnTo>
                <a:lnTo>
                  <a:pt x="788757" y="785316"/>
                </a:lnTo>
                <a:lnTo>
                  <a:pt x="755555" y="806258"/>
                </a:lnTo>
                <a:lnTo>
                  <a:pt x="723639" y="816729"/>
                </a:lnTo>
                <a:lnTo>
                  <a:pt x="664136" y="858612"/>
                </a:lnTo>
                <a:lnTo>
                  <a:pt x="611193" y="900496"/>
                </a:lnTo>
                <a:lnTo>
                  <a:pt x="565756" y="952850"/>
                </a:lnTo>
                <a:lnTo>
                  <a:pt x="528770" y="1015675"/>
                </a:lnTo>
                <a:lnTo>
                  <a:pt x="501180" y="1078501"/>
                </a:lnTo>
                <a:lnTo>
                  <a:pt x="483934" y="1141326"/>
                </a:lnTo>
                <a:lnTo>
                  <a:pt x="479484" y="1183210"/>
                </a:lnTo>
                <a:lnTo>
                  <a:pt x="477974" y="1214622"/>
                </a:lnTo>
                <a:lnTo>
                  <a:pt x="479484" y="1256506"/>
                </a:lnTo>
                <a:lnTo>
                  <a:pt x="483934" y="1298389"/>
                </a:lnTo>
                <a:lnTo>
                  <a:pt x="501180" y="1361215"/>
                </a:lnTo>
                <a:lnTo>
                  <a:pt x="528770" y="1424040"/>
                </a:lnTo>
                <a:lnTo>
                  <a:pt x="565756" y="1486865"/>
                </a:lnTo>
                <a:lnTo>
                  <a:pt x="587477" y="1518278"/>
                </a:lnTo>
                <a:lnTo>
                  <a:pt x="636785" y="1560161"/>
                </a:lnTo>
                <a:lnTo>
                  <a:pt x="693127" y="1602045"/>
                </a:lnTo>
                <a:lnTo>
                  <a:pt x="755555" y="1633458"/>
                </a:lnTo>
                <a:lnTo>
                  <a:pt x="788757" y="1654399"/>
                </a:lnTo>
                <a:lnTo>
                  <a:pt x="823126" y="1664870"/>
                </a:lnTo>
                <a:lnTo>
                  <a:pt x="1040988" y="1664870"/>
                </a:lnTo>
                <a:lnTo>
                  <a:pt x="1075358" y="1654399"/>
                </a:lnTo>
                <a:lnTo>
                  <a:pt x="1108560" y="1633458"/>
                </a:lnTo>
                <a:lnTo>
                  <a:pt x="1140478" y="1622987"/>
                </a:lnTo>
                <a:lnTo>
                  <a:pt x="1170991" y="1602045"/>
                </a:lnTo>
                <a:lnTo>
                  <a:pt x="1199982" y="1581103"/>
                </a:lnTo>
                <a:lnTo>
                  <a:pt x="902576" y="1581103"/>
                </a:lnTo>
                <a:lnTo>
                  <a:pt x="873767" y="1570632"/>
                </a:lnTo>
                <a:lnTo>
                  <a:pt x="845721" y="1570632"/>
                </a:lnTo>
                <a:lnTo>
                  <a:pt x="818526" y="1560161"/>
                </a:lnTo>
                <a:lnTo>
                  <a:pt x="767058" y="1539220"/>
                </a:lnTo>
                <a:lnTo>
                  <a:pt x="720092" y="1507807"/>
                </a:lnTo>
                <a:lnTo>
                  <a:pt x="698524" y="1486865"/>
                </a:lnTo>
                <a:lnTo>
                  <a:pt x="678354" y="1476394"/>
                </a:lnTo>
                <a:lnTo>
                  <a:pt x="659674" y="1455453"/>
                </a:lnTo>
                <a:lnTo>
                  <a:pt x="642574" y="1434511"/>
                </a:lnTo>
                <a:lnTo>
                  <a:pt x="627145" y="1413569"/>
                </a:lnTo>
                <a:lnTo>
                  <a:pt x="613478" y="1382156"/>
                </a:lnTo>
                <a:lnTo>
                  <a:pt x="601664" y="1361215"/>
                </a:lnTo>
                <a:lnTo>
                  <a:pt x="591794" y="1329802"/>
                </a:lnTo>
                <a:lnTo>
                  <a:pt x="583959" y="1308860"/>
                </a:lnTo>
                <a:lnTo>
                  <a:pt x="578250" y="1277448"/>
                </a:lnTo>
                <a:lnTo>
                  <a:pt x="574758" y="1246035"/>
                </a:lnTo>
                <a:lnTo>
                  <a:pt x="573574" y="1214622"/>
                </a:lnTo>
                <a:lnTo>
                  <a:pt x="574758" y="1193680"/>
                </a:lnTo>
                <a:lnTo>
                  <a:pt x="578250" y="1162268"/>
                </a:lnTo>
                <a:lnTo>
                  <a:pt x="583959" y="1130855"/>
                </a:lnTo>
                <a:lnTo>
                  <a:pt x="591794" y="1109913"/>
                </a:lnTo>
                <a:lnTo>
                  <a:pt x="601664" y="1078501"/>
                </a:lnTo>
                <a:lnTo>
                  <a:pt x="613478" y="1057559"/>
                </a:lnTo>
                <a:lnTo>
                  <a:pt x="627145" y="1026146"/>
                </a:lnTo>
                <a:lnTo>
                  <a:pt x="642574" y="1005204"/>
                </a:lnTo>
                <a:lnTo>
                  <a:pt x="659674" y="984263"/>
                </a:lnTo>
                <a:lnTo>
                  <a:pt x="678354" y="963321"/>
                </a:lnTo>
                <a:lnTo>
                  <a:pt x="698524" y="942379"/>
                </a:lnTo>
                <a:lnTo>
                  <a:pt x="720092" y="931908"/>
                </a:lnTo>
                <a:lnTo>
                  <a:pt x="742967" y="910967"/>
                </a:lnTo>
                <a:lnTo>
                  <a:pt x="767058" y="900496"/>
                </a:lnTo>
                <a:lnTo>
                  <a:pt x="792275" y="890025"/>
                </a:lnTo>
                <a:lnTo>
                  <a:pt x="818526" y="879554"/>
                </a:lnTo>
                <a:lnTo>
                  <a:pt x="845721" y="869083"/>
                </a:lnTo>
                <a:lnTo>
                  <a:pt x="873767" y="869083"/>
                </a:lnTo>
                <a:lnTo>
                  <a:pt x="902576" y="858612"/>
                </a:lnTo>
                <a:lnTo>
                  <a:pt x="1204741" y="858612"/>
                </a:lnTo>
                <a:lnTo>
                  <a:pt x="1192582" y="848141"/>
                </a:lnTo>
                <a:lnTo>
                  <a:pt x="1180131" y="837670"/>
                </a:lnTo>
                <a:lnTo>
                  <a:pt x="1167398" y="827199"/>
                </a:lnTo>
                <a:lnTo>
                  <a:pt x="1154390" y="827199"/>
                </a:lnTo>
                <a:lnTo>
                  <a:pt x="1141117" y="816729"/>
                </a:lnTo>
                <a:lnTo>
                  <a:pt x="1127586" y="806258"/>
                </a:lnTo>
                <a:lnTo>
                  <a:pt x="1113805" y="806258"/>
                </a:lnTo>
                <a:lnTo>
                  <a:pt x="1099784" y="795787"/>
                </a:lnTo>
                <a:lnTo>
                  <a:pt x="1085531" y="795787"/>
                </a:lnTo>
                <a:lnTo>
                  <a:pt x="1071053" y="785316"/>
                </a:lnTo>
                <a:lnTo>
                  <a:pt x="1056360" y="785316"/>
                </a:lnTo>
                <a:lnTo>
                  <a:pt x="1041459" y="774845"/>
                </a:lnTo>
                <a:close/>
              </a:path>
              <a:path w="2150744" h="2146934">
                <a:moveTo>
                  <a:pt x="1334385" y="1005204"/>
                </a:moveTo>
                <a:lnTo>
                  <a:pt x="1217355" y="1005204"/>
                </a:lnTo>
                <a:lnTo>
                  <a:pt x="1224805" y="1015675"/>
                </a:lnTo>
                <a:lnTo>
                  <a:pt x="1231902" y="1026146"/>
                </a:lnTo>
                <a:lnTo>
                  <a:pt x="1256586" y="1068030"/>
                </a:lnTo>
                <a:lnTo>
                  <a:pt x="1274945" y="1109913"/>
                </a:lnTo>
                <a:lnTo>
                  <a:pt x="1278483" y="1130855"/>
                </a:lnTo>
                <a:lnTo>
                  <a:pt x="1281585" y="1141326"/>
                </a:lnTo>
                <a:lnTo>
                  <a:pt x="1284241" y="1151797"/>
                </a:lnTo>
                <a:lnTo>
                  <a:pt x="1286443" y="1162268"/>
                </a:lnTo>
                <a:lnTo>
                  <a:pt x="1288182" y="1183210"/>
                </a:lnTo>
                <a:lnTo>
                  <a:pt x="1289451" y="1193680"/>
                </a:lnTo>
                <a:lnTo>
                  <a:pt x="1290241" y="1204151"/>
                </a:lnTo>
                <a:lnTo>
                  <a:pt x="1290543" y="1214622"/>
                </a:lnTo>
                <a:lnTo>
                  <a:pt x="1289360" y="1246035"/>
                </a:lnTo>
                <a:lnTo>
                  <a:pt x="1285868" y="1277448"/>
                </a:lnTo>
                <a:lnTo>
                  <a:pt x="1280159" y="1308860"/>
                </a:lnTo>
                <a:lnTo>
                  <a:pt x="1272325" y="1329802"/>
                </a:lnTo>
                <a:lnTo>
                  <a:pt x="1262455" y="1361215"/>
                </a:lnTo>
                <a:lnTo>
                  <a:pt x="1250641" y="1382156"/>
                </a:lnTo>
                <a:lnTo>
                  <a:pt x="1236974" y="1413569"/>
                </a:lnTo>
                <a:lnTo>
                  <a:pt x="1221545" y="1434511"/>
                </a:lnTo>
                <a:lnTo>
                  <a:pt x="1204445" y="1455453"/>
                </a:lnTo>
                <a:lnTo>
                  <a:pt x="1185764" y="1476394"/>
                </a:lnTo>
                <a:lnTo>
                  <a:pt x="1165594" y="1486865"/>
                </a:lnTo>
                <a:lnTo>
                  <a:pt x="1144026" y="1507807"/>
                </a:lnTo>
                <a:lnTo>
                  <a:pt x="1097058" y="1539220"/>
                </a:lnTo>
                <a:lnTo>
                  <a:pt x="1045589" y="1560161"/>
                </a:lnTo>
                <a:lnTo>
                  <a:pt x="1018393" y="1570632"/>
                </a:lnTo>
                <a:lnTo>
                  <a:pt x="990345" y="1570632"/>
                </a:lnTo>
                <a:lnTo>
                  <a:pt x="961535" y="1581103"/>
                </a:lnTo>
                <a:lnTo>
                  <a:pt x="1199982" y="1581103"/>
                </a:lnTo>
                <a:lnTo>
                  <a:pt x="1227333" y="1560161"/>
                </a:lnTo>
                <a:lnTo>
                  <a:pt x="1276642" y="1518278"/>
                </a:lnTo>
                <a:lnTo>
                  <a:pt x="1298364" y="1486865"/>
                </a:lnTo>
                <a:lnTo>
                  <a:pt x="1335350" y="1424040"/>
                </a:lnTo>
                <a:lnTo>
                  <a:pt x="1362940" y="1361215"/>
                </a:lnTo>
                <a:lnTo>
                  <a:pt x="1380187" y="1298389"/>
                </a:lnTo>
                <a:lnTo>
                  <a:pt x="1384636" y="1256506"/>
                </a:lnTo>
                <a:lnTo>
                  <a:pt x="1386146" y="1214622"/>
                </a:lnTo>
                <a:lnTo>
                  <a:pt x="1385860" y="1204151"/>
                </a:lnTo>
                <a:lnTo>
                  <a:pt x="1385008" y="1183210"/>
                </a:lnTo>
                <a:lnTo>
                  <a:pt x="1383602" y="1172739"/>
                </a:lnTo>
                <a:lnTo>
                  <a:pt x="1381650" y="1151797"/>
                </a:lnTo>
                <a:lnTo>
                  <a:pt x="1379163" y="1141326"/>
                </a:lnTo>
                <a:lnTo>
                  <a:pt x="1376152" y="1120384"/>
                </a:lnTo>
                <a:lnTo>
                  <a:pt x="1372626" y="1109913"/>
                </a:lnTo>
                <a:lnTo>
                  <a:pt x="1368596" y="1099442"/>
                </a:lnTo>
                <a:lnTo>
                  <a:pt x="1364071" y="1078501"/>
                </a:lnTo>
                <a:lnTo>
                  <a:pt x="1359062" y="1068030"/>
                </a:lnTo>
                <a:lnTo>
                  <a:pt x="1353578" y="1047088"/>
                </a:lnTo>
                <a:lnTo>
                  <a:pt x="1347631" y="1036617"/>
                </a:lnTo>
                <a:lnTo>
                  <a:pt x="1341230" y="1026146"/>
                </a:lnTo>
                <a:lnTo>
                  <a:pt x="1334385" y="1005204"/>
                </a:lnTo>
                <a:close/>
              </a:path>
              <a:path w="2150744" h="2146934">
                <a:moveTo>
                  <a:pt x="982960" y="1350744"/>
                </a:moveTo>
                <a:lnTo>
                  <a:pt x="883911" y="1350744"/>
                </a:lnTo>
                <a:lnTo>
                  <a:pt x="896919" y="1361215"/>
                </a:lnTo>
                <a:lnTo>
                  <a:pt x="969220" y="1361215"/>
                </a:lnTo>
                <a:lnTo>
                  <a:pt x="982960" y="1350744"/>
                </a:lnTo>
                <a:close/>
              </a:path>
              <a:path w="2150744" h="2146934">
                <a:moveTo>
                  <a:pt x="1280584" y="596840"/>
                </a:moveTo>
                <a:lnTo>
                  <a:pt x="1000575" y="596840"/>
                </a:lnTo>
                <a:lnTo>
                  <a:pt x="1022947" y="607311"/>
                </a:lnTo>
                <a:lnTo>
                  <a:pt x="1045062" y="607311"/>
                </a:lnTo>
                <a:lnTo>
                  <a:pt x="1066904" y="617782"/>
                </a:lnTo>
                <a:lnTo>
                  <a:pt x="1088460" y="617782"/>
                </a:lnTo>
                <a:lnTo>
                  <a:pt x="1109715" y="628253"/>
                </a:lnTo>
                <a:lnTo>
                  <a:pt x="1130655" y="628253"/>
                </a:lnTo>
                <a:lnTo>
                  <a:pt x="1151265" y="638724"/>
                </a:lnTo>
                <a:lnTo>
                  <a:pt x="1191441" y="659665"/>
                </a:lnTo>
                <a:lnTo>
                  <a:pt x="1210977" y="659665"/>
                </a:lnTo>
                <a:lnTo>
                  <a:pt x="1230126" y="670136"/>
                </a:lnTo>
                <a:lnTo>
                  <a:pt x="1248874" y="680607"/>
                </a:lnTo>
                <a:lnTo>
                  <a:pt x="1267207" y="701549"/>
                </a:lnTo>
                <a:lnTo>
                  <a:pt x="1285109" y="712020"/>
                </a:lnTo>
                <a:lnTo>
                  <a:pt x="1302568" y="722491"/>
                </a:lnTo>
                <a:lnTo>
                  <a:pt x="1319568" y="732961"/>
                </a:lnTo>
                <a:lnTo>
                  <a:pt x="1336095" y="743432"/>
                </a:lnTo>
                <a:lnTo>
                  <a:pt x="1216601" y="869083"/>
                </a:lnTo>
                <a:lnTo>
                  <a:pt x="1023755" y="869083"/>
                </a:lnTo>
                <a:lnTo>
                  <a:pt x="1036204" y="879554"/>
                </a:lnTo>
                <a:lnTo>
                  <a:pt x="1048462" y="879554"/>
                </a:lnTo>
                <a:lnTo>
                  <a:pt x="1060523" y="890025"/>
                </a:lnTo>
                <a:lnTo>
                  <a:pt x="1084015" y="890025"/>
                </a:lnTo>
                <a:lnTo>
                  <a:pt x="1095428" y="900496"/>
                </a:lnTo>
                <a:lnTo>
                  <a:pt x="1106607" y="910967"/>
                </a:lnTo>
                <a:lnTo>
                  <a:pt x="1117545" y="910967"/>
                </a:lnTo>
                <a:lnTo>
                  <a:pt x="1128231" y="921437"/>
                </a:lnTo>
                <a:lnTo>
                  <a:pt x="1138658" y="921437"/>
                </a:lnTo>
                <a:lnTo>
                  <a:pt x="1148815" y="931908"/>
                </a:lnTo>
                <a:lnTo>
                  <a:pt x="993299" y="1088972"/>
                </a:lnTo>
                <a:lnTo>
                  <a:pt x="870883" y="1088972"/>
                </a:lnTo>
                <a:lnTo>
                  <a:pt x="858386" y="1099442"/>
                </a:lnTo>
                <a:lnTo>
                  <a:pt x="846751" y="1109913"/>
                </a:lnTo>
                <a:lnTo>
                  <a:pt x="836028" y="1120384"/>
                </a:lnTo>
                <a:lnTo>
                  <a:pt x="826266" y="1120384"/>
                </a:lnTo>
                <a:lnTo>
                  <a:pt x="817516" y="1130855"/>
                </a:lnTo>
                <a:lnTo>
                  <a:pt x="809826" y="1141326"/>
                </a:lnTo>
                <a:lnTo>
                  <a:pt x="803246" y="1162268"/>
                </a:lnTo>
                <a:lnTo>
                  <a:pt x="797825" y="1172739"/>
                </a:lnTo>
                <a:lnTo>
                  <a:pt x="793613" y="1183210"/>
                </a:lnTo>
                <a:lnTo>
                  <a:pt x="790660" y="1193680"/>
                </a:lnTo>
                <a:lnTo>
                  <a:pt x="789014" y="1214622"/>
                </a:lnTo>
                <a:lnTo>
                  <a:pt x="789653" y="1225093"/>
                </a:lnTo>
                <a:lnTo>
                  <a:pt x="791652" y="1235564"/>
                </a:lnTo>
                <a:lnTo>
                  <a:pt x="794942" y="1256506"/>
                </a:lnTo>
                <a:lnTo>
                  <a:pt x="799455" y="1266977"/>
                </a:lnTo>
                <a:lnTo>
                  <a:pt x="805124" y="1277448"/>
                </a:lnTo>
                <a:lnTo>
                  <a:pt x="811880" y="1298389"/>
                </a:lnTo>
                <a:lnTo>
                  <a:pt x="819656" y="1308860"/>
                </a:lnTo>
                <a:lnTo>
                  <a:pt x="828383" y="1319331"/>
                </a:lnTo>
                <a:lnTo>
                  <a:pt x="837994" y="1329802"/>
                </a:lnTo>
                <a:lnTo>
                  <a:pt x="848420" y="1340273"/>
                </a:lnTo>
                <a:lnTo>
                  <a:pt x="859593" y="1340273"/>
                </a:lnTo>
                <a:lnTo>
                  <a:pt x="871446" y="1350744"/>
                </a:lnTo>
                <a:lnTo>
                  <a:pt x="995986" y="1350744"/>
                </a:lnTo>
                <a:lnTo>
                  <a:pt x="1008239" y="1340273"/>
                </a:lnTo>
                <a:lnTo>
                  <a:pt x="1039771" y="1308860"/>
                </a:lnTo>
                <a:lnTo>
                  <a:pt x="1062233" y="1277448"/>
                </a:lnTo>
                <a:lnTo>
                  <a:pt x="1074043" y="1235564"/>
                </a:lnTo>
                <a:lnTo>
                  <a:pt x="1075339" y="1225093"/>
                </a:lnTo>
                <a:lnTo>
                  <a:pt x="1074895" y="1214622"/>
                </a:lnTo>
                <a:lnTo>
                  <a:pt x="1073453" y="1193680"/>
                </a:lnTo>
                <a:lnTo>
                  <a:pt x="1071051" y="1183210"/>
                </a:lnTo>
                <a:lnTo>
                  <a:pt x="1067730" y="1172739"/>
                </a:lnTo>
                <a:lnTo>
                  <a:pt x="1063527" y="1162268"/>
                </a:lnTo>
                <a:lnTo>
                  <a:pt x="1217355" y="1005204"/>
                </a:lnTo>
                <a:lnTo>
                  <a:pt x="1334385" y="1005204"/>
                </a:lnTo>
                <a:lnTo>
                  <a:pt x="1327107" y="994734"/>
                </a:lnTo>
                <a:lnTo>
                  <a:pt x="1319406" y="984263"/>
                </a:lnTo>
                <a:lnTo>
                  <a:pt x="1311291" y="973792"/>
                </a:lnTo>
                <a:lnTo>
                  <a:pt x="1302773" y="963321"/>
                </a:lnTo>
                <a:lnTo>
                  <a:pt x="1293862" y="942379"/>
                </a:lnTo>
                <a:lnTo>
                  <a:pt x="1284568" y="931908"/>
                </a:lnTo>
                <a:lnTo>
                  <a:pt x="1404072" y="816729"/>
                </a:lnTo>
                <a:lnTo>
                  <a:pt x="1525106" y="816729"/>
                </a:lnTo>
                <a:lnTo>
                  <a:pt x="1518008" y="806258"/>
                </a:lnTo>
                <a:lnTo>
                  <a:pt x="1503110" y="785316"/>
                </a:lnTo>
                <a:lnTo>
                  <a:pt x="1487526" y="764374"/>
                </a:lnTo>
                <a:lnTo>
                  <a:pt x="1471274" y="743432"/>
                </a:lnTo>
                <a:lnTo>
                  <a:pt x="1535120" y="680607"/>
                </a:lnTo>
                <a:lnTo>
                  <a:pt x="1404061" y="680607"/>
                </a:lnTo>
                <a:lnTo>
                  <a:pt x="1384839" y="659665"/>
                </a:lnTo>
                <a:lnTo>
                  <a:pt x="1365050" y="649194"/>
                </a:lnTo>
                <a:lnTo>
                  <a:pt x="1344712" y="628253"/>
                </a:lnTo>
                <a:lnTo>
                  <a:pt x="1323844" y="617782"/>
                </a:lnTo>
                <a:lnTo>
                  <a:pt x="1302461" y="607311"/>
                </a:lnTo>
                <a:lnTo>
                  <a:pt x="1280584" y="596840"/>
                </a:lnTo>
                <a:close/>
              </a:path>
              <a:path w="2150744" h="2146934">
                <a:moveTo>
                  <a:pt x="969785" y="1078501"/>
                </a:moveTo>
                <a:lnTo>
                  <a:pt x="898268" y="1078501"/>
                </a:lnTo>
                <a:lnTo>
                  <a:pt x="884194" y="1088972"/>
                </a:lnTo>
                <a:lnTo>
                  <a:pt x="981763" y="1088972"/>
                </a:lnTo>
                <a:lnTo>
                  <a:pt x="969785" y="1078501"/>
                </a:lnTo>
                <a:close/>
              </a:path>
              <a:path w="2150744" h="2146934">
                <a:moveTo>
                  <a:pt x="1204741" y="858612"/>
                </a:moveTo>
                <a:lnTo>
                  <a:pt x="972245" y="858612"/>
                </a:lnTo>
                <a:lnTo>
                  <a:pt x="985362" y="869083"/>
                </a:lnTo>
                <a:lnTo>
                  <a:pt x="1216601" y="869083"/>
                </a:lnTo>
                <a:lnTo>
                  <a:pt x="1204741" y="858612"/>
                </a:lnTo>
                <a:close/>
              </a:path>
              <a:path w="2150744" h="2146934">
                <a:moveTo>
                  <a:pt x="979952" y="764374"/>
                </a:moveTo>
                <a:lnTo>
                  <a:pt x="894893" y="764374"/>
                </a:lnTo>
                <a:lnTo>
                  <a:pt x="858544" y="774845"/>
                </a:lnTo>
                <a:lnTo>
                  <a:pt x="995597" y="774845"/>
                </a:lnTo>
                <a:lnTo>
                  <a:pt x="979952" y="764374"/>
                </a:lnTo>
                <a:close/>
              </a:path>
              <a:path w="2150744" h="2146934">
                <a:moveTo>
                  <a:pt x="1349394" y="387422"/>
                </a:moveTo>
                <a:lnTo>
                  <a:pt x="1058044" y="387422"/>
                </a:lnTo>
                <a:lnTo>
                  <a:pt x="1118900" y="408364"/>
                </a:lnTo>
                <a:lnTo>
                  <a:pt x="1148720" y="408364"/>
                </a:lnTo>
                <a:lnTo>
                  <a:pt x="1235489" y="439777"/>
                </a:lnTo>
                <a:lnTo>
                  <a:pt x="1290884" y="460718"/>
                </a:lnTo>
                <a:lnTo>
                  <a:pt x="1317783" y="481660"/>
                </a:lnTo>
                <a:lnTo>
                  <a:pt x="1369877" y="502602"/>
                </a:lnTo>
                <a:lnTo>
                  <a:pt x="1395030" y="523544"/>
                </a:lnTo>
                <a:lnTo>
                  <a:pt x="1419559" y="534015"/>
                </a:lnTo>
                <a:lnTo>
                  <a:pt x="1443443" y="554956"/>
                </a:lnTo>
                <a:lnTo>
                  <a:pt x="1466660" y="575898"/>
                </a:lnTo>
                <a:lnTo>
                  <a:pt x="1489190" y="596840"/>
                </a:lnTo>
                <a:lnTo>
                  <a:pt x="1404061" y="680607"/>
                </a:lnTo>
                <a:lnTo>
                  <a:pt x="1535120" y="680607"/>
                </a:lnTo>
                <a:lnTo>
                  <a:pt x="1556402" y="659665"/>
                </a:lnTo>
                <a:lnTo>
                  <a:pt x="1676774" y="659665"/>
                </a:lnTo>
                <a:lnTo>
                  <a:pt x="1666699" y="649194"/>
                </a:lnTo>
                <a:lnTo>
                  <a:pt x="1645623" y="617782"/>
                </a:lnTo>
                <a:lnTo>
                  <a:pt x="1623646" y="596840"/>
                </a:lnTo>
                <a:lnTo>
                  <a:pt x="1692367" y="523544"/>
                </a:lnTo>
                <a:lnTo>
                  <a:pt x="1556423" y="523544"/>
                </a:lnTo>
                <a:lnTo>
                  <a:pt x="1531224" y="502602"/>
                </a:lnTo>
                <a:lnTo>
                  <a:pt x="1505242" y="481660"/>
                </a:lnTo>
                <a:lnTo>
                  <a:pt x="1478504" y="460718"/>
                </a:lnTo>
                <a:lnTo>
                  <a:pt x="1451033" y="450248"/>
                </a:lnTo>
                <a:lnTo>
                  <a:pt x="1422854" y="429306"/>
                </a:lnTo>
                <a:lnTo>
                  <a:pt x="1393992" y="408364"/>
                </a:lnTo>
                <a:lnTo>
                  <a:pt x="1364471" y="397893"/>
                </a:lnTo>
                <a:lnTo>
                  <a:pt x="1349394" y="387422"/>
                </a:lnTo>
                <a:close/>
              </a:path>
              <a:path w="2150744" h="2146934">
                <a:moveTo>
                  <a:pt x="1907129" y="0"/>
                </a:moveTo>
                <a:lnTo>
                  <a:pt x="1873897" y="0"/>
                </a:lnTo>
                <a:lnTo>
                  <a:pt x="1862113" y="10470"/>
                </a:lnTo>
                <a:lnTo>
                  <a:pt x="1640819" y="198946"/>
                </a:lnTo>
                <a:lnTo>
                  <a:pt x="1632491" y="209417"/>
                </a:lnTo>
                <a:lnTo>
                  <a:pt x="1627150" y="230359"/>
                </a:lnTo>
                <a:lnTo>
                  <a:pt x="1625139" y="240830"/>
                </a:lnTo>
                <a:lnTo>
                  <a:pt x="1625133" y="460718"/>
                </a:lnTo>
                <a:lnTo>
                  <a:pt x="1556423" y="523544"/>
                </a:lnTo>
                <a:lnTo>
                  <a:pt x="1936776" y="523544"/>
                </a:lnTo>
                <a:lnTo>
                  <a:pt x="1946862" y="513073"/>
                </a:lnTo>
                <a:lnTo>
                  <a:pt x="2020047" y="429306"/>
                </a:lnTo>
                <a:lnTo>
                  <a:pt x="1720732" y="429306"/>
                </a:lnTo>
                <a:lnTo>
                  <a:pt x="1720732" y="261772"/>
                </a:lnTo>
                <a:lnTo>
                  <a:pt x="1840226" y="157063"/>
                </a:lnTo>
                <a:lnTo>
                  <a:pt x="1935836" y="157063"/>
                </a:lnTo>
                <a:lnTo>
                  <a:pt x="1935836" y="52354"/>
                </a:lnTo>
                <a:lnTo>
                  <a:pt x="1933798" y="31412"/>
                </a:lnTo>
                <a:lnTo>
                  <a:pt x="1927808" y="20941"/>
                </a:lnTo>
                <a:lnTo>
                  <a:pt x="1918656" y="10470"/>
                </a:lnTo>
                <a:lnTo>
                  <a:pt x="1907129" y="0"/>
                </a:lnTo>
                <a:close/>
              </a:path>
              <a:path w="2150744" h="2146934">
                <a:moveTo>
                  <a:pt x="1935836" y="157063"/>
                </a:moveTo>
                <a:lnTo>
                  <a:pt x="1840226" y="157063"/>
                </a:lnTo>
                <a:lnTo>
                  <a:pt x="1840226" y="261772"/>
                </a:lnTo>
                <a:lnTo>
                  <a:pt x="1842502" y="272243"/>
                </a:lnTo>
                <a:lnTo>
                  <a:pt x="1848785" y="293184"/>
                </a:lnTo>
                <a:lnTo>
                  <a:pt x="1858257" y="303655"/>
                </a:lnTo>
                <a:lnTo>
                  <a:pt x="1870102" y="303655"/>
                </a:lnTo>
                <a:lnTo>
                  <a:pt x="1883502" y="314126"/>
                </a:lnTo>
                <a:lnTo>
                  <a:pt x="1996305" y="314126"/>
                </a:lnTo>
                <a:lnTo>
                  <a:pt x="1890256" y="429306"/>
                </a:lnTo>
                <a:lnTo>
                  <a:pt x="2020047" y="429306"/>
                </a:lnTo>
                <a:lnTo>
                  <a:pt x="2138971" y="293184"/>
                </a:lnTo>
                <a:lnTo>
                  <a:pt x="2145726" y="282713"/>
                </a:lnTo>
                <a:lnTo>
                  <a:pt x="2149585" y="272243"/>
                </a:lnTo>
                <a:lnTo>
                  <a:pt x="2150440" y="261772"/>
                </a:lnTo>
                <a:lnTo>
                  <a:pt x="2148188" y="251301"/>
                </a:lnTo>
                <a:lnTo>
                  <a:pt x="2140651" y="240830"/>
                </a:lnTo>
                <a:lnTo>
                  <a:pt x="2131040" y="230359"/>
                </a:lnTo>
                <a:lnTo>
                  <a:pt x="2119916" y="219888"/>
                </a:lnTo>
                <a:lnTo>
                  <a:pt x="1935836" y="219888"/>
                </a:lnTo>
                <a:lnTo>
                  <a:pt x="1935836" y="157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3" name="TextBox 2"/>
          <p:cNvSpPr txBox="1"/>
          <p:nvPr/>
        </p:nvSpPr>
        <p:spPr>
          <a:xfrm>
            <a:off x="3690303" y="2546579"/>
            <a:ext cx="9053816" cy="460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133" b="1" dirty="0">
              <a:latin typeface="Oksana Sans Narrow" panose="02010804040200020004" pitchFamily="50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	 </a:t>
            </a:r>
            <a:r>
              <a:rPr lang="ru-RU" sz="2133" b="1" dirty="0">
                <a:latin typeface="Oksana Sans Narrow" panose="02010804040200020004" pitchFamily="50" charset="0"/>
                <a:cs typeface="Arial" pitchFamily="34" charset="0"/>
              </a:rPr>
              <a:t>Доля продаж</a:t>
            </a: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 продукции компании на рынке круп, хлопьев и каш составляет </a:t>
            </a:r>
            <a:r>
              <a:rPr lang="ru-RU" sz="2666" b="1" dirty="0">
                <a:latin typeface="Oksana Sans Narrow" panose="02010804040200020004" pitchFamily="50" charset="0"/>
                <a:cs typeface="Arial" pitchFamily="34" charset="0"/>
              </a:rPr>
              <a:t>20%</a:t>
            </a: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 </a:t>
            </a:r>
            <a:r>
              <a:rPr lang="ru-RU" sz="2133" dirty="0" smtClean="0">
                <a:latin typeface="Oksana Sans Narrow" panose="02010804040200020004" pitchFamily="50" charset="0"/>
                <a:cs typeface="Arial" pitchFamily="34" charset="0"/>
              </a:rPr>
              <a:t>при обеспечении высокой доходности</a:t>
            </a:r>
          </a:p>
          <a:p>
            <a:pPr>
              <a:lnSpc>
                <a:spcPct val="150000"/>
              </a:lnSpc>
            </a:pPr>
            <a:endParaRPr lang="ru-RU" sz="2133" dirty="0">
              <a:latin typeface="Oksana Sans Narrow" panose="02010804040200020004" pitchFamily="50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Продукция компании присутствует с эффективным ассортиментом во всех федеральных и региональных сетях РФ.</a:t>
            </a:r>
          </a:p>
          <a:p>
            <a:pPr>
              <a:lnSpc>
                <a:spcPct val="150000"/>
              </a:lnSpc>
            </a:pP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	</a:t>
            </a:r>
            <a:r>
              <a:rPr lang="ru-RU" sz="2133" b="1" dirty="0">
                <a:latin typeface="Oksana Sans Narrow" panose="02010804040200020004" pitchFamily="50" charset="0"/>
                <a:cs typeface="Arial" pitchFamily="34" charset="0"/>
              </a:rPr>
              <a:t> Доля экспорта</a:t>
            </a: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 составляет </a:t>
            </a:r>
            <a:r>
              <a:rPr lang="ru-RU" sz="2666" b="1" dirty="0">
                <a:latin typeface="Oksana Sans Narrow" panose="02010804040200020004" pitchFamily="50" charset="0"/>
                <a:cs typeface="Arial" pitchFamily="34" charset="0"/>
              </a:rPr>
              <a:t>30% </a:t>
            </a: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от оборота компании.</a:t>
            </a:r>
          </a:p>
          <a:p>
            <a:pPr algn="just">
              <a:lnSpc>
                <a:spcPct val="150000"/>
              </a:lnSpc>
            </a:pPr>
            <a:endParaRPr lang="ru-RU" sz="2133" dirty="0">
              <a:latin typeface="Oksana Sans Narrow" panose="02010804040200020004" pitchFamily="50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	</a:t>
            </a:r>
            <a:endParaRPr lang="ru-RU" sz="2133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64411" y="322250"/>
            <a:ext cx="1709652" cy="1015731"/>
            <a:chOff x="1085115" y="738177"/>
            <a:chExt cx="2115185" cy="1256665"/>
          </a:xfrm>
        </p:grpSpPr>
        <p:sp>
          <p:nvSpPr>
            <p:cNvPr id="10" name="object 7"/>
            <p:cNvSpPr/>
            <p:nvPr/>
          </p:nvSpPr>
          <p:spPr>
            <a:xfrm>
              <a:off x="1085115" y="738177"/>
              <a:ext cx="2115185" cy="1256665"/>
            </a:xfrm>
            <a:custGeom>
              <a:avLst/>
              <a:gdLst/>
              <a:ahLst/>
              <a:cxnLst/>
              <a:rect l="l" t="t" r="r" b="b"/>
              <a:pathLst>
                <a:path w="2115185" h="1256664">
                  <a:moveTo>
                    <a:pt x="1057418" y="0"/>
                  </a:moveTo>
                  <a:lnTo>
                    <a:pt x="925237" y="2598"/>
                  </a:lnTo>
                  <a:lnTo>
                    <a:pt x="802649" y="10218"/>
                  </a:lnTo>
                  <a:lnTo>
                    <a:pt x="689282" y="22623"/>
                  </a:lnTo>
                  <a:lnTo>
                    <a:pt x="585016" y="39575"/>
                  </a:lnTo>
                  <a:lnTo>
                    <a:pt x="489731" y="60837"/>
                  </a:lnTo>
                  <a:lnTo>
                    <a:pt x="403308" y="86174"/>
                  </a:lnTo>
                  <a:lnTo>
                    <a:pt x="325625" y="115349"/>
                  </a:lnTo>
                  <a:lnTo>
                    <a:pt x="256562" y="148123"/>
                  </a:lnTo>
                  <a:lnTo>
                    <a:pt x="196001" y="184262"/>
                  </a:lnTo>
                  <a:lnTo>
                    <a:pt x="143820" y="223528"/>
                  </a:lnTo>
                  <a:lnTo>
                    <a:pt x="99899" y="265684"/>
                  </a:lnTo>
                  <a:lnTo>
                    <a:pt x="64119" y="310494"/>
                  </a:lnTo>
                  <a:lnTo>
                    <a:pt x="36359" y="357721"/>
                  </a:lnTo>
                  <a:lnTo>
                    <a:pt x="16499" y="407127"/>
                  </a:lnTo>
                  <a:lnTo>
                    <a:pt x="4419" y="458478"/>
                  </a:lnTo>
                  <a:lnTo>
                    <a:pt x="0" y="511534"/>
                  </a:lnTo>
                  <a:lnTo>
                    <a:pt x="3119" y="566061"/>
                  </a:lnTo>
                  <a:lnTo>
                    <a:pt x="13659" y="621821"/>
                  </a:lnTo>
                  <a:lnTo>
                    <a:pt x="31498" y="678577"/>
                  </a:lnTo>
                  <a:lnTo>
                    <a:pt x="56516" y="736092"/>
                  </a:lnTo>
                  <a:lnTo>
                    <a:pt x="83206" y="785315"/>
                  </a:lnTo>
                  <a:lnTo>
                    <a:pt x="113391" y="832246"/>
                  </a:lnTo>
                  <a:lnTo>
                    <a:pt x="146900" y="876860"/>
                  </a:lnTo>
                  <a:lnTo>
                    <a:pt x="183559" y="919131"/>
                  </a:lnTo>
                  <a:lnTo>
                    <a:pt x="223194" y="959035"/>
                  </a:lnTo>
                  <a:lnTo>
                    <a:pt x="265633" y="996546"/>
                  </a:lnTo>
                  <a:lnTo>
                    <a:pt x="310703" y="1031640"/>
                  </a:lnTo>
                  <a:lnTo>
                    <a:pt x="358229" y="1064292"/>
                  </a:lnTo>
                  <a:lnTo>
                    <a:pt x="408040" y="1094476"/>
                  </a:lnTo>
                  <a:lnTo>
                    <a:pt x="459961" y="1122168"/>
                  </a:lnTo>
                  <a:lnTo>
                    <a:pt x="513820" y="1147343"/>
                  </a:lnTo>
                  <a:lnTo>
                    <a:pt x="569443" y="1169974"/>
                  </a:lnTo>
                  <a:lnTo>
                    <a:pt x="626658" y="1190039"/>
                  </a:lnTo>
                  <a:lnTo>
                    <a:pt x="685290" y="1207510"/>
                  </a:lnTo>
                  <a:lnTo>
                    <a:pt x="745168" y="1222365"/>
                  </a:lnTo>
                  <a:lnTo>
                    <a:pt x="806117" y="1234576"/>
                  </a:lnTo>
                  <a:lnTo>
                    <a:pt x="867965" y="1244120"/>
                  </a:lnTo>
                  <a:lnTo>
                    <a:pt x="930537" y="1250971"/>
                  </a:lnTo>
                  <a:lnTo>
                    <a:pt x="993663" y="1255105"/>
                  </a:lnTo>
                  <a:lnTo>
                    <a:pt x="1057167" y="1256495"/>
                  </a:lnTo>
                  <a:lnTo>
                    <a:pt x="1120920" y="1255105"/>
                  </a:lnTo>
                  <a:lnTo>
                    <a:pt x="1184044" y="1250971"/>
                  </a:lnTo>
                  <a:lnTo>
                    <a:pt x="1246616" y="1244120"/>
                  </a:lnTo>
                  <a:lnTo>
                    <a:pt x="1308463" y="1234576"/>
                  </a:lnTo>
                  <a:lnTo>
                    <a:pt x="1369411" y="1222365"/>
                  </a:lnTo>
                  <a:lnTo>
                    <a:pt x="1429288" y="1207510"/>
                  </a:lnTo>
                  <a:lnTo>
                    <a:pt x="1487920" y="1190039"/>
                  </a:lnTo>
                  <a:lnTo>
                    <a:pt x="1545134" y="1169974"/>
                  </a:lnTo>
                  <a:lnTo>
                    <a:pt x="1600757" y="1147343"/>
                  </a:lnTo>
                  <a:lnTo>
                    <a:pt x="1654616" y="1122168"/>
                  </a:lnTo>
                  <a:lnTo>
                    <a:pt x="1706537" y="1094476"/>
                  </a:lnTo>
                  <a:lnTo>
                    <a:pt x="1756348" y="1064292"/>
                  </a:lnTo>
                  <a:lnTo>
                    <a:pt x="1803875" y="1031640"/>
                  </a:lnTo>
                  <a:lnTo>
                    <a:pt x="1848944" y="996546"/>
                  </a:lnTo>
                  <a:lnTo>
                    <a:pt x="1891384" y="959035"/>
                  </a:lnTo>
                  <a:lnTo>
                    <a:pt x="1931020" y="919131"/>
                  </a:lnTo>
                  <a:lnTo>
                    <a:pt x="1967680" y="876860"/>
                  </a:lnTo>
                  <a:lnTo>
                    <a:pt x="2001190" y="832246"/>
                  </a:lnTo>
                  <a:lnTo>
                    <a:pt x="2031377" y="785315"/>
                  </a:lnTo>
                  <a:lnTo>
                    <a:pt x="2058068" y="736092"/>
                  </a:lnTo>
                  <a:lnTo>
                    <a:pt x="2083085" y="678577"/>
                  </a:lnTo>
                  <a:lnTo>
                    <a:pt x="2100923" y="621821"/>
                  </a:lnTo>
                  <a:lnTo>
                    <a:pt x="2111461" y="566061"/>
                  </a:lnTo>
                  <a:lnTo>
                    <a:pt x="2114580" y="511534"/>
                  </a:lnTo>
                  <a:lnTo>
                    <a:pt x="2110159" y="458478"/>
                  </a:lnTo>
                  <a:lnTo>
                    <a:pt x="2098078" y="407127"/>
                  </a:lnTo>
                  <a:lnTo>
                    <a:pt x="2078218" y="357721"/>
                  </a:lnTo>
                  <a:lnTo>
                    <a:pt x="2050458" y="310494"/>
                  </a:lnTo>
                  <a:lnTo>
                    <a:pt x="2014677" y="265684"/>
                  </a:lnTo>
                  <a:lnTo>
                    <a:pt x="1970757" y="223528"/>
                  </a:lnTo>
                  <a:lnTo>
                    <a:pt x="1918576" y="184262"/>
                  </a:lnTo>
                  <a:lnTo>
                    <a:pt x="1858014" y="148123"/>
                  </a:lnTo>
                  <a:lnTo>
                    <a:pt x="1788953" y="115349"/>
                  </a:lnTo>
                  <a:lnTo>
                    <a:pt x="1711270" y="86174"/>
                  </a:lnTo>
                  <a:lnTo>
                    <a:pt x="1624847" y="60837"/>
                  </a:lnTo>
                  <a:lnTo>
                    <a:pt x="1529563" y="39575"/>
                  </a:lnTo>
                  <a:lnTo>
                    <a:pt x="1425299" y="22623"/>
                  </a:lnTo>
                  <a:lnTo>
                    <a:pt x="1311933" y="10218"/>
                  </a:lnTo>
                  <a:lnTo>
                    <a:pt x="1189346" y="2598"/>
                  </a:lnTo>
                  <a:lnTo>
                    <a:pt x="1057418" y="0"/>
                  </a:lnTo>
                  <a:close/>
                </a:path>
              </a:pathLst>
            </a:custGeom>
            <a:solidFill>
              <a:srgbClr val="F70640"/>
            </a:solidFill>
          </p:spPr>
          <p:txBody>
            <a:bodyPr wrap="square" lIns="0" tIns="0" rIns="0" bIns="0" rtlCol="0"/>
            <a:lstStyle/>
            <a:p>
              <a:endParaRPr sz="1939"/>
            </a:p>
          </p:txBody>
        </p:sp>
        <p:sp>
          <p:nvSpPr>
            <p:cNvPr id="11" name="object 8"/>
            <p:cNvSpPr/>
            <p:nvPr/>
          </p:nvSpPr>
          <p:spPr>
            <a:xfrm>
              <a:off x="1290654" y="999844"/>
              <a:ext cx="1733049" cy="5550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39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081174" y="602611"/>
            <a:ext cx="4759957" cy="643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65" marR="4106">
              <a:lnSpc>
                <a:spcPts val="4268"/>
              </a:lnSpc>
            </a:pPr>
            <a:r>
              <a:rPr lang="ru-RU" sz="3718" b="1" spc="92" dirty="0">
                <a:solidFill>
                  <a:srgbClr val="F70640"/>
                </a:solidFill>
                <a:latin typeface="Oksana Sans Narrow"/>
                <a:cs typeface="Oksana Sans Narrow"/>
              </a:rPr>
              <a:t>ВИДЕНИЕ ДО 2025</a:t>
            </a:r>
            <a:endParaRPr lang="ru-RU" sz="3718" dirty="0">
              <a:latin typeface="Oksana Sans Narrow"/>
              <a:cs typeface="Oksana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773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/>
          <p:nvPr/>
        </p:nvSpPr>
        <p:spPr>
          <a:xfrm>
            <a:off x="0" y="8452207"/>
            <a:ext cx="16249650" cy="53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xfrm>
            <a:off x="7614199" y="4699521"/>
            <a:ext cx="124119" cy="323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7972"/>
            <a:r>
              <a:rPr spc="6" dirty="0"/>
              <a:t>1</a:t>
            </a:r>
          </a:p>
        </p:txBody>
      </p:sp>
      <p:sp>
        <p:nvSpPr>
          <p:cNvPr id="9" name="object 17"/>
          <p:cNvSpPr/>
          <p:nvPr/>
        </p:nvSpPr>
        <p:spPr>
          <a:xfrm>
            <a:off x="12014871" y="2195231"/>
            <a:ext cx="1412545" cy="1410043"/>
          </a:xfrm>
          <a:custGeom>
            <a:avLst/>
            <a:gdLst/>
            <a:ahLst/>
            <a:cxnLst/>
            <a:rect l="l" t="t" r="r" b="b"/>
            <a:pathLst>
              <a:path w="2150744" h="2146934">
                <a:moveTo>
                  <a:pt x="932055" y="282713"/>
                </a:moveTo>
                <a:lnTo>
                  <a:pt x="708252" y="314126"/>
                </a:lnTo>
                <a:lnTo>
                  <a:pt x="637667" y="335068"/>
                </a:lnTo>
                <a:lnTo>
                  <a:pt x="569491" y="356010"/>
                </a:lnTo>
                <a:lnTo>
                  <a:pt x="503967" y="387422"/>
                </a:lnTo>
                <a:lnTo>
                  <a:pt x="441334" y="429306"/>
                </a:lnTo>
                <a:lnTo>
                  <a:pt x="381835" y="471189"/>
                </a:lnTo>
                <a:lnTo>
                  <a:pt x="325710" y="513073"/>
                </a:lnTo>
                <a:lnTo>
                  <a:pt x="273201" y="565427"/>
                </a:lnTo>
                <a:lnTo>
                  <a:pt x="224548" y="617782"/>
                </a:lnTo>
                <a:lnTo>
                  <a:pt x="179992" y="670136"/>
                </a:lnTo>
                <a:lnTo>
                  <a:pt x="139776" y="732961"/>
                </a:lnTo>
                <a:lnTo>
                  <a:pt x="104139" y="795787"/>
                </a:lnTo>
                <a:lnTo>
                  <a:pt x="73323" y="858612"/>
                </a:lnTo>
                <a:lnTo>
                  <a:pt x="47570" y="921437"/>
                </a:lnTo>
                <a:lnTo>
                  <a:pt x="27119" y="994734"/>
                </a:lnTo>
                <a:lnTo>
                  <a:pt x="12214" y="1068030"/>
                </a:lnTo>
                <a:lnTo>
                  <a:pt x="3093" y="1141326"/>
                </a:lnTo>
                <a:lnTo>
                  <a:pt x="0" y="1214622"/>
                </a:lnTo>
                <a:lnTo>
                  <a:pt x="3093" y="1298389"/>
                </a:lnTo>
                <a:lnTo>
                  <a:pt x="12214" y="1371685"/>
                </a:lnTo>
                <a:lnTo>
                  <a:pt x="27119" y="1444982"/>
                </a:lnTo>
                <a:lnTo>
                  <a:pt x="47570" y="1518278"/>
                </a:lnTo>
                <a:lnTo>
                  <a:pt x="73323" y="1581103"/>
                </a:lnTo>
                <a:lnTo>
                  <a:pt x="104139" y="1643929"/>
                </a:lnTo>
                <a:lnTo>
                  <a:pt x="139776" y="1706754"/>
                </a:lnTo>
                <a:lnTo>
                  <a:pt x="179992" y="1769579"/>
                </a:lnTo>
                <a:lnTo>
                  <a:pt x="224548" y="1821934"/>
                </a:lnTo>
                <a:lnTo>
                  <a:pt x="273201" y="1874288"/>
                </a:lnTo>
                <a:lnTo>
                  <a:pt x="325710" y="1926642"/>
                </a:lnTo>
                <a:lnTo>
                  <a:pt x="381835" y="1968526"/>
                </a:lnTo>
                <a:lnTo>
                  <a:pt x="441334" y="2010409"/>
                </a:lnTo>
                <a:lnTo>
                  <a:pt x="503967" y="2052293"/>
                </a:lnTo>
                <a:lnTo>
                  <a:pt x="569491" y="2073235"/>
                </a:lnTo>
                <a:lnTo>
                  <a:pt x="637667" y="2104647"/>
                </a:lnTo>
                <a:lnTo>
                  <a:pt x="708252" y="2125589"/>
                </a:lnTo>
                <a:lnTo>
                  <a:pt x="855687" y="2146531"/>
                </a:lnTo>
                <a:lnTo>
                  <a:pt x="1008424" y="2146531"/>
                </a:lnTo>
                <a:lnTo>
                  <a:pt x="1155862" y="2125589"/>
                </a:lnTo>
                <a:lnTo>
                  <a:pt x="1226448" y="2104647"/>
                </a:lnTo>
                <a:lnTo>
                  <a:pt x="1294625" y="2073235"/>
                </a:lnTo>
                <a:lnTo>
                  <a:pt x="1360150" y="2052293"/>
                </a:lnTo>
                <a:lnTo>
                  <a:pt x="863361" y="2052293"/>
                </a:lnTo>
                <a:lnTo>
                  <a:pt x="730839" y="2031351"/>
                </a:lnTo>
                <a:lnTo>
                  <a:pt x="667429" y="2010409"/>
                </a:lnTo>
                <a:lnTo>
                  <a:pt x="606205" y="1989468"/>
                </a:lnTo>
                <a:lnTo>
                  <a:pt x="547380" y="1958055"/>
                </a:lnTo>
                <a:lnTo>
                  <a:pt x="491169" y="1926642"/>
                </a:lnTo>
                <a:lnTo>
                  <a:pt x="437785" y="1895230"/>
                </a:lnTo>
                <a:lnTo>
                  <a:pt x="387443" y="1853346"/>
                </a:lnTo>
                <a:lnTo>
                  <a:pt x="340356" y="1811463"/>
                </a:lnTo>
                <a:lnTo>
                  <a:pt x="296738" y="1759108"/>
                </a:lnTo>
                <a:lnTo>
                  <a:pt x="256803" y="1717225"/>
                </a:lnTo>
                <a:lnTo>
                  <a:pt x="220765" y="1664870"/>
                </a:lnTo>
                <a:lnTo>
                  <a:pt x="188839" y="1602045"/>
                </a:lnTo>
                <a:lnTo>
                  <a:pt x="161237" y="1549691"/>
                </a:lnTo>
                <a:lnTo>
                  <a:pt x="138174" y="1486865"/>
                </a:lnTo>
                <a:lnTo>
                  <a:pt x="119863" y="1424040"/>
                </a:lnTo>
                <a:lnTo>
                  <a:pt x="106520" y="1350744"/>
                </a:lnTo>
                <a:lnTo>
                  <a:pt x="98357" y="1287918"/>
                </a:lnTo>
                <a:lnTo>
                  <a:pt x="95588" y="1214622"/>
                </a:lnTo>
                <a:lnTo>
                  <a:pt x="98357" y="1151797"/>
                </a:lnTo>
                <a:lnTo>
                  <a:pt x="106520" y="1088972"/>
                </a:lnTo>
                <a:lnTo>
                  <a:pt x="119863" y="1015675"/>
                </a:lnTo>
                <a:lnTo>
                  <a:pt x="138174" y="952850"/>
                </a:lnTo>
                <a:lnTo>
                  <a:pt x="161237" y="890025"/>
                </a:lnTo>
                <a:lnTo>
                  <a:pt x="188839" y="837670"/>
                </a:lnTo>
                <a:lnTo>
                  <a:pt x="220765" y="774845"/>
                </a:lnTo>
                <a:lnTo>
                  <a:pt x="256803" y="722491"/>
                </a:lnTo>
                <a:lnTo>
                  <a:pt x="296738" y="670136"/>
                </a:lnTo>
                <a:lnTo>
                  <a:pt x="340356" y="628253"/>
                </a:lnTo>
                <a:lnTo>
                  <a:pt x="387443" y="586369"/>
                </a:lnTo>
                <a:lnTo>
                  <a:pt x="437785" y="544486"/>
                </a:lnTo>
                <a:lnTo>
                  <a:pt x="491169" y="513073"/>
                </a:lnTo>
                <a:lnTo>
                  <a:pt x="547380" y="481660"/>
                </a:lnTo>
                <a:lnTo>
                  <a:pt x="606205" y="450248"/>
                </a:lnTo>
                <a:lnTo>
                  <a:pt x="667429" y="429306"/>
                </a:lnTo>
                <a:lnTo>
                  <a:pt x="730839" y="408364"/>
                </a:lnTo>
                <a:lnTo>
                  <a:pt x="863361" y="387422"/>
                </a:lnTo>
                <a:lnTo>
                  <a:pt x="1349394" y="387422"/>
                </a:lnTo>
                <a:lnTo>
                  <a:pt x="1334318" y="376951"/>
                </a:lnTo>
                <a:lnTo>
                  <a:pt x="1272208" y="356010"/>
                </a:lnTo>
                <a:lnTo>
                  <a:pt x="1240302" y="335068"/>
                </a:lnTo>
                <a:lnTo>
                  <a:pt x="1207861" y="324597"/>
                </a:lnTo>
                <a:lnTo>
                  <a:pt x="1174910" y="324597"/>
                </a:lnTo>
                <a:lnTo>
                  <a:pt x="1073246" y="293184"/>
                </a:lnTo>
                <a:lnTo>
                  <a:pt x="967883" y="293184"/>
                </a:lnTo>
                <a:lnTo>
                  <a:pt x="932055" y="282713"/>
                </a:lnTo>
                <a:close/>
              </a:path>
              <a:path w="2150744" h="2146934">
                <a:moveTo>
                  <a:pt x="1676774" y="659665"/>
                </a:moveTo>
                <a:lnTo>
                  <a:pt x="1556402" y="659665"/>
                </a:lnTo>
                <a:lnTo>
                  <a:pt x="1575785" y="680607"/>
                </a:lnTo>
                <a:lnTo>
                  <a:pt x="1594373" y="712020"/>
                </a:lnTo>
                <a:lnTo>
                  <a:pt x="1612145" y="732961"/>
                </a:lnTo>
                <a:lnTo>
                  <a:pt x="1629080" y="753903"/>
                </a:lnTo>
                <a:lnTo>
                  <a:pt x="1645155" y="785316"/>
                </a:lnTo>
                <a:lnTo>
                  <a:pt x="1660350" y="806258"/>
                </a:lnTo>
                <a:lnTo>
                  <a:pt x="1674642" y="837670"/>
                </a:lnTo>
                <a:lnTo>
                  <a:pt x="1688010" y="858612"/>
                </a:lnTo>
                <a:lnTo>
                  <a:pt x="1700433" y="890025"/>
                </a:lnTo>
                <a:lnTo>
                  <a:pt x="1711888" y="921437"/>
                </a:lnTo>
                <a:lnTo>
                  <a:pt x="1722356" y="942379"/>
                </a:lnTo>
                <a:lnTo>
                  <a:pt x="1731812" y="973792"/>
                </a:lnTo>
                <a:lnTo>
                  <a:pt x="1740237" y="1005204"/>
                </a:lnTo>
                <a:lnTo>
                  <a:pt x="1747609" y="1036617"/>
                </a:lnTo>
                <a:lnTo>
                  <a:pt x="1753906" y="1068030"/>
                </a:lnTo>
                <a:lnTo>
                  <a:pt x="1759106" y="1088972"/>
                </a:lnTo>
                <a:lnTo>
                  <a:pt x="1763189" y="1120384"/>
                </a:lnTo>
                <a:lnTo>
                  <a:pt x="1766131" y="1151797"/>
                </a:lnTo>
                <a:lnTo>
                  <a:pt x="1767913" y="1183210"/>
                </a:lnTo>
                <a:lnTo>
                  <a:pt x="1768511" y="1214622"/>
                </a:lnTo>
                <a:lnTo>
                  <a:pt x="1765742" y="1287918"/>
                </a:lnTo>
                <a:lnTo>
                  <a:pt x="1757579" y="1350744"/>
                </a:lnTo>
                <a:lnTo>
                  <a:pt x="1744235" y="1424040"/>
                </a:lnTo>
                <a:lnTo>
                  <a:pt x="1725924" y="1486865"/>
                </a:lnTo>
                <a:lnTo>
                  <a:pt x="1702861" y="1549691"/>
                </a:lnTo>
                <a:lnTo>
                  <a:pt x="1675258" y="1602045"/>
                </a:lnTo>
                <a:lnTo>
                  <a:pt x="1643331" y="1664870"/>
                </a:lnTo>
                <a:lnTo>
                  <a:pt x="1607293" y="1717225"/>
                </a:lnTo>
                <a:lnTo>
                  <a:pt x="1567357" y="1759108"/>
                </a:lnTo>
                <a:lnTo>
                  <a:pt x="1523738" y="1811463"/>
                </a:lnTo>
                <a:lnTo>
                  <a:pt x="1476651" y="1853346"/>
                </a:lnTo>
                <a:lnTo>
                  <a:pt x="1426307" y="1895230"/>
                </a:lnTo>
                <a:lnTo>
                  <a:pt x="1372923" y="1926642"/>
                </a:lnTo>
                <a:lnTo>
                  <a:pt x="1316711" y="1958055"/>
                </a:lnTo>
                <a:lnTo>
                  <a:pt x="1257886" y="1989468"/>
                </a:lnTo>
                <a:lnTo>
                  <a:pt x="1196661" y="2010409"/>
                </a:lnTo>
                <a:lnTo>
                  <a:pt x="1133250" y="2031351"/>
                </a:lnTo>
                <a:lnTo>
                  <a:pt x="1000728" y="2052293"/>
                </a:lnTo>
                <a:lnTo>
                  <a:pt x="1360150" y="2052293"/>
                </a:lnTo>
                <a:lnTo>
                  <a:pt x="1422783" y="2010409"/>
                </a:lnTo>
                <a:lnTo>
                  <a:pt x="1482283" y="1968526"/>
                </a:lnTo>
                <a:lnTo>
                  <a:pt x="1538408" y="1926642"/>
                </a:lnTo>
                <a:lnTo>
                  <a:pt x="1590918" y="1874288"/>
                </a:lnTo>
                <a:lnTo>
                  <a:pt x="1639572" y="1821934"/>
                </a:lnTo>
                <a:lnTo>
                  <a:pt x="1684127" y="1769579"/>
                </a:lnTo>
                <a:lnTo>
                  <a:pt x="1724344" y="1706754"/>
                </a:lnTo>
                <a:lnTo>
                  <a:pt x="1759981" y="1643929"/>
                </a:lnTo>
                <a:lnTo>
                  <a:pt x="1790797" y="1581103"/>
                </a:lnTo>
                <a:lnTo>
                  <a:pt x="1816551" y="1518278"/>
                </a:lnTo>
                <a:lnTo>
                  <a:pt x="1837001" y="1444982"/>
                </a:lnTo>
                <a:lnTo>
                  <a:pt x="1851907" y="1371685"/>
                </a:lnTo>
                <a:lnTo>
                  <a:pt x="1861027" y="1298389"/>
                </a:lnTo>
                <a:lnTo>
                  <a:pt x="1864121" y="1214622"/>
                </a:lnTo>
                <a:lnTo>
                  <a:pt x="1863442" y="1183210"/>
                </a:lnTo>
                <a:lnTo>
                  <a:pt x="1861423" y="1151797"/>
                </a:lnTo>
                <a:lnTo>
                  <a:pt x="1858087" y="1109913"/>
                </a:lnTo>
                <a:lnTo>
                  <a:pt x="1853460" y="1078501"/>
                </a:lnTo>
                <a:lnTo>
                  <a:pt x="1847565" y="1047088"/>
                </a:lnTo>
                <a:lnTo>
                  <a:pt x="1840426" y="1005204"/>
                </a:lnTo>
                <a:lnTo>
                  <a:pt x="1822519" y="942379"/>
                </a:lnTo>
                <a:lnTo>
                  <a:pt x="1799932" y="879554"/>
                </a:lnTo>
                <a:lnTo>
                  <a:pt x="1772861" y="816729"/>
                </a:lnTo>
                <a:lnTo>
                  <a:pt x="1741501" y="753903"/>
                </a:lnTo>
                <a:lnTo>
                  <a:pt x="1724275" y="732961"/>
                </a:lnTo>
                <a:lnTo>
                  <a:pt x="1706049" y="701549"/>
                </a:lnTo>
                <a:lnTo>
                  <a:pt x="1686849" y="670136"/>
                </a:lnTo>
                <a:lnTo>
                  <a:pt x="1676774" y="659665"/>
                </a:lnTo>
                <a:close/>
              </a:path>
              <a:path w="2150744" h="2146934">
                <a:moveTo>
                  <a:pt x="1012212" y="502602"/>
                </a:moveTo>
                <a:lnTo>
                  <a:pt x="873326" y="502602"/>
                </a:lnTo>
                <a:lnTo>
                  <a:pt x="759951" y="523544"/>
                </a:lnTo>
                <a:lnTo>
                  <a:pt x="705666" y="544486"/>
                </a:lnTo>
                <a:lnTo>
                  <a:pt x="653231" y="554956"/>
                </a:lnTo>
                <a:lnTo>
                  <a:pt x="602832" y="586369"/>
                </a:lnTo>
                <a:lnTo>
                  <a:pt x="554653" y="607311"/>
                </a:lnTo>
                <a:lnTo>
                  <a:pt x="508883" y="638724"/>
                </a:lnTo>
                <a:lnTo>
                  <a:pt x="465705" y="680607"/>
                </a:lnTo>
                <a:lnTo>
                  <a:pt x="425307" y="712020"/>
                </a:lnTo>
                <a:lnTo>
                  <a:pt x="387874" y="753903"/>
                </a:lnTo>
                <a:lnTo>
                  <a:pt x="353592" y="795787"/>
                </a:lnTo>
                <a:lnTo>
                  <a:pt x="322647" y="837670"/>
                </a:lnTo>
                <a:lnTo>
                  <a:pt x="295225" y="890025"/>
                </a:lnTo>
                <a:lnTo>
                  <a:pt x="271511" y="942379"/>
                </a:lnTo>
                <a:lnTo>
                  <a:pt x="251693" y="994734"/>
                </a:lnTo>
                <a:lnTo>
                  <a:pt x="235954" y="1047088"/>
                </a:lnTo>
                <a:lnTo>
                  <a:pt x="224482" y="1099442"/>
                </a:lnTo>
                <a:lnTo>
                  <a:pt x="217463" y="1162268"/>
                </a:lnTo>
                <a:lnTo>
                  <a:pt x="215082" y="1214622"/>
                </a:lnTo>
                <a:lnTo>
                  <a:pt x="217463" y="1277448"/>
                </a:lnTo>
                <a:lnTo>
                  <a:pt x="224482" y="1340273"/>
                </a:lnTo>
                <a:lnTo>
                  <a:pt x="235954" y="1392627"/>
                </a:lnTo>
                <a:lnTo>
                  <a:pt x="251693" y="1444982"/>
                </a:lnTo>
                <a:lnTo>
                  <a:pt x="271511" y="1497336"/>
                </a:lnTo>
                <a:lnTo>
                  <a:pt x="295225" y="1549691"/>
                </a:lnTo>
                <a:lnTo>
                  <a:pt x="322647" y="1602045"/>
                </a:lnTo>
                <a:lnTo>
                  <a:pt x="353592" y="1643929"/>
                </a:lnTo>
                <a:lnTo>
                  <a:pt x="387874" y="1685812"/>
                </a:lnTo>
                <a:lnTo>
                  <a:pt x="425307" y="1727696"/>
                </a:lnTo>
                <a:lnTo>
                  <a:pt x="465705" y="1759108"/>
                </a:lnTo>
                <a:lnTo>
                  <a:pt x="508883" y="1800992"/>
                </a:lnTo>
                <a:lnTo>
                  <a:pt x="554653" y="1832404"/>
                </a:lnTo>
                <a:lnTo>
                  <a:pt x="602832" y="1853346"/>
                </a:lnTo>
                <a:lnTo>
                  <a:pt x="653231" y="1884759"/>
                </a:lnTo>
                <a:lnTo>
                  <a:pt x="705666" y="1895230"/>
                </a:lnTo>
                <a:lnTo>
                  <a:pt x="759951" y="1916172"/>
                </a:lnTo>
                <a:lnTo>
                  <a:pt x="873326" y="1937113"/>
                </a:lnTo>
                <a:lnTo>
                  <a:pt x="990764" y="1937113"/>
                </a:lnTo>
                <a:lnTo>
                  <a:pt x="1104142" y="1916172"/>
                </a:lnTo>
                <a:lnTo>
                  <a:pt x="1158428" y="1895230"/>
                </a:lnTo>
                <a:lnTo>
                  <a:pt x="1210864" y="1884759"/>
                </a:lnTo>
                <a:lnTo>
                  <a:pt x="1261264" y="1853346"/>
                </a:lnTo>
                <a:lnTo>
                  <a:pt x="1285354" y="1842875"/>
                </a:lnTo>
                <a:lnTo>
                  <a:pt x="881016" y="1842875"/>
                </a:lnTo>
                <a:lnTo>
                  <a:pt x="735438" y="1811463"/>
                </a:lnTo>
                <a:lnTo>
                  <a:pt x="689952" y="1790521"/>
                </a:lnTo>
                <a:lnTo>
                  <a:pt x="646252" y="1769579"/>
                </a:lnTo>
                <a:lnTo>
                  <a:pt x="604495" y="1748637"/>
                </a:lnTo>
                <a:lnTo>
                  <a:pt x="564840" y="1717225"/>
                </a:lnTo>
                <a:lnTo>
                  <a:pt x="527446" y="1696283"/>
                </a:lnTo>
                <a:lnTo>
                  <a:pt x="492471" y="1654399"/>
                </a:lnTo>
                <a:lnTo>
                  <a:pt x="460075" y="1622987"/>
                </a:lnTo>
                <a:lnTo>
                  <a:pt x="430415" y="1591574"/>
                </a:lnTo>
                <a:lnTo>
                  <a:pt x="403650" y="1549691"/>
                </a:lnTo>
                <a:lnTo>
                  <a:pt x="379940" y="1507807"/>
                </a:lnTo>
                <a:lnTo>
                  <a:pt x="359441" y="1465923"/>
                </a:lnTo>
                <a:lnTo>
                  <a:pt x="342315" y="1413569"/>
                </a:lnTo>
                <a:lnTo>
                  <a:pt x="328717" y="1371685"/>
                </a:lnTo>
                <a:lnTo>
                  <a:pt x="318809" y="1319331"/>
                </a:lnTo>
                <a:lnTo>
                  <a:pt x="312747" y="1266977"/>
                </a:lnTo>
                <a:lnTo>
                  <a:pt x="310692" y="1214622"/>
                </a:lnTo>
                <a:lnTo>
                  <a:pt x="312747" y="1172739"/>
                </a:lnTo>
                <a:lnTo>
                  <a:pt x="318809" y="1120384"/>
                </a:lnTo>
                <a:lnTo>
                  <a:pt x="328717" y="1068030"/>
                </a:lnTo>
                <a:lnTo>
                  <a:pt x="342315" y="1026146"/>
                </a:lnTo>
                <a:lnTo>
                  <a:pt x="359441" y="973792"/>
                </a:lnTo>
                <a:lnTo>
                  <a:pt x="379940" y="931908"/>
                </a:lnTo>
                <a:lnTo>
                  <a:pt x="403650" y="890025"/>
                </a:lnTo>
                <a:lnTo>
                  <a:pt x="430415" y="848141"/>
                </a:lnTo>
                <a:lnTo>
                  <a:pt x="460075" y="816729"/>
                </a:lnTo>
                <a:lnTo>
                  <a:pt x="492471" y="785316"/>
                </a:lnTo>
                <a:lnTo>
                  <a:pt x="527446" y="743432"/>
                </a:lnTo>
                <a:lnTo>
                  <a:pt x="564840" y="722491"/>
                </a:lnTo>
                <a:lnTo>
                  <a:pt x="604495" y="691078"/>
                </a:lnTo>
                <a:lnTo>
                  <a:pt x="646252" y="670136"/>
                </a:lnTo>
                <a:lnTo>
                  <a:pt x="689952" y="649194"/>
                </a:lnTo>
                <a:lnTo>
                  <a:pt x="735438" y="628253"/>
                </a:lnTo>
                <a:lnTo>
                  <a:pt x="881016" y="596840"/>
                </a:lnTo>
                <a:lnTo>
                  <a:pt x="1280584" y="596840"/>
                </a:lnTo>
                <a:lnTo>
                  <a:pt x="1258227" y="575898"/>
                </a:lnTo>
                <a:lnTo>
                  <a:pt x="1212150" y="554956"/>
                </a:lnTo>
                <a:lnTo>
                  <a:pt x="1188463" y="554956"/>
                </a:lnTo>
                <a:lnTo>
                  <a:pt x="1115026" y="523544"/>
                </a:lnTo>
                <a:lnTo>
                  <a:pt x="1089812" y="523544"/>
                </a:lnTo>
                <a:lnTo>
                  <a:pt x="1064260" y="513073"/>
                </a:lnTo>
                <a:lnTo>
                  <a:pt x="1038388" y="513073"/>
                </a:lnTo>
                <a:lnTo>
                  <a:pt x="1012212" y="502602"/>
                </a:lnTo>
                <a:close/>
              </a:path>
              <a:path w="2150744" h="2146934">
                <a:moveTo>
                  <a:pt x="1525106" y="816729"/>
                </a:moveTo>
                <a:lnTo>
                  <a:pt x="1404072" y="816729"/>
                </a:lnTo>
                <a:lnTo>
                  <a:pt x="1417753" y="827199"/>
                </a:lnTo>
                <a:lnTo>
                  <a:pt x="1430869" y="848141"/>
                </a:lnTo>
                <a:lnTo>
                  <a:pt x="1443403" y="869083"/>
                </a:lnTo>
                <a:lnTo>
                  <a:pt x="1455342" y="879554"/>
                </a:lnTo>
                <a:lnTo>
                  <a:pt x="1466671" y="900496"/>
                </a:lnTo>
                <a:lnTo>
                  <a:pt x="1487439" y="942379"/>
                </a:lnTo>
                <a:lnTo>
                  <a:pt x="1505591" y="984263"/>
                </a:lnTo>
                <a:lnTo>
                  <a:pt x="1513650" y="1005204"/>
                </a:lnTo>
                <a:lnTo>
                  <a:pt x="1521010" y="1015675"/>
                </a:lnTo>
                <a:lnTo>
                  <a:pt x="1527658" y="1036617"/>
                </a:lnTo>
                <a:lnTo>
                  <a:pt x="1533578" y="1068030"/>
                </a:lnTo>
                <a:lnTo>
                  <a:pt x="1538757" y="1088972"/>
                </a:lnTo>
                <a:lnTo>
                  <a:pt x="1546830" y="1130855"/>
                </a:lnTo>
                <a:lnTo>
                  <a:pt x="1551759" y="1172739"/>
                </a:lnTo>
                <a:lnTo>
                  <a:pt x="1553429" y="1214622"/>
                </a:lnTo>
                <a:lnTo>
                  <a:pt x="1551373" y="1266977"/>
                </a:lnTo>
                <a:lnTo>
                  <a:pt x="1545311" y="1319331"/>
                </a:lnTo>
                <a:lnTo>
                  <a:pt x="1535403" y="1371685"/>
                </a:lnTo>
                <a:lnTo>
                  <a:pt x="1521806" y="1413569"/>
                </a:lnTo>
                <a:lnTo>
                  <a:pt x="1504679" y="1465923"/>
                </a:lnTo>
                <a:lnTo>
                  <a:pt x="1484180" y="1507807"/>
                </a:lnTo>
                <a:lnTo>
                  <a:pt x="1460470" y="1549691"/>
                </a:lnTo>
                <a:lnTo>
                  <a:pt x="1433705" y="1591574"/>
                </a:lnTo>
                <a:lnTo>
                  <a:pt x="1404044" y="1622987"/>
                </a:lnTo>
                <a:lnTo>
                  <a:pt x="1371648" y="1654399"/>
                </a:lnTo>
                <a:lnTo>
                  <a:pt x="1336672" y="1696283"/>
                </a:lnTo>
                <a:lnTo>
                  <a:pt x="1299278" y="1717225"/>
                </a:lnTo>
                <a:lnTo>
                  <a:pt x="1259622" y="1748637"/>
                </a:lnTo>
                <a:lnTo>
                  <a:pt x="1217865" y="1769579"/>
                </a:lnTo>
                <a:lnTo>
                  <a:pt x="1174164" y="1790521"/>
                </a:lnTo>
                <a:lnTo>
                  <a:pt x="1128677" y="1811463"/>
                </a:lnTo>
                <a:lnTo>
                  <a:pt x="983095" y="1842875"/>
                </a:lnTo>
                <a:lnTo>
                  <a:pt x="1285354" y="1842875"/>
                </a:lnTo>
                <a:lnTo>
                  <a:pt x="1309443" y="1832404"/>
                </a:lnTo>
                <a:lnTo>
                  <a:pt x="1355214" y="1800992"/>
                </a:lnTo>
                <a:lnTo>
                  <a:pt x="1398392" y="1759108"/>
                </a:lnTo>
                <a:lnTo>
                  <a:pt x="1438791" y="1727696"/>
                </a:lnTo>
                <a:lnTo>
                  <a:pt x="1476224" y="1685812"/>
                </a:lnTo>
                <a:lnTo>
                  <a:pt x="1510506" y="1643929"/>
                </a:lnTo>
                <a:lnTo>
                  <a:pt x="1541452" y="1602045"/>
                </a:lnTo>
                <a:lnTo>
                  <a:pt x="1568874" y="1549691"/>
                </a:lnTo>
                <a:lnTo>
                  <a:pt x="1592588" y="1497336"/>
                </a:lnTo>
                <a:lnTo>
                  <a:pt x="1612407" y="1444982"/>
                </a:lnTo>
                <a:lnTo>
                  <a:pt x="1628145" y="1392627"/>
                </a:lnTo>
                <a:lnTo>
                  <a:pt x="1639617" y="1340273"/>
                </a:lnTo>
                <a:lnTo>
                  <a:pt x="1646636" y="1277448"/>
                </a:lnTo>
                <a:lnTo>
                  <a:pt x="1649017" y="1214622"/>
                </a:lnTo>
                <a:lnTo>
                  <a:pt x="1648516" y="1193680"/>
                </a:lnTo>
                <a:lnTo>
                  <a:pt x="1647025" y="1162268"/>
                </a:lnTo>
                <a:lnTo>
                  <a:pt x="1644561" y="1141326"/>
                </a:lnTo>
                <a:lnTo>
                  <a:pt x="1641143" y="1109913"/>
                </a:lnTo>
                <a:lnTo>
                  <a:pt x="1636788" y="1088972"/>
                </a:lnTo>
                <a:lnTo>
                  <a:pt x="1631515" y="1057559"/>
                </a:lnTo>
                <a:lnTo>
                  <a:pt x="1625341" y="1036617"/>
                </a:lnTo>
                <a:lnTo>
                  <a:pt x="1618285" y="1015675"/>
                </a:lnTo>
                <a:lnTo>
                  <a:pt x="1610363" y="984263"/>
                </a:lnTo>
                <a:lnTo>
                  <a:pt x="1601595" y="963321"/>
                </a:lnTo>
                <a:lnTo>
                  <a:pt x="1591997" y="942379"/>
                </a:lnTo>
                <a:lnTo>
                  <a:pt x="1581589" y="921437"/>
                </a:lnTo>
                <a:lnTo>
                  <a:pt x="1570387" y="890025"/>
                </a:lnTo>
                <a:lnTo>
                  <a:pt x="1558411" y="869083"/>
                </a:lnTo>
                <a:lnTo>
                  <a:pt x="1545677" y="848141"/>
                </a:lnTo>
                <a:lnTo>
                  <a:pt x="1532203" y="827199"/>
                </a:lnTo>
                <a:lnTo>
                  <a:pt x="1525106" y="816729"/>
                </a:lnTo>
                <a:close/>
              </a:path>
              <a:path w="2150744" h="2146934">
                <a:moveTo>
                  <a:pt x="1005568" y="1664870"/>
                </a:moveTo>
                <a:lnTo>
                  <a:pt x="858544" y="1664870"/>
                </a:lnTo>
                <a:lnTo>
                  <a:pt x="894893" y="1675341"/>
                </a:lnTo>
                <a:lnTo>
                  <a:pt x="969218" y="1675341"/>
                </a:lnTo>
                <a:lnTo>
                  <a:pt x="1005568" y="1664870"/>
                </a:lnTo>
                <a:close/>
              </a:path>
              <a:path w="2150744" h="2146934">
                <a:moveTo>
                  <a:pt x="1041459" y="774845"/>
                </a:moveTo>
                <a:lnTo>
                  <a:pt x="823126" y="774845"/>
                </a:lnTo>
                <a:lnTo>
                  <a:pt x="788757" y="785316"/>
                </a:lnTo>
                <a:lnTo>
                  <a:pt x="755555" y="806258"/>
                </a:lnTo>
                <a:lnTo>
                  <a:pt x="723639" y="816729"/>
                </a:lnTo>
                <a:lnTo>
                  <a:pt x="664136" y="858612"/>
                </a:lnTo>
                <a:lnTo>
                  <a:pt x="611193" y="900496"/>
                </a:lnTo>
                <a:lnTo>
                  <a:pt x="565756" y="952850"/>
                </a:lnTo>
                <a:lnTo>
                  <a:pt x="528770" y="1015675"/>
                </a:lnTo>
                <a:lnTo>
                  <a:pt x="501180" y="1078501"/>
                </a:lnTo>
                <a:lnTo>
                  <a:pt x="483934" y="1141326"/>
                </a:lnTo>
                <a:lnTo>
                  <a:pt x="479484" y="1183210"/>
                </a:lnTo>
                <a:lnTo>
                  <a:pt x="477974" y="1214622"/>
                </a:lnTo>
                <a:lnTo>
                  <a:pt x="479484" y="1256506"/>
                </a:lnTo>
                <a:lnTo>
                  <a:pt x="483934" y="1298389"/>
                </a:lnTo>
                <a:lnTo>
                  <a:pt x="501180" y="1361215"/>
                </a:lnTo>
                <a:lnTo>
                  <a:pt x="528770" y="1424040"/>
                </a:lnTo>
                <a:lnTo>
                  <a:pt x="565756" y="1486865"/>
                </a:lnTo>
                <a:lnTo>
                  <a:pt x="587477" y="1518278"/>
                </a:lnTo>
                <a:lnTo>
                  <a:pt x="636785" y="1560161"/>
                </a:lnTo>
                <a:lnTo>
                  <a:pt x="693127" y="1602045"/>
                </a:lnTo>
                <a:lnTo>
                  <a:pt x="755555" y="1633458"/>
                </a:lnTo>
                <a:lnTo>
                  <a:pt x="788757" y="1654399"/>
                </a:lnTo>
                <a:lnTo>
                  <a:pt x="823126" y="1664870"/>
                </a:lnTo>
                <a:lnTo>
                  <a:pt x="1040988" y="1664870"/>
                </a:lnTo>
                <a:lnTo>
                  <a:pt x="1075358" y="1654399"/>
                </a:lnTo>
                <a:lnTo>
                  <a:pt x="1108560" y="1633458"/>
                </a:lnTo>
                <a:lnTo>
                  <a:pt x="1140478" y="1622987"/>
                </a:lnTo>
                <a:lnTo>
                  <a:pt x="1170991" y="1602045"/>
                </a:lnTo>
                <a:lnTo>
                  <a:pt x="1199982" y="1581103"/>
                </a:lnTo>
                <a:lnTo>
                  <a:pt x="902576" y="1581103"/>
                </a:lnTo>
                <a:lnTo>
                  <a:pt x="873767" y="1570632"/>
                </a:lnTo>
                <a:lnTo>
                  <a:pt x="845721" y="1570632"/>
                </a:lnTo>
                <a:lnTo>
                  <a:pt x="818526" y="1560161"/>
                </a:lnTo>
                <a:lnTo>
                  <a:pt x="767058" y="1539220"/>
                </a:lnTo>
                <a:lnTo>
                  <a:pt x="720092" y="1507807"/>
                </a:lnTo>
                <a:lnTo>
                  <a:pt x="698524" y="1486865"/>
                </a:lnTo>
                <a:lnTo>
                  <a:pt x="678354" y="1476394"/>
                </a:lnTo>
                <a:lnTo>
                  <a:pt x="659674" y="1455453"/>
                </a:lnTo>
                <a:lnTo>
                  <a:pt x="642574" y="1434511"/>
                </a:lnTo>
                <a:lnTo>
                  <a:pt x="627145" y="1413569"/>
                </a:lnTo>
                <a:lnTo>
                  <a:pt x="613478" y="1382156"/>
                </a:lnTo>
                <a:lnTo>
                  <a:pt x="601664" y="1361215"/>
                </a:lnTo>
                <a:lnTo>
                  <a:pt x="591794" y="1329802"/>
                </a:lnTo>
                <a:lnTo>
                  <a:pt x="583959" y="1308860"/>
                </a:lnTo>
                <a:lnTo>
                  <a:pt x="578250" y="1277448"/>
                </a:lnTo>
                <a:lnTo>
                  <a:pt x="574758" y="1246035"/>
                </a:lnTo>
                <a:lnTo>
                  <a:pt x="573574" y="1214622"/>
                </a:lnTo>
                <a:lnTo>
                  <a:pt x="574758" y="1193680"/>
                </a:lnTo>
                <a:lnTo>
                  <a:pt x="578250" y="1162268"/>
                </a:lnTo>
                <a:lnTo>
                  <a:pt x="583959" y="1130855"/>
                </a:lnTo>
                <a:lnTo>
                  <a:pt x="591794" y="1109913"/>
                </a:lnTo>
                <a:lnTo>
                  <a:pt x="601664" y="1078501"/>
                </a:lnTo>
                <a:lnTo>
                  <a:pt x="613478" y="1057559"/>
                </a:lnTo>
                <a:lnTo>
                  <a:pt x="627145" y="1026146"/>
                </a:lnTo>
                <a:lnTo>
                  <a:pt x="642574" y="1005204"/>
                </a:lnTo>
                <a:lnTo>
                  <a:pt x="659674" y="984263"/>
                </a:lnTo>
                <a:lnTo>
                  <a:pt x="678354" y="963321"/>
                </a:lnTo>
                <a:lnTo>
                  <a:pt x="698524" y="942379"/>
                </a:lnTo>
                <a:lnTo>
                  <a:pt x="720092" y="931908"/>
                </a:lnTo>
                <a:lnTo>
                  <a:pt x="742967" y="910967"/>
                </a:lnTo>
                <a:lnTo>
                  <a:pt x="767058" y="900496"/>
                </a:lnTo>
                <a:lnTo>
                  <a:pt x="792275" y="890025"/>
                </a:lnTo>
                <a:lnTo>
                  <a:pt x="818526" y="879554"/>
                </a:lnTo>
                <a:lnTo>
                  <a:pt x="845721" y="869083"/>
                </a:lnTo>
                <a:lnTo>
                  <a:pt x="873767" y="869083"/>
                </a:lnTo>
                <a:lnTo>
                  <a:pt x="902576" y="858612"/>
                </a:lnTo>
                <a:lnTo>
                  <a:pt x="1204741" y="858612"/>
                </a:lnTo>
                <a:lnTo>
                  <a:pt x="1192582" y="848141"/>
                </a:lnTo>
                <a:lnTo>
                  <a:pt x="1180131" y="837670"/>
                </a:lnTo>
                <a:lnTo>
                  <a:pt x="1167398" y="827199"/>
                </a:lnTo>
                <a:lnTo>
                  <a:pt x="1154390" y="827199"/>
                </a:lnTo>
                <a:lnTo>
                  <a:pt x="1141117" y="816729"/>
                </a:lnTo>
                <a:lnTo>
                  <a:pt x="1127586" y="806258"/>
                </a:lnTo>
                <a:lnTo>
                  <a:pt x="1113805" y="806258"/>
                </a:lnTo>
                <a:lnTo>
                  <a:pt x="1099784" y="795787"/>
                </a:lnTo>
                <a:lnTo>
                  <a:pt x="1085531" y="795787"/>
                </a:lnTo>
                <a:lnTo>
                  <a:pt x="1071053" y="785316"/>
                </a:lnTo>
                <a:lnTo>
                  <a:pt x="1056360" y="785316"/>
                </a:lnTo>
                <a:lnTo>
                  <a:pt x="1041459" y="774845"/>
                </a:lnTo>
                <a:close/>
              </a:path>
              <a:path w="2150744" h="2146934">
                <a:moveTo>
                  <a:pt x="1334385" y="1005204"/>
                </a:moveTo>
                <a:lnTo>
                  <a:pt x="1217355" y="1005204"/>
                </a:lnTo>
                <a:lnTo>
                  <a:pt x="1224805" y="1015675"/>
                </a:lnTo>
                <a:lnTo>
                  <a:pt x="1231902" y="1026146"/>
                </a:lnTo>
                <a:lnTo>
                  <a:pt x="1256586" y="1068030"/>
                </a:lnTo>
                <a:lnTo>
                  <a:pt x="1274945" y="1109913"/>
                </a:lnTo>
                <a:lnTo>
                  <a:pt x="1278483" y="1130855"/>
                </a:lnTo>
                <a:lnTo>
                  <a:pt x="1281585" y="1141326"/>
                </a:lnTo>
                <a:lnTo>
                  <a:pt x="1284241" y="1151797"/>
                </a:lnTo>
                <a:lnTo>
                  <a:pt x="1286443" y="1162268"/>
                </a:lnTo>
                <a:lnTo>
                  <a:pt x="1288182" y="1183210"/>
                </a:lnTo>
                <a:lnTo>
                  <a:pt x="1289451" y="1193680"/>
                </a:lnTo>
                <a:lnTo>
                  <a:pt x="1290241" y="1204151"/>
                </a:lnTo>
                <a:lnTo>
                  <a:pt x="1290543" y="1214622"/>
                </a:lnTo>
                <a:lnTo>
                  <a:pt x="1289360" y="1246035"/>
                </a:lnTo>
                <a:lnTo>
                  <a:pt x="1285868" y="1277448"/>
                </a:lnTo>
                <a:lnTo>
                  <a:pt x="1280159" y="1308860"/>
                </a:lnTo>
                <a:lnTo>
                  <a:pt x="1272325" y="1329802"/>
                </a:lnTo>
                <a:lnTo>
                  <a:pt x="1262455" y="1361215"/>
                </a:lnTo>
                <a:lnTo>
                  <a:pt x="1250641" y="1382156"/>
                </a:lnTo>
                <a:lnTo>
                  <a:pt x="1236974" y="1413569"/>
                </a:lnTo>
                <a:lnTo>
                  <a:pt x="1221545" y="1434511"/>
                </a:lnTo>
                <a:lnTo>
                  <a:pt x="1204445" y="1455453"/>
                </a:lnTo>
                <a:lnTo>
                  <a:pt x="1185764" y="1476394"/>
                </a:lnTo>
                <a:lnTo>
                  <a:pt x="1165594" y="1486865"/>
                </a:lnTo>
                <a:lnTo>
                  <a:pt x="1144026" y="1507807"/>
                </a:lnTo>
                <a:lnTo>
                  <a:pt x="1097058" y="1539220"/>
                </a:lnTo>
                <a:lnTo>
                  <a:pt x="1045589" y="1560161"/>
                </a:lnTo>
                <a:lnTo>
                  <a:pt x="1018393" y="1570632"/>
                </a:lnTo>
                <a:lnTo>
                  <a:pt x="990345" y="1570632"/>
                </a:lnTo>
                <a:lnTo>
                  <a:pt x="961535" y="1581103"/>
                </a:lnTo>
                <a:lnTo>
                  <a:pt x="1199982" y="1581103"/>
                </a:lnTo>
                <a:lnTo>
                  <a:pt x="1227333" y="1560161"/>
                </a:lnTo>
                <a:lnTo>
                  <a:pt x="1276642" y="1518278"/>
                </a:lnTo>
                <a:lnTo>
                  <a:pt x="1298364" y="1486865"/>
                </a:lnTo>
                <a:lnTo>
                  <a:pt x="1335350" y="1424040"/>
                </a:lnTo>
                <a:lnTo>
                  <a:pt x="1362940" y="1361215"/>
                </a:lnTo>
                <a:lnTo>
                  <a:pt x="1380187" y="1298389"/>
                </a:lnTo>
                <a:lnTo>
                  <a:pt x="1384636" y="1256506"/>
                </a:lnTo>
                <a:lnTo>
                  <a:pt x="1386146" y="1214622"/>
                </a:lnTo>
                <a:lnTo>
                  <a:pt x="1385860" y="1204151"/>
                </a:lnTo>
                <a:lnTo>
                  <a:pt x="1385008" y="1183210"/>
                </a:lnTo>
                <a:lnTo>
                  <a:pt x="1383602" y="1172739"/>
                </a:lnTo>
                <a:lnTo>
                  <a:pt x="1381650" y="1151797"/>
                </a:lnTo>
                <a:lnTo>
                  <a:pt x="1379163" y="1141326"/>
                </a:lnTo>
                <a:lnTo>
                  <a:pt x="1376152" y="1120384"/>
                </a:lnTo>
                <a:lnTo>
                  <a:pt x="1372626" y="1109913"/>
                </a:lnTo>
                <a:lnTo>
                  <a:pt x="1368596" y="1099442"/>
                </a:lnTo>
                <a:lnTo>
                  <a:pt x="1364071" y="1078501"/>
                </a:lnTo>
                <a:lnTo>
                  <a:pt x="1359062" y="1068030"/>
                </a:lnTo>
                <a:lnTo>
                  <a:pt x="1353578" y="1047088"/>
                </a:lnTo>
                <a:lnTo>
                  <a:pt x="1347631" y="1036617"/>
                </a:lnTo>
                <a:lnTo>
                  <a:pt x="1341230" y="1026146"/>
                </a:lnTo>
                <a:lnTo>
                  <a:pt x="1334385" y="1005204"/>
                </a:lnTo>
                <a:close/>
              </a:path>
              <a:path w="2150744" h="2146934">
                <a:moveTo>
                  <a:pt x="982960" y="1350744"/>
                </a:moveTo>
                <a:lnTo>
                  <a:pt x="883911" y="1350744"/>
                </a:lnTo>
                <a:lnTo>
                  <a:pt x="896919" y="1361215"/>
                </a:lnTo>
                <a:lnTo>
                  <a:pt x="969220" y="1361215"/>
                </a:lnTo>
                <a:lnTo>
                  <a:pt x="982960" y="1350744"/>
                </a:lnTo>
                <a:close/>
              </a:path>
              <a:path w="2150744" h="2146934">
                <a:moveTo>
                  <a:pt x="1280584" y="596840"/>
                </a:moveTo>
                <a:lnTo>
                  <a:pt x="1000575" y="596840"/>
                </a:lnTo>
                <a:lnTo>
                  <a:pt x="1022947" y="607311"/>
                </a:lnTo>
                <a:lnTo>
                  <a:pt x="1045062" y="607311"/>
                </a:lnTo>
                <a:lnTo>
                  <a:pt x="1066904" y="617782"/>
                </a:lnTo>
                <a:lnTo>
                  <a:pt x="1088460" y="617782"/>
                </a:lnTo>
                <a:lnTo>
                  <a:pt x="1109715" y="628253"/>
                </a:lnTo>
                <a:lnTo>
                  <a:pt x="1130655" y="628253"/>
                </a:lnTo>
                <a:lnTo>
                  <a:pt x="1151265" y="638724"/>
                </a:lnTo>
                <a:lnTo>
                  <a:pt x="1191441" y="659665"/>
                </a:lnTo>
                <a:lnTo>
                  <a:pt x="1210977" y="659665"/>
                </a:lnTo>
                <a:lnTo>
                  <a:pt x="1230126" y="670136"/>
                </a:lnTo>
                <a:lnTo>
                  <a:pt x="1248874" y="680607"/>
                </a:lnTo>
                <a:lnTo>
                  <a:pt x="1267207" y="701549"/>
                </a:lnTo>
                <a:lnTo>
                  <a:pt x="1285109" y="712020"/>
                </a:lnTo>
                <a:lnTo>
                  <a:pt x="1302568" y="722491"/>
                </a:lnTo>
                <a:lnTo>
                  <a:pt x="1319568" y="732961"/>
                </a:lnTo>
                <a:lnTo>
                  <a:pt x="1336095" y="743432"/>
                </a:lnTo>
                <a:lnTo>
                  <a:pt x="1216601" y="869083"/>
                </a:lnTo>
                <a:lnTo>
                  <a:pt x="1023755" y="869083"/>
                </a:lnTo>
                <a:lnTo>
                  <a:pt x="1036204" y="879554"/>
                </a:lnTo>
                <a:lnTo>
                  <a:pt x="1048462" y="879554"/>
                </a:lnTo>
                <a:lnTo>
                  <a:pt x="1060523" y="890025"/>
                </a:lnTo>
                <a:lnTo>
                  <a:pt x="1084015" y="890025"/>
                </a:lnTo>
                <a:lnTo>
                  <a:pt x="1095428" y="900496"/>
                </a:lnTo>
                <a:lnTo>
                  <a:pt x="1106607" y="910967"/>
                </a:lnTo>
                <a:lnTo>
                  <a:pt x="1117545" y="910967"/>
                </a:lnTo>
                <a:lnTo>
                  <a:pt x="1128231" y="921437"/>
                </a:lnTo>
                <a:lnTo>
                  <a:pt x="1138658" y="921437"/>
                </a:lnTo>
                <a:lnTo>
                  <a:pt x="1148815" y="931908"/>
                </a:lnTo>
                <a:lnTo>
                  <a:pt x="993299" y="1088972"/>
                </a:lnTo>
                <a:lnTo>
                  <a:pt x="870883" y="1088972"/>
                </a:lnTo>
                <a:lnTo>
                  <a:pt x="858386" y="1099442"/>
                </a:lnTo>
                <a:lnTo>
                  <a:pt x="846751" y="1109913"/>
                </a:lnTo>
                <a:lnTo>
                  <a:pt x="836028" y="1120384"/>
                </a:lnTo>
                <a:lnTo>
                  <a:pt x="826266" y="1120384"/>
                </a:lnTo>
                <a:lnTo>
                  <a:pt x="817516" y="1130855"/>
                </a:lnTo>
                <a:lnTo>
                  <a:pt x="809826" y="1141326"/>
                </a:lnTo>
                <a:lnTo>
                  <a:pt x="803246" y="1162268"/>
                </a:lnTo>
                <a:lnTo>
                  <a:pt x="797825" y="1172739"/>
                </a:lnTo>
                <a:lnTo>
                  <a:pt x="793613" y="1183210"/>
                </a:lnTo>
                <a:lnTo>
                  <a:pt x="790660" y="1193680"/>
                </a:lnTo>
                <a:lnTo>
                  <a:pt x="789014" y="1214622"/>
                </a:lnTo>
                <a:lnTo>
                  <a:pt x="789653" y="1225093"/>
                </a:lnTo>
                <a:lnTo>
                  <a:pt x="791652" y="1235564"/>
                </a:lnTo>
                <a:lnTo>
                  <a:pt x="794942" y="1256506"/>
                </a:lnTo>
                <a:lnTo>
                  <a:pt x="799455" y="1266977"/>
                </a:lnTo>
                <a:lnTo>
                  <a:pt x="805124" y="1277448"/>
                </a:lnTo>
                <a:lnTo>
                  <a:pt x="811880" y="1298389"/>
                </a:lnTo>
                <a:lnTo>
                  <a:pt x="819656" y="1308860"/>
                </a:lnTo>
                <a:lnTo>
                  <a:pt x="828383" y="1319331"/>
                </a:lnTo>
                <a:lnTo>
                  <a:pt x="837994" y="1329802"/>
                </a:lnTo>
                <a:lnTo>
                  <a:pt x="848420" y="1340273"/>
                </a:lnTo>
                <a:lnTo>
                  <a:pt x="859593" y="1340273"/>
                </a:lnTo>
                <a:lnTo>
                  <a:pt x="871446" y="1350744"/>
                </a:lnTo>
                <a:lnTo>
                  <a:pt x="995986" y="1350744"/>
                </a:lnTo>
                <a:lnTo>
                  <a:pt x="1008239" y="1340273"/>
                </a:lnTo>
                <a:lnTo>
                  <a:pt x="1039771" y="1308860"/>
                </a:lnTo>
                <a:lnTo>
                  <a:pt x="1062233" y="1277448"/>
                </a:lnTo>
                <a:lnTo>
                  <a:pt x="1074043" y="1235564"/>
                </a:lnTo>
                <a:lnTo>
                  <a:pt x="1075339" y="1225093"/>
                </a:lnTo>
                <a:lnTo>
                  <a:pt x="1074895" y="1214622"/>
                </a:lnTo>
                <a:lnTo>
                  <a:pt x="1073453" y="1193680"/>
                </a:lnTo>
                <a:lnTo>
                  <a:pt x="1071051" y="1183210"/>
                </a:lnTo>
                <a:lnTo>
                  <a:pt x="1067730" y="1172739"/>
                </a:lnTo>
                <a:lnTo>
                  <a:pt x="1063527" y="1162268"/>
                </a:lnTo>
                <a:lnTo>
                  <a:pt x="1217355" y="1005204"/>
                </a:lnTo>
                <a:lnTo>
                  <a:pt x="1334385" y="1005204"/>
                </a:lnTo>
                <a:lnTo>
                  <a:pt x="1327107" y="994734"/>
                </a:lnTo>
                <a:lnTo>
                  <a:pt x="1319406" y="984263"/>
                </a:lnTo>
                <a:lnTo>
                  <a:pt x="1311291" y="973792"/>
                </a:lnTo>
                <a:lnTo>
                  <a:pt x="1302773" y="963321"/>
                </a:lnTo>
                <a:lnTo>
                  <a:pt x="1293862" y="942379"/>
                </a:lnTo>
                <a:lnTo>
                  <a:pt x="1284568" y="931908"/>
                </a:lnTo>
                <a:lnTo>
                  <a:pt x="1404072" y="816729"/>
                </a:lnTo>
                <a:lnTo>
                  <a:pt x="1525106" y="816729"/>
                </a:lnTo>
                <a:lnTo>
                  <a:pt x="1518008" y="806258"/>
                </a:lnTo>
                <a:lnTo>
                  <a:pt x="1503110" y="785316"/>
                </a:lnTo>
                <a:lnTo>
                  <a:pt x="1487526" y="764374"/>
                </a:lnTo>
                <a:lnTo>
                  <a:pt x="1471274" y="743432"/>
                </a:lnTo>
                <a:lnTo>
                  <a:pt x="1535120" y="680607"/>
                </a:lnTo>
                <a:lnTo>
                  <a:pt x="1404061" y="680607"/>
                </a:lnTo>
                <a:lnTo>
                  <a:pt x="1384839" y="659665"/>
                </a:lnTo>
                <a:lnTo>
                  <a:pt x="1365050" y="649194"/>
                </a:lnTo>
                <a:lnTo>
                  <a:pt x="1344712" y="628253"/>
                </a:lnTo>
                <a:lnTo>
                  <a:pt x="1323844" y="617782"/>
                </a:lnTo>
                <a:lnTo>
                  <a:pt x="1302461" y="607311"/>
                </a:lnTo>
                <a:lnTo>
                  <a:pt x="1280584" y="596840"/>
                </a:lnTo>
                <a:close/>
              </a:path>
              <a:path w="2150744" h="2146934">
                <a:moveTo>
                  <a:pt x="969785" y="1078501"/>
                </a:moveTo>
                <a:lnTo>
                  <a:pt x="898268" y="1078501"/>
                </a:lnTo>
                <a:lnTo>
                  <a:pt x="884194" y="1088972"/>
                </a:lnTo>
                <a:lnTo>
                  <a:pt x="981763" y="1088972"/>
                </a:lnTo>
                <a:lnTo>
                  <a:pt x="969785" y="1078501"/>
                </a:lnTo>
                <a:close/>
              </a:path>
              <a:path w="2150744" h="2146934">
                <a:moveTo>
                  <a:pt x="1204741" y="858612"/>
                </a:moveTo>
                <a:lnTo>
                  <a:pt x="972245" y="858612"/>
                </a:lnTo>
                <a:lnTo>
                  <a:pt x="985362" y="869083"/>
                </a:lnTo>
                <a:lnTo>
                  <a:pt x="1216601" y="869083"/>
                </a:lnTo>
                <a:lnTo>
                  <a:pt x="1204741" y="858612"/>
                </a:lnTo>
                <a:close/>
              </a:path>
              <a:path w="2150744" h="2146934">
                <a:moveTo>
                  <a:pt x="979952" y="764374"/>
                </a:moveTo>
                <a:lnTo>
                  <a:pt x="894893" y="764374"/>
                </a:lnTo>
                <a:lnTo>
                  <a:pt x="858544" y="774845"/>
                </a:lnTo>
                <a:lnTo>
                  <a:pt x="995597" y="774845"/>
                </a:lnTo>
                <a:lnTo>
                  <a:pt x="979952" y="764374"/>
                </a:lnTo>
                <a:close/>
              </a:path>
              <a:path w="2150744" h="2146934">
                <a:moveTo>
                  <a:pt x="1349394" y="387422"/>
                </a:moveTo>
                <a:lnTo>
                  <a:pt x="1058044" y="387422"/>
                </a:lnTo>
                <a:lnTo>
                  <a:pt x="1118900" y="408364"/>
                </a:lnTo>
                <a:lnTo>
                  <a:pt x="1148720" y="408364"/>
                </a:lnTo>
                <a:lnTo>
                  <a:pt x="1235489" y="439777"/>
                </a:lnTo>
                <a:lnTo>
                  <a:pt x="1290884" y="460718"/>
                </a:lnTo>
                <a:lnTo>
                  <a:pt x="1317783" y="481660"/>
                </a:lnTo>
                <a:lnTo>
                  <a:pt x="1369877" y="502602"/>
                </a:lnTo>
                <a:lnTo>
                  <a:pt x="1395030" y="523544"/>
                </a:lnTo>
                <a:lnTo>
                  <a:pt x="1419559" y="534015"/>
                </a:lnTo>
                <a:lnTo>
                  <a:pt x="1443443" y="554956"/>
                </a:lnTo>
                <a:lnTo>
                  <a:pt x="1466660" y="575898"/>
                </a:lnTo>
                <a:lnTo>
                  <a:pt x="1489190" y="596840"/>
                </a:lnTo>
                <a:lnTo>
                  <a:pt x="1404061" y="680607"/>
                </a:lnTo>
                <a:lnTo>
                  <a:pt x="1535120" y="680607"/>
                </a:lnTo>
                <a:lnTo>
                  <a:pt x="1556402" y="659665"/>
                </a:lnTo>
                <a:lnTo>
                  <a:pt x="1676774" y="659665"/>
                </a:lnTo>
                <a:lnTo>
                  <a:pt x="1666699" y="649194"/>
                </a:lnTo>
                <a:lnTo>
                  <a:pt x="1645623" y="617782"/>
                </a:lnTo>
                <a:lnTo>
                  <a:pt x="1623646" y="596840"/>
                </a:lnTo>
                <a:lnTo>
                  <a:pt x="1692367" y="523544"/>
                </a:lnTo>
                <a:lnTo>
                  <a:pt x="1556423" y="523544"/>
                </a:lnTo>
                <a:lnTo>
                  <a:pt x="1531224" y="502602"/>
                </a:lnTo>
                <a:lnTo>
                  <a:pt x="1505242" y="481660"/>
                </a:lnTo>
                <a:lnTo>
                  <a:pt x="1478504" y="460718"/>
                </a:lnTo>
                <a:lnTo>
                  <a:pt x="1451033" y="450248"/>
                </a:lnTo>
                <a:lnTo>
                  <a:pt x="1422854" y="429306"/>
                </a:lnTo>
                <a:lnTo>
                  <a:pt x="1393992" y="408364"/>
                </a:lnTo>
                <a:lnTo>
                  <a:pt x="1364471" y="397893"/>
                </a:lnTo>
                <a:lnTo>
                  <a:pt x="1349394" y="387422"/>
                </a:lnTo>
                <a:close/>
              </a:path>
              <a:path w="2150744" h="2146934">
                <a:moveTo>
                  <a:pt x="1907129" y="0"/>
                </a:moveTo>
                <a:lnTo>
                  <a:pt x="1873897" y="0"/>
                </a:lnTo>
                <a:lnTo>
                  <a:pt x="1862113" y="10470"/>
                </a:lnTo>
                <a:lnTo>
                  <a:pt x="1640819" y="198946"/>
                </a:lnTo>
                <a:lnTo>
                  <a:pt x="1632491" y="209417"/>
                </a:lnTo>
                <a:lnTo>
                  <a:pt x="1627150" y="230359"/>
                </a:lnTo>
                <a:lnTo>
                  <a:pt x="1625139" y="240830"/>
                </a:lnTo>
                <a:lnTo>
                  <a:pt x="1625133" y="460718"/>
                </a:lnTo>
                <a:lnTo>
                  <a:pt x="1556423" y="523544"/>
                </a:lnTo>
                <a:lnTo>
                  <a:pt x="1936776" y="523544"/>
                </a:lnTo>
                <a:lnTo>
                  <a:pt x="1946862" y="513073"/>
                </a:lnTo>
                <a:lnTo>
                  <a:pt x="2020047" y="429306"/>
                </a:lnTo>
                <a:lnTo>
                  <a:pt x="1720732" y="429306"/>
                </a:lnTo>
                <a:lnTo>
                  <a:pt x="1720732" y="261772"/>
                </a:lnTo>
                <a:lnTo>
                  <a:pt x="1840226" y="157063"/>
                </a:lnTo>
                <a:lnTo>
                  <a:pt x="1935836" y="157063"/>
                </a:lnTo>
                <a:lnTo>
                  <a:pt x="1935836" y="52354"/>
                </a:lnTo>
                <a:lnTo>
                  <a:pt x="1933798" y="31412"/>
                </a:lnTo>
                <a:lnTo>
                  <a:pt x="1927808" y="20941"/>
                </a:lnTo>
                <a:lnTo>
                  <a:pt x="1918656" y="10470"/>
                </a:lnTo>
                <a:lnTo>
                  <a:pt x="1907129" y="0"/>
                </a:lnTo>
                <a:close/>
              </a:path>
              <a:path w="2150744" h="2146934">
                <a:moveTo>
                  <a:pt x="1935836" y="157063"/>
                </a:moveTo>
                <a:lnTo>
                  <a:pt x="1840226" y="157063"/>
                </a:lnTo>
                <a:lnTo>
                  <a:pt x="1840226" y="261772"/>
                </a:lnTo>
                <a:lnTo>
                  <a:pt x="1842502" y="272243"/>
                </a:lnTo>
                <a:lnTo>
                  <a:pt x="1848785" y="293184"/>
                </a:lnTo>
                <a:lnTo>
                  <a:pt x="1858257" y="303655"/>
                </a:lnTo>
                <a:lnTo>
                  <a:pt x="1870102" y="303655"/>
                </a:lnTo>
                <a:lnTo>
                  <a:pt x="1883502" y="314126"/>
                </a:lnTo>
                <a:lnTo>
                  <a:pt x="1996305" y="314126"/>
                </a:lnTo>
                <a:lnTo>
                  <a:pt x="1890256" y="429306"/>
                </a:lnTo>
                <a:lnTo>
                  <a:pt x="2020047" y="429306"/>
                </a:lnTo>
                <a:lnTo>
                  <a:pt x="2138971" y="293184"/>
                </a:lnTo>
                <a:lnTo>
                  <a:pt x="2145726" y="282713"/>
                </a:lnTo>
                <a:lnTo>
                  <a:pt x="2149585" y="272243"/>
                </a:lnTo>
                <a:lnTo>
                  <a:pt x="2150440" y="261772"/>
                </a:lnTo>
                <a:lnTo>
                  <a:pt x="2148188" y="251301"/>
                </a:lnTo>
                <a:lnTo>
                  <a:pt x="2140651" y="240830"/>
                </a:lnTo>
                <a:lnTo>
                  <a:pt x="2131040" y="230359"/>
                </a:lnTo>
                <a:lnTo>
                  <a:pt x="2119916" y="219888"/>
                </a:lnTo>
                <a:lnTo>
                  <a:pt x="1935836" y="219888"/>
                </a:lnTo>
                <a:lnTo>
                  <a:pt x="1935836" y="157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3" name="TextBox 2"/>
          <p:cNvSpPr txBox="1"/>
          <p:nvPr/>
        </p:nvSpPr>
        <p:spPr>
          <a:xfrm>
            <a:off x="4541175" y="535062"/>
            <a:ext cx="9837542" cy="183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133" b="1" dirty="0">
              <a:latin typeface="Oksana Sans Narrow" panose="02010804040200020004" pitchFamily="50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133" b="1" dirty="0">
                <a:latin typeface="Oksana Sans Narrow" panose="02010804040200020004" pitchFamily="50" charset="0"/>
                <a:cs typeface="Arial" pitchFamily="34" charset="0"/>
              </a:rPr>
              <a:t>	</a:t>
            </a:r>
            <a:endParaRPr lang="ru-RU" sz="2133" dirty="0">
              <a:latin typeface="Oksana Sans Narrow" panose="02010804040200020004" pitchFamily="50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	Доля рынка </a:t>
            </a:r>
            <a:r>
              <a:rPr lang="ru-RU" sz="2587" dirty="0">
                <a:latin typeface="Oksana Sans Narrow" panose="02010804040200020004" pitchFamily="50" charset="0"/>
                <a:cs typeface="Arial" pitchFamily="34" charset="0"/>
              </a:rPr>
              <a:t>круп в варочных пакетиках </a:t>
            </a: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в кг</a:t>
            </a:r>
          </a:p>
          <a:p>
            <a:endParaRPr lang="ru-RU" sz="2133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64411" y="322250"/>
            <a:ext cx="1709652" cy="1015731"/>
            <a:chOff x="1085115" y="738177"/>
            <a:chExt cx="2115185" cy="1256665"/>
          </a:xfrm>
        </p:grpSpPr>
        <p:sp>
          <p:nvSpPr>
            <p:cNvPr id="10" name="object 7"/>
            <p:cNvSpPr/>
            <p:nvPr/>
          </p:nvSpPr>
          <p:spPr>
            <a:xfrm>
              <a:off x="1085115" y="738177"/>
              <a:ext cx="2115185" cy="1256665"/>
            </a:xfrm>
            <a:custGeom>
              <a:avLst/>
              <a:gdLst/>
              <a:ahLst/>
              <a:cxnLst/>
              <a:rect l="l" t="t" r="r" b="b"/>
              <a:pathLst>
                <a:path w="2115185" h="1256664">
                  <a:moveTo>
                    <a:pt x="1057418" y="0"/>
                  </a:moveTo>
                  <a:lnTo>
                    <a:pt x="925237" y="2598"/>
                  </a:lnTo>
                  <a:lnTo>
                    <a:pt x="802649" y="10218"/>
                  </a:lnTo>
                  <a:lnTo>
                    <a:pt x="689282" y="22623"/>
                  </a:lnTo>
                  <a:lnTo>
                    <a:pt x="585016" y="39575"/>
                  </a:lnTo>
                  <a:lnTo>
                    <a:pt x="489731" y="60837"/>
                  </a:lnTo>
                  <a:lnTo>
                    <a:pt x="403308" y="86174"/>
                  </a:lnTo>
                  <a:lnTo>
                    <a:pt x="325625" y="115349"/>
                  </a:lnTo>
                  <a:lnTo>
                    <a:pt x="256562" y="148123"/>
                  </a:lnTo>
                  <a:lnTo>
                    <a:pt x="196001" y="184262"/>
                  </a:lnTo>
                  <a:lnTo>
                    <a:pt x="143820" y="223528"/>
                  </a:lnTo>
                  <a:lnTo>
                    <a:pt x="99899" y="265684"/>
                  </a:lnTo>
                  <a:lnTo>
                    <a:pt x="64119" y="310494"/>
                  </a:lnTo>
                  <a:lnTo>
                    <a:pt x="36359" y="357721"/>
                  </a:lnTo>
                  <a:lnTo>
                    <a:pt x="16499" y="407127"/>
                  </a:lnTo>
                  <a:lnTo>
                    <a:pt x="4419" y="458478"/>
                  </a:lnTo>
                  <a:lnTo>
                    <a:pt x="0" y="511534"/>
                  </a:lnTo>
                  <a:lnTo>
                    <a:pt x="3119" y="566061"/>
                  </a:lnTo>
                  <a:lnTo>
                    <a:pt x="13659" y="621821"/>
                  </a:lnTo>
                  <a:lnTo>
                    <a:pt x="31498" y="678577"/>
                  </a:lnTo>
                  <a:lnTo>
                    <a:pt x="56516" y="736092"/>
                  </a:lnTo>
                  <a:lnTo>
                    <a:pt x="83206" y="785315"/>
                  </a:lnTo>
                  <a:lnTo>
                    <a:pt x="113391" y="832246"/>
                  </a:lnTo>
                  <a:lnTo>
                    <a:pt x="146900" y="876860"/>
                  </a:lnTo>
                  <a:lnTo>
                    <a:pt x="183559" y="919131"/>
                  </a:lnTo>
                  <a:lnTo>
                    <a:pt x="223194" y="959035"/>
                  </a:lnTo>
                  <a:lnTo>
                    <a:pt x="265633" y="996546"/>
                  </a:lnTo>
                  <a:lnTo>
                    <a:pt x="310703" y="1031640"/>
                  </a:lnTo>
                  <a:lnTo>
                    <a:pt x="358229" y="1064292"/>
                  </a:lnTo>
                  <a:lnTo>
                    <a:pt x="408040" y="1094476"/>
                  </a:lnTo>
                  <a:lnTo>
                    <a:pt x="459961" y="1122168"/>
                  </a:lnTo>
                  <a:lnTo>
                    <a:pt x="513820" y="1147343"/>
                  </a:lnTo>
                  <a:lnTo>
                    <a:pt x="569443" y="1169974"/>
                  </a:lnTo>
                  <a:lnTo>
                    <a:pt x="626658" y="1190039"/>
                  </a:lnTo>
                  <a:lnTo>
                    <a:pt x="685290" y="1207510"/>
                  </a:lnTo>
                  <a:lnTo>
                    <a:pt x="745168" y="1222365"/>
                  </a:lnTo>
                  <a:lnTo>
                    <a:pt x="806117" y="1234576"/>
                  </a:lnTo>
                  <a:lnTo>
                    <a:pt x="867965" y="1244120"/>
                  </a:lnTo>
                  <a:lnTo>
                    <a:pt x="930537" y="1250971"/>
                  </a:lnTo>
                  <a:lnTo>
                    <a:pt x="993663" y="1255105"/>
                  </a:lnTo>
                  <a:lnTo>
                    <a:pt x="1057167" y="1256495"/>
                  </a:lnTo>
                  <a:lnTo>
                    <a:pt x="1120920" y="1255105"/>
                  </a:lnTo>
                  <a:lnTo>
                    <a:pt x="1184044" y="1250971"/>
                  </a:lnTo>
                  <a:lnTo>
                    <a:pt x="1246616" y="1244120"/>
                  </a:lnTo>
                  <a:lnTo>
                    <a:pt x="1308463" y="1234576"/>
                  </a:lnTo>
                  <a:lnTo>
                    <a:pt x="1369411" y="1222365"/>
                  </a:lnTo>
                  <a:lnTo>
                    <a:pt x="1429288" y="1207510"/>
                  </a:lnTo>
                  <a:lnTo>
                    <a:pt x="1487920" y="1190039"/>
                  </a:lnTo>
                  <a:lnTo>
                    <a:pt x="1545134" y="1169974"/>
                  </a:lnTo>
                  <a:lnTo>
                    <a:pt x="1600757" y="1147343"/>
                  </a:lnTo>
                  <a:lnTo>
                    <a:pt x="1654616" y="1122168"/>
                  </a:lnTo>
                  <a:lnTo>
                    <a:pt x="1706537" y="1094476"/>
                  </a:lnTo>
                  <a:lnTo>
                    <a:pt x="1756348" y="1064292"/>
                  </a:lnTo>
                  <a:lnTo>
                    <a:pt x="1803875" y="1031640"/>
                  </a:lnTo>
                  <a:lnTo>
                    <a:pt x="1848944" y="996546"/>
                  </a:lnTo>
                  <a:lnTo>
                    <a:pt x="1891384" y="959035"/>
                  </a:lnTo>
                  <a:lnTo>
                    <a:pt x="1931020" y="919131"/>
                  </a:lnTo>
                  <a:lnTo>
                    <a:pt x="1967680" y="876860"/>
                  </a:lnTo>
                  <a:lnTo>
                    <a:pt x="2001190" y="832246"/>
                  </a:lnTo>
                  <a:lnTo>
                    <a:pt x="2031377" y="785315"/>
                  </a:lnTo>
                  <a:lnTo>
                    <a:pt x="2058068" y="736092"/>
                  </a:lnTo>
                  <a:lnTo>
                    <a:pt x="2083085" y="678577"/>
                  </a:lnTo>
                  <a:lnTo>
                    <a:pt x="2100923" y="621821"/>
                  </a:lnTo>
                  <a:lnTo>
                    <a:pt x="2111461" y="566061"/>
                  </a:lnTo>
                  <a:lnTo>
                    <a:pt x="2114580" y="511534"/>
                  </a:lnTo>
                  <a:lnTo>
                    <a:pt x="2110159" y="458478"/>
                  </a:lnTo>
                  <a:lnTo>
                    <a:pt x="2098078" y="407127"/>
                  </a:lnTo>
                  <a:lnTo>
                    <a:pt x="2078218" y="357721"/>
                  </a:lnTo>
                  <a:lnTo>
                    <a:pt x="2050458" y="310494"/>
                  </a:lnTo>
                  <a:lnTo>
                    <a:pt x="2014677" y="265684"/>
                  </a:lnTo>
                  <a:lnTo>
                    <a:pt x="1970757" y="223528"/>
                  </a:lnTo>
                  <a:lnTo>
                    <a:pt x="1918576" y="184262"/>
                  </a:lnTo>
                  <a:lnTo>
                    <a:pt x="1858014" y="148123"/>
                  </a:lnTo>
                  <a:lnTo>
                    <a:pt x="1788953" y="115349"/>
                  </a:lnTo>
                  <a:lnTo>
                    <a:pt x="1711270" y="86174"/>
                  </a:lnTo>
                  <a:lnTo>
                    <a:pt x="1624847" y="60837"/>
                  </a:lnTo>
                  <a:lnTo>
                    <a:pt x="1529563" y="39575"/>
                  </a:lnTo>
                  <a:lnTo>
                    <a:pt x="1425299" y="22623"/>
                  </a:lnTo>
                  <a:lnTo>
                    <a:pt x="1311933" y="10218"/>
                  </a:lnTo>
                  <a:lnTo>
                    <a:pt x="1189346" y="2598"/>
                  </a:lnTo>
                  <a:lnTo>
                    <a:pt x="1057418" y="0"/>
                  </a:lnTo>
                  <a:close/>
                </a:path>
              </a:pathLst>
            </a:custGeom>
            <a:solidFill>
              <a:srgbClr val="F70640"/>
            </a:solidFill>
          </p:spPr>
          <p:txBody>
            <a:bodyPr wrap="square" lIns="0" tIns="0" rIns="0" bIns="0" rtlCol="0"/>
            <a:lstStyle/>
            <a:p>
              <a:endParaRPr sz="1939"/>
            </a:p>
          </p:txBody>
        </p:sp>
        <p:sp>
          <p:nvSpPr>
            <p:cNvPr id="11" name="object 8"/>
            <p:cNvSpPr/>
            <p:nvPr/>
          </p:nvSpPr>
          <p:spPr>
            <a:xfrm>
              <a:off x="1290654" y="999844"/>
              <a:ext cx="1733049" cy="5550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39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081174" y="602611"/>
            <a:ext cx="4759957" cy="643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65" marR="4106">
              <a:lnSpc>
                <a:spcPts val="4268"/>
              </a:lnSpc>
            </a:pPr>
            <a:r>
              <a:rPr lang="ru-RU" sz="3718" b="1" spc="92" dirty="0">
                <a:solidFill>
                  <a:srgbClr val="F70640"/>
                </a:solidFill>
                <a:latin typeface="Oksana Sans Narrow"/>
                <a:cs typeface="Oksana Sans Narrow"/>
              </a:rPr>
              <a:t>ВИДЕНИЕ ДО 2025</a:t>
            </a:r>
            <a:endParaRPr lang="ru-RU" sz="3718" dirty="0">
              <a:latin typeface="Oksana Sans Narrow"/>
              <a:cs typeface="Oksana Sans Narrow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1719404" y="2662692"/>
          <a:ext cx="6171403" cy="487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9040207" y="2662692"/>
          <a:ext cx="5543153" cy="483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52571" y="7536767"/>
            <a:ext cx="1909308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40" dirty="0">
                <a:latin typeface="Oksana Sans Narrow" panose="02010804040200020004" pitchFamily="50" charset="0"/>
              </a:rPr>
              <a:t>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35941" y="7495592"/>
            <a:ext cx="1909308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40" dirty="0">
                <a:latin typeface="Oksana Sans Narrow" panose="02010804040200020004" pitchFamily="50" charset="0"/>
              </a:rPr>
              <a:t>2025</a:t>
            </a: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1207984" y="2662692"/>
          <a:ext cx="7194243" cy="487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053488" y="7929794"/>
            <a:ext cx="2103461" cy="390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39" b="1" dirty="0">
                <a:latin typeface="Oksana Sans Narrow" panose="02010804040200020004" pitchFamily="50" charset="0"/>
              </a:rPr>
              <a:t>Данные</a:t>
            </a:r>
            <a:r>
              <a:rPr lang="en-US" sz="1939" b="1" dirty="0">
                <a:latin typeface="Oksana Sans Narrow" panose="02010804040200020004" pitchFamily="50" charset="0"/>
              </a:rPr>
              <a:t> Nielsen</a:t>
            </a:r>
            <a:endParaRPr lang="ru-RU" sz="1939" dirty="0">
              <a:latin typeface="Oksana Sans Narrow" panose="0201080404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/>
          <p:nvPr/>
        </p:nvSpPr>
        <p:spPr>
          <a:xfrm>
            <a:off x="0" y="8452207"/>
            <a:ext cx="16249650" cy="53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xfrm>
            <a:off x="7614199" y="4699521"/>
            <a:ext cx="124119" cy="323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7972"/>
            <a:r>
              <a:rPr spc="6" dirty="0"/>
              <a:t>1</a:t>
            </a:r>
          </a:p>
        </p:txBody>
      </p:sp>
      <p:sp>
        <p:nvSpPr>
          <p:cNvPr id="9" name="object 17"/>
          <p:cNvSpPr/>
          <p:nvPr/>
        </p:nvSpPr>
        <p:spPr>
          <a:xfrm>
            <a:off x="12014871" y="2195231"/>
            <a:ext cx="1412545" cy="1410043"/>
          </a:xfrm>
          <a:custGeom>
            <a:avLst/>
            <a:gdLst/>
            <a:ahLst/>
            <a:cxnLst/>
            <a:rect l="l" t="t" r="r" b="b"/>
            <a:pathLst>
              <a:path w="2150744" h="2146934">
                <a:moveTo>
                  <a:pt x="932055" y="282713"/>
                </a:moveTo>
                <a:lnTo>
                  <a:pt x="708252" y="314126"/>
                </a:lnTo>
                <a:lnTo>
                  <a:pt x="637667" y="335068"/>
                </a:lnTo>
                <a:lnTo>
                  <a:pt x="569491" y="356010"/>
                </a:lnTo>
                <a:lnTo>
                  <a:pt x="503967" y="387422"/>
                </a:lnTo>
                <a:lnTo>
                  <a:pt x="441334" y="429306"/>
                </a:lnTo>
                <a:lnTo>
                  <a:pt x="381835" y="471189"/>
                </a:lnTo>
                <a:lnTo>
                  <a:pt x="325710" y="513073"/>
                </a:lnTo>
                <a:lnTo>
                  <a:pt x="273201" y="565427"/>
                </a:lnTo>
                <a:lnTo>
                  <a:pt x="224548" y="617782"/>
                </a:lnTo>
                <a:lnTo>
                  <a:pt x="179992" y="670136"/>
                </a:lnTo>
                <a:lnTo>
                  <a:pt x="139776" y="732961"/>
                </a:lnTo>
                <a:lnTo>
                  <a:pt x="104139" y="795787"/>
                </a:lnTo>
                <a:lnTo>
                  <a:pt x="73323" y="858612"/>
                </a:lnTo>
                <a:lnTo>
                  <a:pt x="47570" y="921437"/>
                </a:lnTo>
                <a:lnTo>
                  <a:pt x="27119" y="994734"/>
                </a:lnTo>
                <a:lnTo>
                  <a:pt x="12214" y="1068030"/>
                </a:lnTo>
                <a:lnTo>
                  <a:pt x="3093" y="1141326"/>
                </a:lnTo>
                <a:lnTo>
                  <a:pt x="0" y="1214622"/>
                </a:lnTo>
                <a:lnTo>
                  <a:pt x="3093" y="1298389"/>
                </a:lnTo>
                <a:lnTo>
                  <a:pt x="12214" y="1371685"/>
                </a:lnTo>
                <a:lnTo>
                  <a:pt x="27119" y="1444982"/>
                </a:lnTo>
                <a:lnTo>
                  <a:pt x="47570" y="1518278"/>
                </a:lnTo>
                <a:lnTo>
                  <a:pt x="73323" y="1581103"/>
                </a:lnTo>
                <a:lnTo>
                  <a:pt x="104139" y="1643929"/>
                </a:lnTo>
                <a:lnTo>
                  <a:pt x="139776" y="1706754"/>
                </a:lnTo>
                <a:lnTo>
                  <a:pt x="179992" y="1769579"/>
                </a:lnTo>
                <a:lnTo>
                  <a:pt x="224548" y="1821934"/>
                </a:lnTo>
                <a:lnTo>
                  <a:pt x="273201" y="1874288"/>
                </a:lnTo>
                <a:lnTo>
                  <a:pt x="325710" y="1926642"/>
                </a:lnTo>
                <a:lnTo>
                  <a:pt x="381835" y="1968526"/>
                </a:lnTo>
                <a:lnTo>
                  <a:pt x="441334" y="2010409"/>
                </a:lnTo>
                <a:lnTo>
                  <a:pt x="503967" y="2052293"/>
                </a:lnTo>
                <a:lnTo>
                  <a:pt x="569491" y="2073235"/>
                </a:lnTo>
                <a:lnTo>
                  <a:pt x="637667" y="2104647"/>
                </a:lnTo>
                <a:lnTo>
                  <a:pt x="708252" y="2125589"/>
                </a:lnTo>
                <a:lnTo>
                  <a:pt x="855687" y="2146531"/>
                </a:lnTo>
                <a:lnTo>
                  <a:pt x="1008424" y="2146531"/>
                </a:lnTo>
                <a:lnTo>
                  <a:pt x="1155862" y="2125589"/>
                </a:lnTo>
                <a:lnTo>
                  <a:pt x="1226448" y="2104647"/>
                </a:lnTo>
                <a:lnTo>
                  <a:pt x="1294625" y="2073235"/>
                </a:lnTo>
                <a:lnTo>
                  <a:pt x="1360150" y="2052293"/>
                </a:lnTo>
                <a:lnTo>
                  <a:pt x="863361" y="2052293"/>
                </a:lnTo>
                <a:lnTo>
                  <a:pt x="730839" y="2031351"/>
                </a:lnTo>
                <a:lnTo>
                  <a:pt x="667429" y="2010409"/>
                </a:lnTo>
                <a:lnTo>
                  <a:pt x="606205" y="1989468"/>
                </a:lnTo>
                <a:lnTo>
                  <a:pt x="547380" y="1958055"/>
                </a:lnTo>
                <a:lnTo>
                  <a:pt x="491169" y="1926642"/>
                </a:lnTo>
                <a:lnTo>
                  <a:pt x="437785" y="1895230"/>
                </a:lnTo>
                <a:lnTo>
                  <a:pt x="387443" y="1853346"/>
                </a:lnTo>
                <a:lnTo>
                  <a:pt x="340356" y="1811463"/>
                </a:lnTo>
                <a:lnTo>
                  <a:pt x="296738" y="1759108"/>
                </a:lnTo>
                <a:lnTo>
                  <a:pt x="256803" y="1717225"/>
                </a:lnTo>
                <a:lnTo>
                  <a:pt x="220765" y="1664870"/>
                </a:lnTo>
                <a:lnTo>
                  <a:pt x="188839" y="1602045"/>
                </a:lnTo>
                <a:lnTo>
                  <a:pt x="161237" y="1549691"/>
                </a:lnTo>
                <a:lnTo>
                  <a:pt x="138174" y="1486865"/>
                </a:lnTo>
                <a:lnTo>
                  <a:pt x="119863" y="1424040"/>
                </a:lnTo>
                <a:lnTo>
                  <a:pt x="106520" y="1350744"/>
                </a:lnTo>
                <a:lnTo>
                  <a:pt x="98357" y="1287918"/>
                </a:lnTo>
                <a:lnTo>
                  <a:pt x="95588" y="1214622"/>
                </a:lnTo>
                <a:lnTo>
                  <a:pt x="98357" y="1151797"/>
                </a:lnTo>
                <a:lnTo>
                  <a:pt x="106520" y="1088972"/>
                </a:lnTo>
                <a:lnTo>
                  <a:pt x="119863" y="1015675"/>
                </a:lnTo>
                <a:lnTo>
                  <a:pt x="138174" y="952850"/>
                </a:lnTo>
                <a:lnTo>
                  <a:pt x="161237" y="890025"/>
                </a:lnTo>
                <a:lnTo>
                  <a:pt x="188839" y="837670"/>
                </a:lnTo>
                <a:lnTo>
                  <a:pt x="220765" y="774845"/>
                </a:lnTo>
                <a:lnTo>
                  <a:pt x="256803" y="722491"/>
                </a:lnTo>
                <a:lnTo>
                  <a:pt x="296738" y="670136"/>
                </a:lnTo>
                <a:lnTo>
                  <a:pt x="340356" y="628253"/>
                </a:lnTo>
                <a:lnTo>
                  <a:pt x="387443" y="586369"/>
                </a:lnTo>
                <a:lnTo>
                  <a:pt x="437785" y="544486"/>
                </a:lnTo>
                <a:lnTo>
                  <a:pt x="491169" y="513073"/>
                </a:lnTo>
                <a:lnTo>
                  <a:pt x="547380" y="481660"/>
                </a:lnTo>
                <a:lnTo>
                  <a:pt x="606205" y="450248"/>
                </a:lnTo>
                <a:lnTo>
                  <a:pt x="667429" y="429306"/>
                </a:lnTo>
                <a:lnTo>
                  <a:pt x="730839" y="408364"/>
                </a:lnTo>
                <a:lnTo>
                  <a:pt x="863361" y="387422"/>
                </a:lnTo>
                <a:lnTo>
                  <a:pt x="1349394" y="387422"/>
                </a:lnTo>
                <a:lnTo>
                  <a:pt x="1334318" y="376951"/>
                </a:lnTo>
                <a:lnTo>
                  <a:pt x="1272208" y="356010"/>
                </a:lnTo>
                <a:lnTo>
                  <a:pt x="1240302" y="335068"/>
                </a:lnTo>
                <a:lnTo>
                  <a:pt x="1207861" y="324597"/>
                </a:lnTo>
                <a:lnTo>
                  <a:pt x="1174910" y="324597"/>
                </a:lnTo>
                <a:lnTo>
                  <a:pt x="1073246" y="293184"/>
                </a:lnTo>
                <a:lnTo>
                  <a:pt x="967883" y="293184"/>
                </a:lnTo>
                <a:lnTo>
                  <a:pt x="932055" y="282713"/>
                </a:lnTo>
                <a:close/>
              </a:path>
              <a:path w="2150744" h="2146934">
                <a:moveTo>
                  <a:pt x="1676774" y="659665"/>
                </a:moveTo>
                <a:lnTo>
                  <a:pt x="1556402" y="659665"/>
                </a:lnTo>
                <a:lnTo>
                  <a:pt x="1575785" y="680607"/>
                </a:lnTo>
                <a:lnTo>
                  <a:pt x="1594373" y="712020"/>
                </a:lnTo>
                <a:lnTo>
                  <a:pt x="1612145" y="732961"/>
                </a:lnTo>
                <a:lnTo>
                  <a:pt x="1629080" y="753903"/>
                </a:lnTo>
                <a:lnTo>
                  <a:pt x="1645155" y="785316"/>
                </a:lnTo>
                <a:lnTo>
                  <a:pt x="1660350" y="806258"/>
                </a:lnTo>
                <a:lnTo>
                  <a:pt x="1674642" y="837670"/>
                </a:lnTo>
                <a:lnTo>
                  <a:pt x="1688010" y="858612"/>
                </a:lnTo>
                <a:lnTo>
                  <a:pt x="1700433" y="890025"/>
                </a:lnTo>
                <a:lnTo>
                  <a:pt x="1711888" y="921437"/>
                </a:lnTo>
                <a:lnTo>
                  <a:pt x="1722356" y="942379"/>
                </a:lnTo>
                <a:lnTo>
                  <a:pt x="1731812" y="973792"/>
                </a:lnTo>
                <a:lnTo>
                  <a:pt x="1740237" y="1005204"/>
                </a:lnTo>
                <a:lnTo>
                  <a:pt x="1747609" y="1036617"/>
                </a:lnTo>
                <a:lnTo>
                  <a:pt x="1753906" y="1068030"/>
                </a:lnTo>
                <a:lnTo>
                  <a:pt x="1759106" y="1088972"/>
                </a:lnTo>
                <a:lnTo>
                  <a:pt x="1763189" y="1120384"/>
                </a:lnTo>
                <a:lnTo>
                  <a:pt x="1766131" y="1151797"/>
                </a:lnTo>
                <a:lnTo>
                  <a:pt x="1767913" y="1183210"/>
                </a:lnTo>
                <a:lnTo>
                  <a:pt x="1768511" y="1214622"/>
                </a:lnTo>
                <a:lnTo>
                  <a:pt x="1765742" y="1287918"/>
                </a:lnTo>
                <a:lnTo>
                  <a:pt x="1757579" y="1350744"/>
                </a:lnTo>
                <a:lnTo>
                  <a:pt x="1744235" y="1424040"/>
                </a:lnTo>
                <a:lnTo>
                  <a:pt x="1725924" y="1486865"/>
                </a:lnTo>
                <a:lnTo>
                  <a:pt x="1702861" y="1549691"/>
                </a:lnTo>
                <a:lnTo>
                  <a:pt x="1675258" y="1602045"/>
                </a:lnTo>
                <a:lnTo>
                  <a:pt x="1643331" y="1664870"/>
                </a:lnTo>
                <a:lnTo>
                  <a:pt x="1607293" y="1717225"/>
                </a:lnTo>
                <a:lnTo>
                  <a:pt x="1567357" y="1759108"/>
                </a:lnTo>
                <a:lnTo>
                  <a:pt x="1523738" y="1811463"/>
                </a:lnTo>
                <a:lnTo>
                  <a:pt x="1476651" y="1853346"/>
                </a:lnTo>
                <a:lnTo>
                  <a:pt x="1426307" y="1895230"/>
                </a:lnTo>
                <a:lnTo>
                  <a:pt x="1372923" y="1926642"/>
                </a:lnTo>
                <a:lnTo>
                  <a:pt x="1316711" y="1958055"/>
                </a:lnTo>
                <a:lnTo>
                  <a:pt x="1257886" y="1989468"/>
                </a:lnTo>
                <a:lnTo>
                  <a:pt x="1196661" y="2010409"/>
                </a:lnTo>
                <a:lnTo>
                  <a:pt x="1133250" y="2031351"/>
                </a:lnTo>
                <a:lnTo>
                  <a:pt x="1000728" y="2052293"/>
                </a:lnTo>
                <a:lnTo>
                  <a:pt x="1360150" y="2052293"/>
                </a:lnTo>
                <a:lnTo>
                  <a:pt x="1422783" y="2010409"/>
                </a:lnTo>
                <a:lnTo>
                  <a:pt x="1482283" y="1968526"/>
                </a:lnTo>
                <a:lnTo>
                  <a:pt x="1538408" y="1926642"/>
                </a:lnTo>
                <a:lnTo>
                  <a:pt x="1590918" y="1874288"/>
                </a:lnTo>
                <a:lnTo>
                  <a:pt x="1639572" y="1821934"/>
                </a:lnTo>
                <a:lnTo>
                  <a:pt x="1684127" y="1769579"/>
                </a:lnTo>
                <a:lnTo>
                  <a:pt x="1724344" y="1706754"/>
                </a:lnTo>
                <a:lnTo>
                  <a:pt x="1759981" y="1643929"/>
                </a:lnTo>
                <a:lnTo>
                  <a:pt x="1790797" y="1581103"/>
                </a:lnTo>
                <a:lnTo>
                  <a:pt x="1816551" y="1518278"/>
                </a:lnTo>
                <a:lnTo>
                  <a:pt x="1837001" y="1444982"/>
                </a:lnTo>
                <a:lnTo>
                  <a:pt x="1851907" y="1371685"/>
                </a:lnTo>
                <a:lnTo>
                  <a:pt x="1861027" y="1298389"/>
                </a:lnTo>
                <a:lnTo>
                  <a:pt x="1864121" y="1214622"/>
                </a:lnTo>
                <a:lnTo>
                  <a:pt x="1863442" y="1183210"/>
                </a:lnTo>
                <a:lnTo>
                  <a:pt x="1861423" y="1151797"/>
                </a:lnTo>
                <a:lnTo>
                  <a:pt x="1858087" y="1109913"/>
                </a:lnTo>
                <a:lnTo>
                  <a:pt x="1853460" y="1078501"/>
                </a:lnTo>
                <a:lnTo>
                  <a:pt x="1847565" y="1047088"/>
                </a:lnTo>
                <a:lnTo>
                  <a:pt x="1840426" y="1005204"/>
                </a:lnTo>
                <a:lnTo>
                  <a:pt x="1822519" y="942379"/>
                </a:lnTo>
                <a:lnTo>
                  <a:pt x="1799932" y="879554"/>
                </a:lnTo>
                <a:lnTo>
                  <a:pt x="1772861" y="816729"/>
                </a:lnTo>
                <a:lnTo>
                  <a:pt x="1741501" y="753903"/>
                </a:lnTo>
                <a:lnTo>
                  <a:pt x="1724275" y="732961"/>
                </a:lnTo>
                <a:lnTo>
                  <a:pt x="1706049" y="701549"/>
                </a:lnTo>
                <a:lnTo>
                  <a:pt x="1686849" y="670136"/>
                </a:lnTo>
                <a:lnTo>
                  <a:pt x="1676774" y="659665"/>
                </a:lnTo>
                <a:close/>
              </a:path>
              <a:path w="2150744" h="2146934">
                <a:moveTo>
                  <a:pt x="1012212" y="502602"/>
                </a:moveTo>
                <a:lnTo>
                  <a:pt x="873326" y="502602"/>
                </a:lnTo>
                <a:lnTo>
                  <a:pt x="759951" y="523544"/>
                </a:lnTo>
                <a:lnTo>
                  <a:pt x="705666" y="544486"/>
                </a:lnTo>
                <a:lnTo>
                  <a:pt x="653231" y="554956"/>
                </a:lnTo>
                <a:lnTo>
                  <a:pt x="602832" y="586369"/>
                </a:lnTo>
                <a:lnTo>
                  <a:pt x="554653" y="607311"/>
                </a:lnTo>
                <a:lnTo>
                  <a:pt x="508883" y="638724"/>
                </a:lnTo>
                <a:lnTo>
                  <a:pt x="465705" y="680607"/>
                </a:lnTo>
                <a:lnTo>
                  <a:pt x="425307" y="712020"/>
                </a:lnTo>
                <a:lnTo>
                  <a:pt x="387874" y="753903"/>
                </a:lnTo>
                <a:lnTo>
                  <a:pt x="353592" y="795787"/>
                </a:lnTo>
                <a:lnTo>
                  <a:pt x="322647" y="837670"/>
                </a:lnTo>
                <a:lnTo>
                  <a:pt x="295225" y="890025"/>
                </a:lnTo>
                <a:lnTo>
                  <a:pt x="271511" y="942379"/>
                </a:lnTo>
                <a:lnTo>
                  <a:pt x="251693" y="994734"/>
                </a:lnTo>
                <a:lnTo>
                  <a:pt x="235954" y="1047088"/>
                </a:lnTo>
                <a:lnTo>
                  <a:pt x="224482" y="1099442"/>
                </a:lnTo>
                <a:lnTo>
                  <a:pt x="217463" y="1162268"/>
                </a:lnTo>
                <a:lnTo>
                  <a:pt x="215082" y="1214622"/>
                </a:lnTo>
                <a:lnTo>
                  <a:pt x="217463" y="1277448"/>
                </a:lnTo>
                <a:lnTo>
                  <a:pt x="224482" y="1340273"/>
                </a:lnTo>
                <a:lnTo>
                  <a:pt x="235954" y="1392627"/>
                </a:lnTo>
                <a:lnTo>
                  <a:pt x="251693" y="1444982"/>
                </a:lnTo>
                <a:lnTo>
                  <a:pt x="271511" y="1497336"/>
                </a:lnTo>
                <a:lnTo>
                  <a:pt x="295225" y="1549691"/>
                </a:lnTo>
                <a:lnTo>
                  <a:pt x="322647" y="1602045"/>
                </a:lnTo>
                <a:lnTo>
                  <a:pt x="353592" y="1643929"/>
                </a:lnTo>
                <a:lnTo>
                  <a:pt x="387874" y="1685812"/>
                </a:lnTo>
                <a:lnTo>
                  <a:pt x="425307" y="1727696"/>
                </a:lnTo>
                <a:lnTo>
                  <a:pt x="465705" y="1759108"/>
                </a:lnTo>
                <a:lnTo>
                  <a:pt x="508883" y="1800992"/>
                </a:lnTo>
                <a:lnTo>
                  <a:pt x="554653" y="1832404"/>
                </a:lnTo>
                <a:lnTo>
                  <a:pt x="602832" y="1853346"/>
                </a:lnTo>
                <a:lnTo>
                  <a:pt x="653231" y="1884759"/>
                </a:lnTo>
                <a:lnTo>
                  <a:pt x="705666" y="1895230"/>
                </a:lnTo>
                <a:lnTo>
                  <a:pt x="759951" y="1916172"/>
                </a:lnTo>
                <a:lnTo>
                  <a:pt x="873326" y="1937113"/>
                </a:lnTo>
                <a:lnTo>
                  <a:pt x="990764" y="1937113"/>
                </a:lnTo>
                <a:lnTo>
                  <a:pt x="1104142" y="1916172"/>
                </a:lnTo>
                <a:lnTo>
                  <a:pt x="1158428" y="1895230"/>
                </a:lnTo>
                <a:lnTo>
                  <a:pt x="1210864" y="1884759"/>
                </a:lnTo>
                <a:lnTo>
                  <a:pt x="1261264" y="1853346"/>
                </a:lnTo>
                <a:lnTo>
                  <a:pt x="1285354" y="1842875"/>
                </a:lnTo>
                <a:lnTo>
                  <a:pt x="881016" y="1842875"/>
                </a:lnTo>
                <a:lnTo>
                  <a:pt x="735438" y="1811463"/>
                </a:lnTo>
                <a:lnTo>
                  <a:pt x="689952" y="1790521"/>
                </a:lnTo>
                <a:lnTo>
                  <a:pt x="646252" y="1769579"/>
                </a:lnTo>
                <a:lnTo>
                  <a:pt x="604495" y="1748637"/>
                </a:lnTo>
                <a:lnTo>
                  <a:pt x="564840" y="1717225"/>
                </a:lnTo>
                <a:lnTo>
                  <a:pt x="527446" y="1696283"/>
                </a:lnTo>
                <a:lnTo>
                  <a:pt x="492471" y="1654399"/>
                </a:lnTo>
                <a:lnTo>
                  <a:pt x="460075" y="1622987"/>
                </a:lnTo>
                <a:lnTo>
                  <a:pt x="430415" y="1591574"/>
                </a:lnTo>
                <a:lnTo>
                  <a:pt x="403650" y="1549691"/>
                </a:lnTo>
                <a:lnTo>
                  <a:pt x="379940" y="1507807"/>
                </a:lnTo>
                <a:lnTo>
                  <a:pt x="359441" y="1465923"/>
                </a:lnTo>
                <a:lnTo>
                  <a:pt x="342315" y="1413569"/>
                </a:lnTo>
                <a:lnTo>
                  <a:pt x="328717" y="1371685"/>
                </a:lnTo>
                <a:lnTo>
                  <a:pt x="318809" y="1319331"/>
                </a:lnTo>
                <a:lnTo>
                  <a:pt x="312747" y="1266977"/>
                </a:lnTo>
                <a:lnTo>
                  <a:pt x="310692" y="1214622"/>
                </a:lnTo>
                <a:lnTo>
                  <a:pt x="312747" y="1172739"/>
                </a:lnTo>
                <a:lnTo>
                  <a:pt x="318809" y="1120384"/>
                </a:lnTo>
                <a:lnTo>
                  <a:pt x="328717" y="1068030"/>
                </a:lnTo>
                <a:lnTo>
                  <a:pt x="342315" y="1026146"/>
                </a:lnTo>
                <a:lnTo>
                  <a:pt x="359441" y="973792"/>
                </a:lnTo>
                <a:lnTo>
                  <a:pt x="379940" y="931908"/>
                </a:lnTo>
                <a:lnTo>
                  <a:pt x="403650" y="890025"/>
                </a:lnTo>
                <a:lnTo>
                  <a:pt x="430415" y="848141"/>
                </a:lnTo>
                <a:lnTo>
                  <a:pt x="460075" y="816729"/>
                </a:lnTo>
                <a:lnTo>
                  <a:pt x="492471" y="785316"/>
                </a:lnTo>
                <a:lnTo>
                  <a:pt x="527446" y="743432"/>
                </a:lnTo>
                <a:lnTo>
                  <a:pt x="564840" y="722491"/>
                </a:lnTo>
                <a:lnTo>
                  <a:pt x="604495" y="691078"/>
                </a:lnTo>
                <a:lnTo>
                  <a:pt x="646252" y="670136"/>
                </a:lnTo>
                <a:lnTo>
                  <a:pt x="689952" y="649194"/>
                </a:lnTo>
                <a:lnTo>
                  <a:pt x="735438" y="628253"/>
                </a:lnTo>
                <a:lnTo>
                  <a:pt x="881016" y="596840"/>
                </a:lnTo>
                <a:lnTo>
                  <a:pt x="1280584" y="596840"/>
                </a:lnTo>
                <a:lnTo>
                  <a:pt x="1258227" y="575898"/>
                </a:lnTo>
                <a:lnTo>
                  <a:pt x="1212150" y="554956"/>
                </a:lnTo>
                <a:lnTo>
                  <a:pt x="1188463" y="554956"/>
                </a:lnTo>
                <a:lnTo>
                  <a:pt x="1115026" y="523544"/>
                </a:lnTo>
                <a:lnTo>
                  <a:pt x="1089812" y="523544"/>
                </a:lnTo>
                <a:lnTo>
                  <a:pt x="1064260" y="513073"/>
                </a:lnTo>
                <a:lnTo>
                  <a:pt x="1038388" y="513073"/>
                </a:lnTo>
                <a:lnTo>
                  <a:pt x="1012212" y="502602"/>
                </a:lnTo>
                <a:close/>
              </a:path>
              <a:path w="2150744" h="2146934">
                <a:moveTo>
                  <a:pt x="1525106" y="816729"/>
                </a:moveTo>
                <a:lnTo>
                  <a:pt x="1404072" y="816729"/>
                </a:lnTo>
                <a:lnTo>
                  <a:pt x="1417753" y="827199"/>
                </a:lnTo>
                <a:lnTo>
                  <a:pt x="1430869" y="848141"/>
                </a:lnTo>
                <a:lnTo>
                  <a:pt x="1443403" y="869083"/>
                </a:lnTo>
                <a:lnTo>
                  <a:pt x="1455342" y="879554"/>
                </a:lnTo>
                <a:lnTo>
                  <a:pt x="1466671" y="900496"/>
                </a:lnTo>
                <a:lnTo>
                  <a:pt x="1487439" y="942379"/>
                </a:lnTo>
                <a:lnTo>
                  <a:pt x="1505591" y="984263"/>
                </a:lnTo>
                <a:lnTo>
                  <a:pt x="1513650" y="1005204"/>
                </a:lnTo>
                <a:lnTo>
                  <a:pt x="1521010" y="1015675"/>
                </a:lnTo>
                <a:lnTo>
                  <a:pt x="1527658" y="1036617"/>
                </a:lnTo>
                <a:lnTo>
                  <a:pt x="1533578" y="1068030"/>
                </a:lnTo>
                <a:lnTo>
                  <a:pt x="1538757" y="1088972"/>
                </a:lnTo>
                <a:lnTo>
                  <a:pt x="1546830" y="1130855"/>
                </a:lnTo>
                <a:lnTo>
                  <a:pt x="1551759" y="1172739"/>
                </a:lnTo>
                <a:lnTo>
                  <a:pt x="1553429" y="1214622"/>
                </a:lnTo>
                <a:lnTo>
                  <a:pt x="1551373" y="1266977"/>
                </a:lnTo>
                <a:lnTo>
                  <a:pt x="1545311" y="1319331"/>
                </a:lnTo>
                <a:lnTo>
                  <a:pt x="1535403" y="1371685"/>
                </a:lnTo>
                <a:lnTo>
                  <a:pt x="1521806" y="1413569"/>
                </a:lnTo>
                <a:lnTo>
                  <a:pt x="1504679" y="1465923"/>
                </a:lnTo>
                <a:lnTo>
                  <a:pt x="1484180" y="1507807"/>
                </a:lnTo>
                <a:lnTo>
                  <a:pt x="1460470" y="1549691"/>
                </a:lnTo>
                <a:lnTo>
                  <a:pt x="1433705" y="1591574"/>
                </a:lnTo>
                <a:lnTo>
                  <a:pt x="1404044" y="1622987"/>
                </a:lnTo>
                <a:lnTo>
                  <a:pt x="1371648" y="1654399"/>
                </a:lnTo>
                <a:lnTo>
                  <a:pt x="1336672" y="1696283"/>
                </a:lnTo>
                <a:lnTo>
                  <a:pt x="1299278" y="1717225"/>
                </a:lnTo>
                <a:lnTo>
                  <a:pt x="1259622" y="1748637"/>
                </a:lnTo>
                <a:lnTo>
                  <a:pt x="1217865" y="1769579"/>
                </a:lnTo>
                <a:lnTo>
                  <a:pt x="1174164" y="1790521"/>
                </a:lnTo>
                <a:lnTo>
                  <a:pt x="1128677" y="1811463"/>
                </a:lnTo>
                <a:lnTo>
                  <a:pt x="983095" y="1842875"/>
                </a:lnTo>
                <a:lnTo>
                  <a:pt x="1285354" y="1842875"/>
                </a:lnTo>
                <a:lnTo>
                  <a:pt x="1309443" y="1832404"/>
                </a:lnTo>
                <a:lnTo>
                  <a:pt x="1355214" y="1800992"/>
                </a:lnTo>
                <a:lnTo>
                  <a:pt x="1398392" y="1759108"/>
                </a:lnTo>
                <a:lnTo>
                  <a:pt x="1438791" y="1727696"/>
                </a:lnTo>
                <a:lnTo>
                  <a:pt x="1476224" y="1685812"/>
                </a:lnTo>
                <a:lnTo>
                  <a:pt x="1510506" y="1643929"/>
                </a:lnTo>
                <a:lnTo>
                  <a:pt x="1541452" y="1602045"/>
                </a:lnTo>
                <a:lnTo>
                  <a:pt x="1568874" y="1549691"/>
                </a:lnTo>
                <a:lnTo>
                  <a:pt x="1592588" y="1497336"/>
                </a:lnTo>
                <a:lnTo>
                  <a:pt x="1612407" y="1444982"/>
                </a:lnTo>
                <a:lnTo>
                  <a:pt x="1628145" y="1392627"/>
                </a:lnTo>
                <a:lnTo>
                  <a:pt x="1639617" y="1340273"/>
                </a:lnTo>
                <a:lnTo>
                  <a:pt x="1646636" y="1277448"/>
                </a:lnTo>
                <a:lnTo>
                  <a:pt x="1649017" y="1214622"/>
                </a:lnTo>
                <a:lnTo>
                  <a:pt x="1648516" y="1193680"/>
                </a:lnTo>
                <a:lnTo>
                  <a:pt x="1647025" y="1162268"/>
                </a:lnTo>
                <a:lnTo>
                  <a:pt x="1644561" y="1141326"/>
                </a:lnTo>
                <a:lnTo>
                  <a:pt x="1641143" y="1109913"/>
                </a:lnTo>
                <a:lnTo>
                  <a:pt x="1636788" y="1088972"/>
                </a:lnTo>
                <a:lnTo>
                  <a:pt x="1631515" y="1057559"/>
                </a:lnTo>
                <a:lnTo>
                  <a:pt x="1625341" y="1036617"/>
                </a:lnTo>
                <a:lnTo>
                  <a:pt x="1618285" y="1015675"/>
                </a:lnTo>
                <a:lnTo>
                  <a:pt x="1610363" y="984263"/>
                </a:lnTo>
                <a:lnTo>
                  <a:pt x="1601595" y="963321"/>
                </a:lnTo>
                <a:lnTo>
                  <a:pt x="1591997" y="942379"/>
                </a:lnTo>
                <a:lnTo>
                  <a:pt x="1581589" y="921437"/>
                </a:lnTo>
                <a:lnTo>
                  <a:pt x="1570387" y="890025"/>
                </a:lnTo>
                <a:lnTo>
                  <a:pt x="1558411" y="869083"/>
                </a:lnTo>
                <a:lnTo>
                  <a:pt x="1545677" y="848141"/>
                </a:lnTo>
                <a:lnTo>
                  <a:pt x="1532203" y="827199"/>
                </a:lnTo>
                <a:lnTo>
                  <a:pt x="1525106" y="816729"/>
                </a:lnTo>
                <a:close/>
              </a:path>
              <a:path w="2150744" h="2146934">
                <a:moveTo>
                  <a:pt x="1005568" y="1664870"/>
                </a:moveTo>
                <a:lnTo>
                  <a:pt x="858544" y="1664870"/>
                </a:lnTo>
                <a:lnTo>
                  <a:pt x="894893" y="1675341"/>
                </a:lnTo>
                <a:lnTo>
                  <a:pt x="969218" y="1675341"/>
                </a:lnTo>
                <a:lnTo>
                  <a:pt x="1005568" y="1664870"/>
                </a:lnTo>
                <a:close/>
              </a:path>
              <a:path w="2150744" h="2146934">
                <a:moveTo>
                  <a:pt x="1041459" y="774845"/>
                </a:moveTo>
                <a:lnTo>
                  <a:pt x="823126" y="774845"/>
                </a:lnTo>
                <a:lnTo>
                  <a:pt x="788757" y="785316"/>
                </a:lnTo>
                <a:lnTo>
                  <a:pt x="755555" y="806258"/>
                </a:lnTo>
                <a:lnTo>
                  <a:pt x="723639" y="816729"/>
                </a:lnTo>
                <a:lnTo>
                  <a:pt x="664136" y="858612"/>
                </a:lnTo>
                <a:lnTo>
                  <a:pt x="611193" y="900496"/>
                </a:lnTo>
                <a:lnTo>
                  <a:pt x="565756" y="952850"/>
                </a:lnTo>
                <a:lnTo>
                  <a:pt x="528770" y="1015675"/>
                </a:lnTo>
                <a:lnTo>
                  <a:pt x="501180" y="1078501"/>
                </a:lnTo>
                <a:lnTo>
                  <a:pt x="483934" y="1141326"/>
                </a:lnTo>
                <a:lnTo>
                  <a:pt x="479484" y="1183210"/>
                </a:lnTo>
                <a:lnTo>
                  <a:pt x="477974" y="1214622"/>
                </a:lnTo>
                <a:lnTo>
                  <a:pt x="479484" y="1256506"/>
                </a:lnTo>
                <a:lnTo>
                  <a:pt x="483934" y="1298389"/>
                </a:lnTo>
                <a:lnTo>
                  <a:pt x="501180" y="1361215"/>
                </a:lnTo>
                <a:lnTo>
                  <a:pt x="528770" y="1424040"/>
                </a:lnTo>
                <a:lnTo>
                  <a:pt x="565756" y="1486865"/>
                </a:lnTo>
                <a:lnTo>
                  <a:pt x="587477" y="1518278"/>
                </a:lnTo>
                <a:lnTo>
                  <a:pt x="636785" y="1560161"/>
                </a:lnTo>
                <a:lnTo>
                  <a:pt x="693127" y="1602045"/>
                </a:lnTo>
                <a:lnTo>
                  <a:pt x="755555" y="1633458"/>
                </a:lnTo>
                <a:lnTo>
                  <a:pt x="788757" y="1654399"/>
                </a:lnTo>
                <a:lnTo>
                  <a:pt x="823126" y="1664870"/>
                </a:lnTo>
                <a:lnTo>
                  <a:pt x="1040988" y="1664870"/>
                </a:lnTo>
                <a:lnTo>
                  <a:pt x="1075358" y="1654399"/>
                </a:lnTo>
                <a:lnTo>
                  <a:pt x="1108560" y="1633458"/>
                </a:lnTo>
                <a:lnTo>
                  <a:pt x="1140478" y="1622987"/>
                </a:lnTo>
                <a:lnTo>
                  <a:pt x="1170991" y="1602045"/>
                </a:lnTo>
                <a:lnTo>
                  <a:pt x="1199982" y="1581103"/>
                </a:lnTo>
                <a:lnTo>
                  <a:pt x="902576" y="1581103"/>
                </a:lnTo>
                <a:lnTo>
                  <a:pt x="873767" y="1570632"/>
                </a:lnTo>
                <a:lnTo>
                  <a:pt x="845721" y="1570632"/>
                </a:lnTo>
                <a:lnTo>
                  <a:pt x="818526" y="1560161"/>
                </a:lnTo>
                <a:lnTo>
                  <a:pt x="767058" y="1539220"/>
                </a:lnTo>
                <a:lnTo>
                  <a:pt x="720092" y="1507807"/>
                </a:lnTo>
                <a:lnTo>
                  <a:pt x="698524" y="1486865"/>
                </a:lnTo>
                <a:lnTo>
                  <a:pt x="678354" y="1476394"/>
                </a:lnTo>
                <a:lnTo>
                  <a:pt x="659674" y="1455453"/>
                </a:lnTo>
                <a:lnTo>
                  <a:pt x="642574" y="1434511"/>
                </a:lnTo>
                <a:lnTo>
                  <a:pt x="627145" y="1413569"/>
                </a:lnTo>
                <a:lnTo>
                  <a:pt x="613478" y="1382156"/>
                </a:lnTo>
                <a:lnTo>
                  <a:pt x="601664" y="1361215"/>
                </a:lnTo>
                <a:lnTo>
                  <a:pt x="591794" y="1329802"/>
                </a:lnTo>
                <a:lnTo>
                  <a:pt x="583959" y="1308860"/>
                </a:lnTo>
                <a:lnTo>
                  <a:pt x="578250" y="1277448"/>
                </a:lnTo>
                <a:lnTo>
                  <a:pt x="574758" y="1246035"/>
                </a:lnTo>
                <a:lnTo>
                  <a:pt x="573574" y="1214622"/>
                </a:lnTo>
                <a:lnTo>
                  <a:pt x="574758" y="1193680"/>
                </a:lnTo>
                <a:lnTo>
                  <a:pt x="578250" y="1162268"/>
                </a:lnTo>
                <a:lnTo>
                  <a:pt x="583959" y="1130855"/>
                </a:lnTo>
                <a:lnTo>
                  <a:pt x="591794" y="1109913"/>
                </a:lnTo>
                <a:lnTo>
                  <a:pt x="601664" y="1078501"/>
                </a:lnTo>
                <a:lnTo>
                  <a:pt x="613478" y="1057559"/>
                </a:lnTo>
                <a:lnTo>
                  <a:pt x="627145" y="1026146"/>
                </a:lnTo>
                <a:lnTo>
                  <a:pt x="642574" y="1005204"/>
                </a:lnTo>
                <a:lnTo>
                  <a:pt x="659674" y="984263"/>
                </a:lnTo>
                <a:lnTo>
                  <a:pt x="678354" y="963321"/>
                </a:lnTo>
                <a:lnTo>
                  <a:pt x="698524" y="942379"/>
                </a:lnTo>
                <a:lnTo>
                  <a:pt x="720092" y="931908"/>
                </a:lnTo>
                <a:lnTo>
                  <a:pt x="742967" y="910967"/>
                </a:lnTo>
                <a:lnTo>
                  <a:pt x="767058" y="900496"/>
                </a:lnTo>
                <a:lnTo>
                  <a:pt x="792275" y="890025"/>
                </a:lnTo>
                <a:lnTo>
                  <a:pt x="818526" y="879554"/>
                </a:lnTo>
                <a:lnTo>
                  <a:pt x="845721" y="869083"/>
                </a:lnTo>
                <a:lnTo>
                  <a:pt x="873767" y="869083"/>
                </a:lnTo>
                <a:lnTo>
                  <a:pt x="902576" y="858612"/>
                </a:lnTo>
                <a:lnTo>
                  <a:pt x="1204741" y="858612"/>
                </a:lnTo>
                <a:lnTo>
                  <a:pt x="1192582" y="848141"/>
                </a:lnTo>
                <a:lnTo>
                  <a:pt x="1180131" y="837670"/>
                </a:lnTo>
                <a:lnTo>
                  <a:pt x="1167398" y="827199"/>
                </a:lnTo>
                <a:lnTo>
                  <a:pt x="1154390" y="827199"/>
                </a:lnTo>
                <a:lnTo>
                  <a:pt x="1141117" y="816729"/>
                </a:lnTo>
                <a:lnTo>
                  <a:pt x="1127586" y="806258"/>
                </a:lnTo>
                <a:lnTo>
                  <a:pt x="1113805" y="806258"/>
                </a:lnTo>
                <a:lnTo>
                  <a:pt x="1099784" y="795787"/>
                </a:lnTo>
                <a:lnTo>
                  <a:pt x="1085531" y="795787"/>
                </a:lnTo>
                <a:lnTo>
                  <a:pt x="1071053" y="785316"/>
                </a:lnTo>
                <a:lnTo>
                  <a:pt x="1056360" y="785316"/>
                </a:lnTo>
                <a:lnTo>
                  <a:pt x="1041459" y="774845"/>
                </a:lnTo>
                <a:close/>
              </a:path>
              <a:path w="2150744" h="2146934">
                <a:moveTo>
                  <a:pt x="1334385" y="1005204"/>
                </a:moveTo>
                <a:lnTo>
                  <a:pt x="1217355" y="1005204"/>
                </a:lnTo>
                <a:lnTo>
                  <a:pt x="1224805" y="1015675"/>
                </a:lnTo>
                <a:lnTo>
                  <a:pt x="1231902" y="1026146"/>
                </a:lnTo>
                <a:lnTo>
                  <a:pt x="1256586" y="1068030"/>
                </a:lnTo>
                <a:lnTo>
                  <a:pt x="1274945" y="1109913"/>
                </a:lnTo>
                <a:lnTo>
                  <a:pt x="1278483" y="1130855"/>
                </a:lnTo>
                <a:lnTo>
                  <a:pt x="1281585" y="1141326"/>
                </a:lnTo>
                <a:lnTo>
                  <a:pt x="1284241" y="1151797"/>
                </a:lnTo>
                <a:lnTo>
                  <a:pt x="1286443" y="1162268"/>
                </a:lnTo>
                <a:lnTo>
                  <a:pt x="1288182" y="1183210"/>
                </a:lnTo>
                <a:lnTo>
                  <a:pt x="1289451" y="1193680"/>
                </a:lnTo>
                <a:lnTo>
                  <a:pt x="1290241" y="1204151"/>
                </a:lnTo>
                <a:lnTo>
                  <a:pt x="1290543" y="1214622"/>
                </a:lnTo>
                <a:lnTo>
                  <a:pt x="1289360" y="1246035"/>
                </a:lnTo>
                <a:lnTo>
                  <a:pt x="1285868" y="1277448"/>
                </a:lnTo>
                <a:lnTo>
                  <a:pt x="1280159" y="1308860"/>
                </a:lnTo>
                <a:lnTo>
                  <a:pt x="1272325" y="1329802"/>
                </a:lnTo>
                <a:lnTo>
                  <a:pt x="1262455" y="1361215"/>
                </a:lnTo>
                <a:lnTo>
                  <a:pt x="1250641" y="1382156"/>
                </a:lnTo>
                <a:lnTo>
                  <a:pt x="1236974" y="1413569"/>
                </a:lnTo>
                <a:lnTo>
                  <a:pt x="1221545" y="1434511"/>
                </a:lnTo>
                <a:lnTo>
                  <a:pt x="1204445" y="1455453"/>
                </a:lnTo>
                <a:lnTo>
                  <a:pt x="1185764" y="1476394"/>
                </a:lnTo>
                <a:lnTo>
                  <a:pt x="1165594" y="1486865"/>
                </a:lnTo>
                <a:lnTo>
                  <a:pt x="1144026" y="1507807"/>
                </a:lnTo>
                <a:lnTo>
                  <a:pt x="1097058" y="1539220"/>
                </a:lnTo>
                <a:lnTo>
                  <a:pt x="1045589" y="1560161"/>
                </a:lnTo>
                <a:lnTo>
                  <a:pt x="1018393" y="1570632"/>
                </a:lnTo>
                <a:lnTo>
                  <a:pt x="990345" y="1570632"/>
                </a:lnTo>
                <a:lnTo>
                  <a:pt x="961535" y="1581103"/>
                </a:lnTo>
                <a:lnTo>
                  <a:pt x="1199982" y="1581103"/>
                </a:lnTo>
                <a:lnTo>
                  <a:pt x="1227333" y="1560161"/>
                </a:lnTo>
                <a:lnTo>
                  <a:pt x="1276642" y="1518278"/>
                </a:lnTo>
                <a:lnTo>
                  <a:pt x="1298364" y="1486865"/>
                </a:lnTo>
                <a:lnTo>
                  <a:pt x="1335350" y="1424040"/>
                </a:lnTo>
                <a:lnTo>
                  <a:pt x="1362940" y="1361215"/>
                </a:lnTo>
                <a:lnTo>
                  <a:pt x="1380187" y="1298389"/>
                </a:lnTo>
                <a:lnTo>
                  <a:pt x="1384636" y="1256506"/>
                </a:lnTo>
                <a:lnTo>
                  <a:pt x="1386146" y="1214622"/>
                </a:lnTo>
                <a:lnTo>
                  <a:pt x="1385860" y="1204151"/>
                </a:lnTo>
                <a:lnTo>
                  <a:pt x="1385008" y="1183210"/>
                </a:lnTo>
                <a:lnTo>
                  <a:pt x="1383602" y="1172739"/>
                </a:lnTo>
                <a:lnTo>
                  <a:pt x="1381650" y="1151797"/>
                </a:lnTo>
                <a:lnTo>
                  <a:pt x="1379163" y="1141326"/>
                </a:lnTo>
                <a:lnTo>
                  <a:pt x="1376152" y="1120384"/>
                </a:lnTo>
                <a:lnTo>
                  <a:pt x="1372626" y="1109913"/>
                </a:lnTo>
                <a:lnTo>
                  <a:pt x="1368596" y="1099442"/>
                </a:lnTo>
                <a:lnTo>
                  <a:pt x="1364071" y="1078501"/>
                </a:lnTo>
                <a:lnTo>
                  <a:pt x="1359062" y="1068030"/>
                </a:lnTo>
                <a:lnTo>
                  <a:pt x="1353578" y="1047088"/>
                </a:lnTo>
                <a:lnTo>
                  <a:pt x="1347631" y="1036617"/>
                </a:lnTo>
                <a:lnTo>
                  <a:pt x="1341230" y="1026146"/>
                </a:lnTo>
                <a:lnTo>
                  <a:pt x="1334385" y="1005204"/>
                </a:lnTo>
                <a:close/>
              </a:path>
              <a:path w="2150744" h="2146934">
                <a:moveTo>
                  <a:pt x="982960" y="1350744"/>
                </a:moveTo>
                <a:lnTo>
                  <a:pt x="883911" y="1350744"/>
                </a:lnTo>
                <a:lnTo>
                  <a:pt x="896919" y="1361215"/>
                </a:lnTo>
                <a:lnTo>
                  <a:pt x="969220" y="1361215"/>
                </a:lnTo>
                <a:lnTo>
                  <a:pt x="982960" y="1350744"/>
                </a:lnTo>
                <a:close/>
              </a:path>
              <a:path w="2150744" h="2146934">
                <a:moveTo>
                  <a:pt x="1280584" y="596840"/>
                </a:moveTo>
                <a:lnTo>
                  <a:pt x="1000575" y="596840"/>
                </a:lnTo>
                <a:lnTo>
                  <a:pt x="1022947" y="607311"/>
                </a:lnTo>
                <a:lnTo>
                  <a:pt x="1045062" y="607311"/>
                </a:lnTo>
                <a:lnTo>
                  <a:pt x="1066904" y="617782"/>
                </a:lnTo>
                <a:lnTo>
                  <a:pt x="1088460" y="617782"/>
                </a:lnTo>
                <a:lnTo>
                  <a:pt x="1109715" y="628253"/>
                </a:lnTo>
                <a:lnTo>
                  <a:pt x="1130655" y="628253"/>
                </a:lnTo>
                <a:lnTo>
                  <a:pt x="1151265" y="638724"/>
                </a:lnTo>
                <a:lnTo>
                  <a:pt x="1191441" y="659665"/>
                </a:lnTo>
                <a:lnTo>
                  <a:pt x="1210977" y="659665"/>
                </a:lnTo>
                <a:lnTo>
                  <a:pt x="1230126" y="670136"/>
                </a:lnTo>
                <a:lnTo>
                  <a:pt x="1248874" y="680607"/>
                </a:lnTo>
                <a:lnTo>
                  <a:pt x="1267207" y="701549"/>
                </a:lnTo>
                <a:lnTo>
                  <a:pt x="1285109" y="712020"/>
                </a:lnTo>
                <a:lnTo>
                  <a:pt x="1302568" y="722491"/>
                </a:lnTo>
                <a:lnTo>
                  <a:pt x="1319568" y="732961"/>
                </a:lnTo>
                <a:lnTo>
                  <a:pt x="1336095" y="743432"/>
                </a:lnTo>
                <a:lnTo>
                  <a:pt x="1216601" y="869083"/>
                </a:lnTo>
                <a:lnTo>
                  <a:pt x="1023755" y="869083"/>
                </a:lnTo>
                <a:lnTo>
                  <a:pt x="1036204" y="879554"/>
                </a:lnTo>
                <a:lnTo>
                  <a:pt x="1048462" y="879554"/>
                </a:lnTo>
                <a:lnTo>
                  <a:pt x="1060523" y="890025"/>
                </a:lnTo>
                <a:lnTo>
                  <a:pt x="1084015" y="890025"/>
                </a:lnTo>
                <a:lnTo>
                  <a:pt x="1095428" y="900496"/>
                </a:lnTo>
                <a:lnTo>
                  <a:pt x="1106607" y="910967"/>
                </a:lnTo>
                <a:lnTo>
                  <a:pt x="1117545" y="910967"/>
                </a:lnTo>
                <a:lnTo>
                  <a:pt x="1128231" y="921437"/>
                </a:lnTo>
                <a:lnTo>
                  <a:pt x="1138658" y="921437"/>
                </a:lnTo>
                <a:lnTo>
                  <a:pt x="1148815" y="931908"/>
                </a:lnTo>
                <a:lnTo>
                  <a:pt x="993299" y="1088972"/>
                </a:lnTo>
                <a:lnTo>
                  <a:pt x="870883" y="1088972"/>
                </a:lnTo>
                <a:lnTo>
                  <a:pt x="858386" y="1099442"/>
                </a:lnTo>
                <a:lnTo>
                  <a:pt x="846751" y="1109913"/>
                </a:lnTo>
                <a:lnTo>
                  <a:pt x="836028" y="1120384"/>
                </a:lnTo>
                <a:lnTo>
                  <a:pt x="826266" y="1120384"/>
                </a:lnTo>
                <a:lnTo>
                  <a:pt x="817516" y="1130855"/>
                </a:lnTo>
                <a:lnTo>
                  <a:pt x="809826" y="1141326"/>
                </a:lnTo>
                <a:lnTo>
                  <a:pt x="803246" y="1162268"/>
                </a:lnTo>
                <a:lnTo>
                  <a:pt x="797825" y="1172739"/>
                </a:lnTo>
                <a:lnTo>
                  <a:pt x="793613" y="1183210"/>
                </a:lnTo>
                <a:lnTo>
                  <a:pt x="790660" y="1193680"/>
                </a:lnTo>
                <a:lnTo>
                  <a:pt x="789014" y="1214622"/>
                </a:lnTo>
                <a:lnTo>
                  <a:pt x="789653" y="1225093"/>
                </a:lnTo>
                <a:lnTo>
                  <a:pt x="791652" y="1235564"/>
                </a:lnTo>
                <a:lnTo>
                  <a:pt x="794942" y="1256506"/>
                </a:lnTo>
                <a:lnTo>
                  <a:pt x="799455" y="1266977"/>
                </a:lnTo>
                <a:lnTo>
                  <a:pt x="805124" y="1277448"/>
                </a:lnTo>
                <a:lnTo>
                  <a:pt x="811880" y="1298389"/>
                </a:lnTo>
                <a:lnTo>
                  <a:pt x="819656" y="1308860"/>
                </a:lnTo>
                <a:lnTo>
                  <a:pt x="828383" y="1319331"/>
                </a:lnTo>
                <a:lnTo>
                  <a:pt x="837994" y="1329802"/>
                </a:lnTo>
                <a:lnTo>
                  <a:pt x="848420" y="1340273"/>
                </a:lnTo>
                <a:lnTo>
                  <a:pt x="859593" y="1340273"/>
                </a:lnTo>
                <a:lnTo>
                  <a:pt x="871446" y="1350744"/>
                </a:lnTo>
                <a:lnTo>
                  <a:pt x="995986" y="1350744"/>
                </a:lnTo>
                <a:lnTo>
                  <a:pt x="1008239" y="1340273"/>
                </a:lnTo>
                <a:lnTo>
                  <a:pt x="1039771" y="1308860"/>
                </a:lnTo>
                <a:lnTo>
                  <a:pt x="1062233" y="1277448"/>
                </a:lnTo>
                <a:lnTo>
                  <a:pt x="1074043" y="1235564"/>
                </a:lnTo>
                <a:lnTo>
                  <a:pt x="1075339" y="1225093"/>
                </a:lnTo>
                <a:lnTo>
                  <a:pt x="1074895" y="1214622"/>
                </a:lnTo>
                <a:lnTo>
                  <a:pt x="1073453" y="1193680"/>
                </a:lnTo>
                <a:lnTo>
                  <a:pt x="1071051" y="1183210"/>
                </a:lnTo>
                <a:lnTo>
                  <a:pt x="1067730" y="1172739"/>
                </a:lnTo>
                <a:lnTo>
                  <a:pt x="1063527" y="1162268"/>
                </a:lnTo>
                <a:lnTo>
                  <a:pt x="1217355" y="1005204"/>
                </a:lnTo>
                <a:lnTo>
                  <a:pt x="1334385" y="1005204"/>
                </a:lnTo>
                <a:lnTo>
                  <a:pt x="1327107" y="994734"/>
                </a:lnTo>
                <a:lnTo>
                  <a:pt x="1319406" y="984263"/>
                </a:lnTo>
                <a:lnTo>
                  <a:pt x="1311291" y="973792"/>
                </a:lnTo>
                <a:lnTo>
                  <a:pt x="1302773" y="963321"/>
                </a:lnTo>
                <a:lnTo>
                  <a:pt x="1293862" y="942379"/>
                </a:lnTo>
                <a:lnTo>
                  <a:pt x="1284568" y="931908"/>
                </a:lnTo>
                <a:lnTo>
                  <a:pt x="1404072" y="816729"/>
                </a:lnTo>
                <a:lnTo>
                  <a:pt x="1525106" y="816729"/>
                </a:lnTo>
                <a:lnTo>
                  <a:pt x="1518008" y="806258"/>
                </a:lnTo>
                <a:lnTo>
                  <a:pt x="1503110" y="785316"/>
                </a:lnTo>
                <a:lnTo>
                  <a:pt x="1487526" y="764374"/>
                </a:lnTo>
                <a:lnTo>
                  <a:pt x="1471274" y="743432"/>
                </a:lnTo>
                <a:lnTo>
                  <a:pt x="1535120" y="680607"/>
                </a:lnTo>
                <a:lnTo>
                  <a:pt x="1404061" y="680607"/>
                </a:lnTo>
                <a:lnTo>
                  <a:pt x="1384839" y="659665"/>
                </a:lnTo>
                <a:lnTo>
                  <a:pt x="1365050" y="649194"/>
                </a:lnTo>
                <a:lnTo>
                  <a:pt x="1344712" y="628253"/>
                </a:lnTo>
                <a:lnTo>
                  <a:pt x="1323844" y="617782"/>
                </a:lnTo>
                <a:lnTo>
                  <a:pt x="1302461" y="607311"/>
                </a:lnTo>
                <a:lnTo>
                  <a:pt x="1280584" y="596840"/>
                </a:lnTo>
                <a:close/>
              </a:path>
              <a:path w="2150744" h="2146934">
                <a:moveTo>
                  <a:pt x="969785" y="1078501"/>
                </a:moveTo>
                <a:lnTo>
                  <a:pt x="898268" y="1078501"/>
                </a:lnTo>
                <a:lnTo>
                  <a:pt x="884194" y="1088972"/>
                </a:lnTo>
                <a:lnTo>
                  <a:pt x="981763" y="1088972"/>
                </a:lnTo>
                <a:lnTo>
                  <a:pt x="969785" y="1078501"/>
                </a:lnTo>
                <a:close/>
              </a:path>
              <a:path w="2150744" h="2146934">
                <a:moveTo>
                  <a:pt x="1204741" y="858612"/>
                </a:moveTo>
                <a:lnTo>
                  <a:pt x="972245" y="858612"/>
                </a:lnTo>
                <a:lnTo>
                  <a:pt x="985362" y="869083"/>
                </a:lnTo>
                <a:lnTo>
                  <a:pt x="1216601" y="869083"/>
                </a:lnTo>
                <a:lnTo>
                  <a:pt x="1204741" y="858612"/>
                </a:lnTo>
                <a:close/>
              </a:path>
              <a:path w="2150744" h="2146934">
                <a:moveTo>
                  <a:pt x="979952" y="764374"/>
                </a:moveTo>
                <a:lnTo>
                  <a:pt x="894893" y="764374"/>
                </a:lnTo>
                <a:lnTo>
                  <a:pt x="858544" y="774845"/>
                </a:lnTo>
                <a:lnTo>
                  <a:pt x="995597" y="774845"/>
                </a:lnTo>
                <a:lnTo>
                  <a:pt x="979952" y="764374"/>
                </a:lnTo>
                <a:close/>
              </a:path>
              <a:path w="2150744" h="2146934">
                <a:moveTo>
                  <a:pt x="1349394" y="387422"/>
                </a:moveTo>
                <a:lnTo>
                  <a:pt x="1058044" y="387422"/>
                </a:lnTo>
                <a:lnTo>
                  <a:pt x="1118900" y="408364"/>
                </a:lnTo>
                <a:lnTo>
                  <a:pt x="1148720" y="408364"/>
                </a:lnTo>
                <a:lnTo>
                  <a:pt x="1235489" y="439777"/>
                </a:lnTo>
                <a:lnTo>
                  <a:pt x="1290884" y="460718"/>
                </a:lnTo>
                <a:lnTo>
                  <a:pt x="1317783" y="481660"/>
                </a:lnTo>
                <a:lnTo>
                  <a:pt x="1369877" y="502602"/>
                </a:lnTo>
                <a:lnTo>
                  <a:pt x="1395030" y="523544"/>
                </a:lnTo>
                <a:lnTo>
                  <a:pt x="1419559" y="534015"/>
                </a:lnTo>
                <a:lnTo>
                  <a:pt x="1443443" y="554956"/>
                </a:lnTo>
                <a:lnTo>
                  <a:pt x="1466660" y="575898"/>
                </a:lnTo>
                <a:lnTo>
                  <a:pt x="1489190" y="596840"/>
                </a:lnTo>
                <a:lnTo>
                  <a:pt x="1404061" y="680607"/>
                </a:lnTo>
                <a:lnTo>
                  <a:pt x="1535120" y="680607"/>
                </a:lnTo>
                <a:lnTo>
                  <a:pt x="1556402" y="659665"/>
                </a:lnTo>
                <a:lnTo>
                  <a:pt x="1676774" y="659665"/>
                </a:lnTo>
                <a:lnTo>
                  <a:pt x="1666699" y="649194"/>
                </a:lnTo>
                <a:lnTo>
                  <a:pt x="1645623" y="617782"/>
                </a:lnTo>
                <a:lnTo>
                  <a:pt x="1623646" y="596840"/>
                </a:lnTo>
                <a:lnTo>
                  <a:pt x="1692367" y="523544"/>
                </a:lnTo>
                <a:lnTo>
                  <a:pt x="1556423" y="523544"/>
                </a:lnTo>
                <a:lnTo>
                  <a:pt x="1531224" y="502602"/>
                </a:lnTo>
                <a:lnTo>
                  <a:pt x="1505242" y="481660"/>
                </a:lnTo>
                <a:lnTo>
                  <a:pt x="1478504" y="460718"/>
                </a:lnTo>
                <a:lnTo>
                  <a:pt x="1451033" y="450248"/>
                </a:lnTo>
                <a:lnTo>
                  <a:pt x="1422854" y="429306"/>
                </a:lnTo>
                <a:lnTo>
                  <a:pt x="1393992" y="408364"/>
                </a:lnTo>
                <a:lnTo>
                  <a:pt x="1364471" y="397893"/>
                </a:lnTo>
                <a:lnTo>
                  <a:pt x="1349394" y="387422"/>
                </a:lnTo>
                <a:close/>
              </a:path>
              <a:path w="2150744" h="2146934">
                <a:moveTo>
                  <a:pt x="1907129" y="0"/>
                </a:moveTo>
                <a:lnTo>
                  <a:pt x="1873897" y="0"/>
                </a:lnTo>
                <a:lnTo>
                  <a:pt x="1862113" y="10470"/>
                </a:lnTo>
                <a:lnTo>
                  <a:pt x="1640819" y="198946"/>
                </a:lnTo>
                <a:lnTo>
                  <a:pt x="1632491" y="209417"/>
                </a:lnTo>
                <a:lnTo>
                  <a:pt x="1627150" y="230359"/>
                </a:lnTo>
                <a:lnTo>
                  <a:pt x="1625139" y="240830"/>
                </a:lnTo>
                <a:lnTo>
                  <a:pt x="1625133" y="460718"/>
                </a:lnTo>
                <a:lnTo>
                  <a:pt x="1556423" y="523544"/>
                </a:lnTo>
                <a:lnTo>
                  <a:pt x="1936776" y="523544"/>
                </a:lnTo>
                <a:lnTo>
                  <a:pt x="1946862" y="513073"/>
                </a:lnTo>
                <a:lnTo>
                  <a:pt x="2020047" y="429306"/>
                </a:lnTo>
                <a:lnTo>
                  <a:pt x="1720732" y="429306"/>
                </a:lnTo>
                <a:lnTo>
                  <a:pt x="1720732" y="261772"/>
                </a:lnTo>
                <a:lnTo>
                  <a:pt x="1840226" y="157063"/>
                </a:lnTo>
                <a:lnTo>
                  <a:pt x="1935836" y="157063"/>
                </a:lnTo>
                <a:lnTo>
                  <a:pt x="1935836" y="52354"/>
                </a:lnTo>
                <a:lnTo>
                  <a:pt x="1933798" y="31412"/>
                </a:lnTo>
                <a:lnTo>
                  <a:pt x="1927808" y="20941"/>
                </a:lnTo>
                <a:lnTo>
                  <a:pt x="1918656" y="10470"/>
                </a:lnTo>
                <a:lnTo>
                  <a:pt x="1907129" y="0"/>
                </a:lnTo>
                <a:close/>
              </a:path>
              <a:path w="2150744" h="2146934">
                <a:moveTo>
                  <a:pt x="1935836" y="157063"/>
                </a:moveTo>
                <a:lnTo>
                  <a:pt x="1840226" y="157063"/>
                </a:lnTo>
                <a:lnTo>
                  <a:pt x="1840226" y="261772"/>
                </a:lnTo>
                <a:lnTo>
                  <a:pt x="1842502" y="272243"/>
                </a:lnTo>
                <a:lnTo>
                  <a:pt x="1848785" y="293184"/>
                </a:lnTo>
                <a:lnTo>
                  <a:pt x="1858257" y="303655"/>
                </a:lnTo>
                <a:lnTo>
                  <a:pt x="1870102" y="303655"/>
                </a:lnTo>
                <a:lnTo>
                  <a:pt x="1883502" y="314126"/>
                </a:lnTo>
                <a:lnTo>
                  <a:pt x="1996305" y="314126"/>
                </a:lnTo>
                <a:lnTo>
                  <a:pt x="1890256" y="429306"/>
                </a:lnTo>
                <a:lnTo>
                  <a:pt x="2020047" y="429306"/>
                </a:lnTo>
                <a:lnTo>
                  <a:pt x="2138971" y="293184"/>
                </a:lnTo>
                <a:lnTo>
                  <a:pt x="2145726" y="282713"/>
                </a:lnTo>
                <a:lnTo>
                  <a:pt x="2149585" y="272243"/>
                </a:lnTo>
                <a:lnTo>
                  <a:pt x="2150440" y="261772"/>
                </a:lnTo>
                <a:lnTo>
                  <a:pt x="2148188" y="251301"/>
                </a:lnTo>
                <a:lnTo>
                  <a:pt x="2140651" y="240830"/>
                </a:lnTo>
                <a:lnTo>
                  <a:pt x="2131040" y="230359"/>
                </a:lnTo>
                <a:lnTo>
                  <a:pt x="2119916" y="219888"/>
                </a:lnTo>
                <a:lnTo>
                  <a:pt x="1935836" y="219888"/>
                </a:lnTo>
                <a:lnTo>
                  <a:pt x="1935836" y="157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3" name="TextBox 2"/>
          <p:cNvSpPr txBox="1"/>
          <p:nvPr/>
        </p:nvSpPr>
        <p:spPr>
          <a:xfrm>
            <a:off x="2729951" y="1259760"/>
            <a:ext cx="10789749" cy="10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	</a:t>
            </a:r>
            <a:r>
              <a:rPr lang="ru-RU" sz="2587" dirty="0">
                <a:latin typeface="Oksana Sans Narrow" panose="02010804040200020004" pitchFamily="50" charset="0"/>
                <a:cs typeface="Arial" pitchFamily="34" charset="0"/>
              </a:rPr>
              <a:t>Представленность в торговых точках</a:t>
            </a: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 </a:t>
            </a:r>
            <a:r>
              <a:rPr lang="ru-RU" sz="2587" dirty="0">
                <a:latin typeface="Oksana Sans Narrow" panose="02010804040200020004" pitchFamily="50" charset="0"/>
                <a:cs typeface="Arial" pitchFamily="34" charset="0"/>
              </a:rPr>
              <a:t>круп в мягкой упаковке</a:t>
            </a:r>
            <a:endParaRPr lang="ru-RU" sz="2133" dirty="0">
              <a:latin typeface="Oksana Sans Narrow" panose="02010804040200020004" pitchFamily="50" charset="0"/>
              <a:cs typeface="Arial" pitchFamily="34" charset="0"/>
            </a:endParaRPr>
          </a:p>
          <a:p>
            <a:endParaRPr lang="ru-RU" sz="2133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64411" y="322250"/>
            <a:ext cx="1709652" cy="1015731"/>
            <a:chOff x="1085115" y="738177"/>
            <a:chExt cx="2115185" cy="1256665"/>
          </a:xfrm>
        </p:grpSpPr>
        <p:sp>
          <p:nvSpPr>
            <p:cNvPr id="10" name="object 7"/>
            <p:cNvSpPr/>
            <p:nvPr/>
          </p:nvSpPr>
          <p:spPr>
            <a:xfrm>
              <a:off x="1085115" y="738177"/>
              <a:ext cx="2115185" cy="1256665"/>
            </a:xfrm>
            <a:custGeom>
              <a:avLst/>
              <a:gdLst/>
              <a:ahLst/>
              <a:cxnLst/>
              <a:rect l="l" t="t" r="r" b="b"/>
              <a:pathLst>
                <a:path w="2115185" h="1256664">
                  <a:moveTo>
                    <a:pt x="1057418" y="0"/>
                  </a:moveTo>
                  <a:lnTo>
                    <a:pt x="925237" y="2598"/>
                  </a:lnTo>
                  <a:lnTo>
                    <a:pt x="802649" y="10218"/>
                  </a:lnTo>
                  <a:lnTo>
                    <a:pt x="689282" y="22623"/>
                  </a:lnTo>
                  <a:lnTo>
                    <a:pt x="585016" y="39575"/>
                  </a:lnTo>
                  <a:lnTo>
                    <a:pt x="489731" y="60837"/>
                  </a:lnTo>
                  <a:lnTo>
                    <a:pt x="403308" y="86174"/>
                  </a:lnTo>
                  <a:lnTo>
                    <a:pt x="325625" y="115349"/>
                  </a:lnTo>
                  <a:lnTo>
                    <a:pt x="256562" y="148123"/>
                  </a:lnTo>
                  <a:lnTo>
                    <a:pt x="196001" y="184262"/>
                  </a:lnTo>
                  <a:lnTo>
                    <a:pt x="143820" y="223528"/>
                  </a:lnTo>
                  <a:lnTo>
                    <a:pt x="99899" y="265684"/>
                  </a:lnTo>
                  <a:lnTo>
                    <a:pt x="64119" y="310494"/>
                  </a:lnTo>
                  <a:lnTo>
                    <a:pt x="36359" y="357721"/>
                  </a:lnTo>
                  <a:lnTo>
                    <a:pt x="16499" y="407127"/>
                  </a:lnTo>
                  <a:lnTo>
                    <a:pt x="4419" y="458478"/>
                  </a:lnTo>
                  <a:lnTo>
                    <a:pt x="0" y="511534"/>
                  </a:lnTo>
                  <a:lnTo>
                    <a:pt x="3119" y="566061"/>
                  </a:lnTo>
                  <a:lnTo>
                    <a:pt x="13659" y="621821"/>
                  </a:lnTo>
                  <a:lnTo>
                    <a:pt x="31498" y="678577"/>
                  </a:lnTo>
                  <a:lnTo>
                    <a:pt x="56516" y="736092"/>
                  </a:lnTo>
                  <a:lnTo>
                    <a:pt x="83206" y="785315"/>
                  </a:lnTo>
                  <a:lnTo>
                    <a:pt x="113391" y="832246"/>
                  </a:lnTo>
                  <a:lnTo>
                    <a:pt x="146900" y="876860"/>
                  </a:lnTo>
                  <a:lnTo>
                    <a:pt x="183559" y="919131"/>
                  </a:lnTo>
                  <a:lnTo>
                    <a:pt x="223194" y="959035"/>
                  </a:lnTo>
                  <a:lnTo>
                    <a:pt x="265633" y="996546"/>
                  </a:lnTo>
                  <a:lnTo>
                    <a:pt x="310703" y="1031640"/>
                  </a:lnTo>
                  <a:lnTo>
                    <a:pt x="358229" y="1064292"/>
                  </a:lnTo>
                  <a:lnTo>
                    <a:pt x="408040" y="1094476"/>
                  </a:lnTo>
                  <a:lnTo>
                    <a:pt x="459961" y="1122168"/>
                  </a:lnTo>
                  <a:lnTo>
                    <a:pt x="513820" y="1147343"/>
                  </a:lnTo>
                  <a:lnTo>
                    <a:pt x="569443" y="1169974"/>
                  </a:lnTo>
                  <a:lnTo>
                    <a:pt x="626658" y="1190039"/>
                  </a:lnTo>
                  <a:lnTo>
                    <a:pt x="685290" y="1207510"/>
                  </a:lnTo>
                  <a:lnTo>
                    <a:pt x="745168" y="1222365"/>
                  </a:lnTo>
                  <a:lnTo>
                    <a:pt x="806117" y="1234576"/>
                  </a:lnTo>
                  <a:lnTo>
                    <a:pt x="867965" y="1244120"/>
                  </a:lnTo>
                  <a:lnTo>
                    <a:pt x="930537" y="1250971"/>
                  </a:lnTo>
                  <a:lnTo>
                    <a:pt x="993663" y="1255105"/>
                  </a:lnTo>
                  <a:lnTo>
                    <a:pt x="1057167" y="1256495"/>
                  </a:lnTo>
                  <a:lnTo>
                    <a:pt x="1120920" y="1255105"/>
                  </a:lnTo>
                  <a:lnTo>
                    <a:pt x="1184044" y="1250971"/>
                  </a:lnTo>
                  <a:lnTo>
                    <a:pt x="1246616" y="1244120"/>
                  </a:lnTo>
                  <a:lnTo>
                    <a:pt x="1308463" y="1234576"/>
                  </a:lnTo>
                  <a:lnTo>
                    <a:pt x="1369411" y="1222365"/>
                  </a:lnTo>
                  <a:lnTo>
                    <a:pt x="1429288" y="1207510"/>
                  </a:lnTo>
                  <a:lnTo>
                    <a:pt x="1487920" y="1190039"/>
                  </a:lnTo>
                  <a:lnTo>
                    <a:pt x="1545134" y="1169974"/>
                  </a:lnTo>
                  <a:lnTo>
                    <a:pt x="1600757" y="1147343"/>
                  </a:lnTo>
                  <a:lnTo>
                    <a:pt x="1654616" y="1122168"/>
                  </a:lnTo>
                  <a:lnTo>
                    <a:pt x="1706537" y="1094476"/>
                  </a:lnTo>
                  <a:lnTo>
                    <a:pt x="1756348" y="1064292"/>
                  </a:lnTo>
                  <a:lnTo>
                    <a:pt x="1803875" y="1031640"/>
                  </a:lnTo>
                  <a:lnTo>
                    <a:pt x="1848944" y="996546"/>
                  </a:lnTo>
                  <a:lnTo>
                    <a:pt x="1891384" y="959035"/>
                  </a:lnTo>
                  <a:lnTo>
                    <a:pt x="1931020" y="919131"/>
                  </a:lnTo>
                  <a:lnTo>
                    <a:pt x="1967680" y="876860"/>
                  </a:lnTo>
                  <a:lnTo>
                    <a:pt x="2001190" y="832246"/>
                  </a:lnTo>
                  <a:lnTo>
                    <a:pt x="2031377" y="785315"/>
                  </a:lnTo>
                  <a:lnTo>
                    <a:pt x="2058068" y="736092"/>
                  </a:lnTo>
                  <a:lnTo>
                    <a:pt x="2083085" y="678577"/>
                  </a:lnTo>
                  <a:lnTo>
                    <a:pt x="2100923" y="621821"/>
                  </a:lnTo>
                  <a:lnTo>
                    <a:pt x="2111461" y="566061"/>
                  </a:lnTo>
                  <a:lnTo>
                    <a:pt x="2114580" y="511534"/>
                  </a:lnTo>
                  <a:lnTo>
                    <a:pt x="2110159" y="458478"/>
                  </a:lnTo>
                  <a:lnTo>
                    <a:pt x="2098078" y="407127"/>
                  </a:lnTo>
                  <a:lnTo>
                    <a:pt x="2078218" y="357721"/>
                  </a:lnTo>
                  <a:lnTo>
                    <a:pt x="2050458" y="310494"/>
                  </a:lnTo>
                  <a:lnTo>
                    <a:pt x="2014677" y="265684"/>
                  </a:lnTo>
                  <a:lnTo>
                    <a:pt x="1970757" y="223528"/>
                  </a:lnTo>
                  <a:lnTo>
                    <a:pt x="1918576" y="184262"/>
                  </a:lnTo>
                  <a:lnTo>
                    <a:pt x="1858014" y="148123"/>
                  </a:lnTo>
                  <a:lnTo>
                    <a:pt x="1788953" y="115349"/>
                  </a:lnTo>
                  <a:lnTo>
                    <a:pt x="1711270" y="86174"/>
                  </a:lnTo>
                  <a:lnTo>
                    <a:pt x="1624847" y="60837"/>
                  </a:lnTo>
                  <a:lnTo>
                    <a:pt x="1529563" y="39575"/>
                  </a:lnTo>
                  <a:lnTo>
                    <a:pt x="1425299" y="22623"/>
                  </a:lnTo>
                  <a:lnTo>
                    <a:pt x="1311933" y="10218"/>
                  </a:lnTo>
                  <a:lnTo>
                    <a:pt x="1189346" y="2598"/>
                  </a:lnTo>
                  <a:lnTo>
                    <a:pt x="1057418" y="0"/>
                  </a:lnTo>
                  <a:close/>
                </a:path>
              </a:pathLst>
            </a:custGeom>
            <a:solidFill>
              <a:srgbClr val="F70640"/>
            </a:solidFill>
          </p:spPr>
          <p:txBody>
            <a:bodyPr wrap="square" lIns="0" tIns="0" rIns="0" bIns="0" rtlCol="0"/>
            <a:lstStyle/>
            <a:p>
              <a:endParaRPr sz="1939"/>
            </a:p>
          </p:txBody>
        </p:sp>
        <p:sp>
          <p:nvSpPr>
            <p:cNvPr id="11" name="object 8"/>
            <p:cNvSpPr/>
            <p:nvPr/>
          </p:nvSpPr>
          <p:spPr>
            <a:xfrm>
              <a:off x="1290654" y="999844"/>
              <a:ext cx="1733049" cy="5550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39"/>
            </a:p>
          </p:txBody>
        </p:sp>
      </p:grpSp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1719404" y="2662692"/>
          <a:ext cx="6171403" cy="487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84748" y="7443970"/>
            <a:ext cx="662354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40" dirty="0">
                <a:latin typeface="Oksana Sans Narrow" panose="02010804040200020004" pitchFamily="50" charset="0"/>
              </a:rPr>
              <a:t>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95938" y="7463149"/>
            <a:ext cx="1909308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40" dirty="0">
                <a:latin typeface="Oksana Sans Narrow" panose="02010804040200020004" pitchFamily="50" charset="0"/>
              </a:rPr>
              <a:t>2025</a:t>
            </a: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/>
          </p:nvPr>
        </p:nvGraphicFramePr>
        <p:xfrm>
          <a:off x="1918734" y="2191962"/>
          <a:ext cx="5819583" cy="5354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2074063" y="2113740"/>
          <a:ext cx="5883727" cy="5171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/>
          </p:nvPr>
        </p:nvGraphicFramePr>
        <p:xfrm>
          <a:off x="8719774" y="1958783"/>
          <a:ext cx="6590193" cy="548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1081174" y="602611"/>
            <a:ext cx="4759957" cy="643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65" marR="4106">
              <a:lnSpc>
                <a:spcPts val="4268"/>
              </a:lnSpc>
            </a:pPr>
            <a:r>
              <a:rPr lang="ru-RU" sz="3718" b="1" spc="92" dirty="0">
                <a:solidFill>
                  <a:srgbClr val="F70640"/>
                </a:solidFill>
                <a:latin typeface="Oksana Sans Narrow"/>
                <a:cs typeface="Oksana Sans Narrow"/>
              </a:rPr>
              <a:t>ВИДЕНИЕ ДО 2025</a:t>
            </a:r>
            <a:endParaRPr lang="ru-RU" sz="3718" dirty="0">
              <a:latin typeface="Oksana Sans Narrow"/>
              <a:cs typeface="Oksana Sans Narrow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70584" y="7830353"/>
            <a:ext cx="5763053" cy="390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39" b="1" dirty="0">
                <a:latin typeface="Oksana Sans Narrow" panose="02010804040200020004" pitchFamily="50" charset="0"/>
              </a:rPr>
              <a:t>Данные</a:t>
            </a:r>
            <a:r>
              <a:rPr lang="en-US" sz="1939" b="1" dirty="0">
                <a:latin typeface="Oksana Sans Narrow" panose="02010804040200020004" pitchFamily="50" charset="0"/>
              </a:rPr>
              <a:t> </a:t>
            </a:r>
            <a:r>
              <a:rPr lang="ru-RU" sz="1939" b="1" dirty="0">
                <a:latin typeface="Oksana Sans Narrow" panose="02010804040200020004" pitchFamily="50" charset="0"/>
              </a:rPr>
              <a:t>вторичных продаж дистрибьюторов</a:t>
            </a:r>
            <a:endParaRPr lang="ru-RU" sz="1939" dirty="0">
              <a:latin typeface="Oksana Sans Narrow" panose="0201080404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/>
          <p:nvPr/>
        </p:nvSpPr>
        <p:spPr>
          <a:xfrm>
            <a:off x="0" y="8452207"/>
            <a:ext cx="16249650" cy="53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xfrm>
            <a:off x="7614199" y="4699521"/>
            <a:ext cx="124119" cy="323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7972"/>
            <a:r>
              <a:rPr spc="6" dirty="0"/>
              <a:t>1</a:t>
            </a:r>
          </a:p>
        </p:txBody>
      </p:sp>
      <p:sp>
        <p:nvSpPr>
          <p:cNvPr id="9" name="object 17"/>
          <p:cNvSpPr/>
          <p:nvPr/>
        </p:nvSpPr>
        <p:spPr>
          <a:xfrm>
            <a:off x="12014871" y="2195231"/>
            <a:ext cx="1412545" cy="1410043"/>
          </a:xfrm>
          <a:custGeom>
            <a:avLst/>
            <a:gdLst/>
            <a:ahLst/>
            <a:cxnLst/>
            <a:rect l="l" t="t" r="r" b="b"/>
            <a:pathLst>
              <a:path w="2150744" h="2146934">
                <a:moveTo>
                  <a:pt x="932055" y="282713"/>
                </a:moveTo>
                <a:lnTo>
                  <a:pt x="708252" y="314126"/>
                </a:lnTo>
                <a:lnTo>
                  <a:pt x="637667" y="335068"/>
                </a:lnTo>
                <a:lnTo>
                  <a:pt x="569491" y="356010"/>
                </a:lnTo>
                <a:lnTo>
                  <a:pt x="503967" y="387422"/>
                </a:lnTo>
                <a:lnTo>
                  <a:pt x="441334" y="429306"/>
                </a:lnTo>
                <a:lnTo>
                  <a:pt x="381835" y="471189"/>
                </a:lnTo>
                <a:lnTo>
                  <a:pt x="325710" y="513073"/>
                </a:lnTo>
                <a:lnTo>
                  <a:pt x="273201" y="565427"/>
                </a:lnTo>
                <a:lnTo>
                  <a:pt x="224548" y="617782"/>
                </a:lnTo>
                <a:lnTo>
                  <a:pt x="179992" y="670136"/>
                </a:lnTo>
                <a:lnTo>
                  <a:pt x="139776" y="732961"/>
                </a:lnTo>
                <a:lnTo>
                  <a:pt x="104139" y="795787"/>
                </a:lnTo>
                <a:lnTo>
                  <a:pt x="73323" y="858612"/>
                </a:lnTo>
                <a:lnTo>
                  <a:pt x="47570" y="921437"/>
                </a:lnTo>
                <a:lnTo>
                  <a:pt x="27119" y="994734"/>
                </a:lnTo>
                <a:lnTo>
                  <a:pt x="12214" y="1068030"/>
                </a:lnTo>
                <a:lnTo>
                  <a:pt x="3093" y="1141326"/>
                </a:lnTo>
                <a:lnTo>
                  <a:pt x="0" y="1214622"/>
                </a:lnTo>
                <a:lnTo>
                  <a:pt x="3093" y="1298389"/>
                </a:lnTo>
                <a:lnTo>
                  <a:pt x="12214" y="1371685"/>
                </a:lnTo>
                <a:lnTo>
                  <a:pt x="27119" y="1444982"/>
                </a:lnTo>
                <a:lnTo>
                  <a:pt x="47570" y="1518278"/>
                </a:lnTo>
                <a:lnTo>
                  <a:pt x="73323" y="1581103"/>
                </a:lnTo>
                <a:lnTo>
                  <a:pt x="104139" y="1643929"/>
                </a:lnTo>
                <a:lnTo>
                  <a:pt x="139776" y="1706754"/>
                </a:lnTo>
                <a:lnTo>
                  <a:pt x="179992" y="1769579"/>
                </a:lnTo>
                <a:lnTo>
                  <a:pt x="224548" y="1821934"/>
                </a:lnTo>
                <a:lnTo>
                  <a:pt x="273201" y="1874288"/>
                </a:lnTo>
                <a:lnTo>
                  <a:pt x="325710" y="1926642"/>
                </a:lnTo>
                <a:lnTo>
                  <a:pt x="381835" y="1968526"/>
                </a:lnTo>
                <a:lnTo>
                  <a:pt x="441334" y="2010409"/>
                </a:lnTo>
                <a:lnTo>
                  <a:pt x="503967" y="2052293"/>
                </a:lnTo>
                <a:lnTo>
                  <a:pt x="569491" y="2073235"/>
                </a:lnTo>
                <a:lnTo>
                  <a:pt x="637667" y="2104647"/>
                </a:lnTo>
                <a:lnTo>
                  <a:pt x="708252" y="2125589"/>
                </a:lnTo>
                <a:lnTo>
                  <a:pt x="855687" y="2146531"/>
                </a:lnTo>
                <a:lnTo>
                  <a:pt x="1008424" y="2146531"/>
                </a:lnTo>
                <a:lnTo>
                  <a:pt x="1155862" y="2125589"/>
                </a:lnTo>
                <a:lnTo>
                  <a:pt x="1226448" y="2104647"/>
                </a:lnTo>
                <a:lnTo>
                  <a:pt x="1294625" y="2073235"/>
                </a:lnTo>
                <a:lnTo>
                  <a:pt x="1360150" y="2052293"/>
                </a:lnTo>
                <a:lnTo>
                  <a:pt x="863361" y="2052293"/>
                </a:lnTo>
                <a:lnTo>
                  <a:pt x="730839" y="2031351"/>
                </a:lnTo>
                <a:lnTo>
                  <a:pt x="667429" y="2010409"/>
                </a:lnTo>
                <a:lnTo>
                  <a:pt x="606205" y="1989468"/>
                </a:lnTo>
                <a:lnTo>
                  <a:pt x="547380" y="1958055"/>
                </a:lnTo>
                <a:lnTo>
                  <a:pt x="491169" y="1926642"/>
                </a:lnTo>
                <a:lnTo>
                  <a:pt x="437785" y="1895230"/>
                </a:lnTo>
                <a:lnTo>
                  <a:pt x="387443" y="1853346"/>
                </a:lnTo>
                <a:lnTo>
                  <a:pt x="340356" y="1811463"/>
                </a:lnTo>
                <a:lnTo>
                  <a:pt x="296738" y="1759108"/>
                </a:lnTo>
                <a:lnTo>
                  <a:pt x="256803" y="1717225"/>
                </a:lnTo>
                <a:lnTo>
                  <a:pt x="220765" y="1664870"/>
                </a:lnTo>
                <a:lnTo>
                  <a:pt x="188839" y="1602045"/>
                </a:lnTo>
                <a:lnTo>
                  <a:pt x="161237" y="1549691"/>
                </a:lnTo>
                <a:lnTo>
                  <a:pt x="138174" y="1486865"/>
                </a:lnTo>
                <a:lnTo>
                  <a:pt x="119863" y="1424040"/>
                </a:lnTo>
                <a:lnTo>
                  <a:pt x="106520" y="1350744"/>
                </a:lnTo>
                <a:lnTo>
                  <a:pt x="98357" y="1287918"/>
                </a:lnTo>
                <a:lnTo>
                  <a:pt x="95588" y="1214622"/>
                </a:lnTo>
                <a:lnTo>
                  <a:pt x="98357" y="1151797"/>
                </a:lnTo>
                <a:lnTo>
                  <a:pt x="106520" y="1088972"/>
                </a:lnTo>
                <a:lnTo>
                  <a:pt x="119863" y="1015675"/>
                </a:lnTo>
                <a:lnTo>
                  <a:pt x="138174" y="952850"/>
                </a:lnTo>
                <a:lnTo>
                  <a:pt x="161237" y="890025"/>
                </a:lnTo>
                <a:lnTo>
                  <a:pt x="188839" y="837670"/>
                </a:lnTo>
                <a:lnTo>
                  <a:pt x="220765" y="774845"/>
                </a:lnTo>
                <a:lnTo>
                  <a:pt x="256803" y="722491"/>
                </a:lnTo>
                <a:lnTo>
                  <a:pt x="296738" y="670136"/>
                </a:lnTo>
                <a:lnTo>
                  <a:pt x="340356" y="628253"/>
                </a:lnTo>
                <a:lnTo>
                  <a:pt x="387443" y="586369"/>
                </a:lnTo>
                <a:lnTo>
                  <a:pt x="437785" y="544486"/>
                </a:lnTo>
                <a:lnTo>
                  <a:pt x="491169" y="513073"/>
                </a:lnTo>
                <a:lnTo>
                  <a:pt x="547380" y="481660"/>
                </a:lnTo>
                <a:lnTo>
                  <a:pt x="606205" y="450248"/>
                </a:lnTo>
                <a:lnTo>
                  <a:pt x="667429" y="429306"/>
                </a:lnTo>
                <a:lnTo>
                  <a:pt x="730839" y="408364"/>
                </a:lnTo>
                <a:lnTo>
                  <a:pt x="863361" y="387422"/>
                </a:lnTo>
                <a:lnTo>
                  <a:pt x="1349394" y="387422"/>
                </a:lnTo>
                <a:lnTo>
                  <a:pt x="1334318" y="376951"/>
                </a:lnTo>
                <a:lnTo>
                  <a:pt x="1272208" y="356010"/>
                </a:lnTo>
                <a:lnTo>
                  <a:pt x="1240302" y="335068"/>
                </a:lnTo>
                <a:lnTo>
                  <a:pt x="1207861" y="324597"/>
                </a:lnTo>
                <a:lnTo>
                  <a:pt x="1174910" y="324597"/>
                </a:lnTo>
                <a:lnTo>
                  <a:pt x="1073246" y="293184"/>
                </a:lnTo>
                <a:lnTo>
                  <a:pt x="967883" y="293184"/>
                </a:lnTo>
                <a:lnTo>
                  <a:pt x="932055" y="282713"/>
                </a:lnTo>
                <a:close/>
              </a:path>
              <a:path w="2150744" h="2146934">
                <a:moveTo>
                  <a:pt x="1676774" y="659665"/>
                </a:moveTo>
                <a:lnTo>
                  <a:pt x="1556402" y="659665"/>
                </a:lnTo>
                <a:lnTo>
                  <a:pt x="1575785" y="680607"/>
                </a:lnTo>
                <a:lnTo>
                  <a:pt x="1594373" y="712020"/>
                </a:lnTo>
                <a:lnTo>
                  <a:pt x="1612145" y="732961"/>
                </a:lnTo>
                <a:lnTo>
                  <a:pt x="1629080" y="753903"/>
                </a:lnTo>
                <a:lnTo>
                  <a:pt x="1645155" y="785316"/>
                </a:lnTo>
                <a:lnTo>
                  <a:pt x="1660350" y="806258"/>
                </a:lnTo>
                <a:lnTo>
                  <a:pt x="1674642" y="837670"/>
                </a:lnTo>
                <a:lnTo>
                  <a:pt x="1688010" y="858612"/>
                </a:lnTo>
                <a:lnTo>
                  <a:pt x="1700433" y="890025"/>
                </a:lnTo>
                <a:lnTo>
                  <a:pt x="1711888" y="921437"/>
                </a:lnTo>
                <a:lnTo>
                  <a:pt x="1722356" y="942379"/>
                </a:lnTo>
                <a:lnTo>
                  <a:pt x="1731812" y="973792"/>
                </a:lnTo>
                <a:lnTo>
                  <a:pt x="1740237" y="1005204"/>
                </a:lnTo>
                <a:lnTo>
                  <a:pt x="1747609" y="1036617"/>
                </a:lnTo>
                <a:lnTo>
                  <a:pt x="1753906" y="1068030"/>
                </a:lnTo>
                <a:lnTo>
                  <a:pt x="1759106" y="1088972"/>
                </a:lnTo>
                <a:lnTo>
                  <a:pt x="1763189" y="1120384"/>
                </a:lnTo>
                <a:lnTo>
                  <a:pt x="1766131" y="1151797"/>
                </a:lnTo>
                <a:lnTo>
                  <a:pt x="1767913" y="1183210"/>
                </a:lnTo>
                <a:lnTo>
                  <a:pt x="1768511" y="1214622"/>
                </a:lnTo>
                <a:lnTo>
                  <a:pt x="1765742" y="1287918"/>
                </a:lnTo>
                <a:lnTo>
                  <a:pt x="1757579" y="1350744"/>
                </a:lnTo>
                <a:lnTo>
                  <a:pt x="1744235" y="1424040"/>
                </a:lnTo>
                <a:lnTo>
                  <a:pt x="1725924" y="1486865"/>
                </a:lnTo>
                <a:lnTo>
                  <a:pt x="1702861" y="1549691"/>
                </a:lnTo>
                <a:lnTo>
                  <a:pt x="1675258" y="1602045"/>
                </a:lnTo>
                <a:lnTo>
                  <a:pt x="1643331" y="1664870"/>
                </a:lnTo>
                <a:lnTo>
                  <a:pt x="1607293" y="1717225"/>
                </a:lnTo>
                <a:lnTo>
                  <a:pt x="1567357" y="1759108"/>
                </a:lnTo>
                <a:lnTo>
                  <a:pt x="1523738" y="1811463"/>
                </a:lnTo>
                <a:lnTo>
                  <a:pt x="1476651" y="1853346"/>
                </a:lnTo>
                <a:lnTo>
                  <a:pt x="1426307" y="1895230"/>
                </a:lnTo>
                <a:lnTo>
                  <a:pt x="1372923" y="1926642"/>
                </a:lnTo>
                <a:lnTo>
                  <a:pt x="1316711" y="1958055"/>
                </a:lnTo>
                <a:lnTo>
                  <a:pt x="1257886" y="1989468"/>
                </a:lnTo>
                <a:lnTo>
                  <a:pt x="1196661" y="2010409"/>
                </a:lnTo>
                <a:lnTo>
                  <a:pt x="1133250" y="2031351"/>
                </a:lnTo>
                <a:lnTo>
                  <a:pt x="1000728" y="2052293"/>
                </a:lnTo>
                <a:lnTo>
                  <a:pt x="1360150" y="2052293"/>
                </a:lnTo>
                <a:lnTo>
                  <a:pt x="1422783" y="2010409"/>
                </a:lnTo>
                <a:lnTo>
                  <a:pt x="1482283" y="1968526"/>
                </a:lnTo>
                <a:lnTo>
                  <a:pt x="1538408" y="1926642"/>
                </a:lnTo>
                <a:lnTo>
                  <a:pt x="1590918" y="1874288"/>
                </a:lnTo>
                <a:lnTo>
                  <a:pt x="1639572" y="1821934"/>
                </a:lnTo>
                <a:lnTo>
                  <a:pt x="1684127" y="1769579"/>
                </a:lnTo>
                <a:lnTo>
                  <a:pt x="1724344" y="1706754"/>
                </a:lnTo>
                <a:lnTo>
                  <a:pt x="1759981" y="1643929"/>
                </a:lnTo>
                <a:lnTo>
                  <a:pt x="1790797" y="1581103"/>
                </a:lnTo>
                <a:lnTo>
                  <a:pt x="1816551" y="1518278"/>
                </a:lnTo>
                <a:lnTo>
                  <a:pt x="1837001" y="1444982"/>
                </a:lnTo>
                <a:lnTo>
                  <a:pt x="1851907" y="1371685"/>
                </a:lnTo>
                <a:lnTo>
                  <a:pt x="1861027" y="1298389"/>
                </a:lnTo>
                <a:lnTo>
                  <a:pt x="1864121" y="1214622"/>
                </a:lnTo>
                <a:lnTo>
                  <a:pt x="1863442" y="1183210"/>
                </a:lnTo>
                <a:lnTo>
                  <a:pt x="1861423" y="1151797"/>
                </a:lnTo>
                <a:lnTo>
                  <a:pt x="1858087" y="1109913"/>
                </a:lnTo>
                <a:lnTo>
                  <a:pt x="1853460" y="1078501"/>
                </a:lnTo>
                <a:lnTo>
                  <a:pt x="1847565" y="1047088"/>
                </a:lnTo>
                <a:lnTo>
                  <a:pt x="1840426" y="1005204"/>
                </a:lnTo>
                <a:lnTo>
                  <a:pt x="1822519" y="942379"/>
                </a:lnTo>
                <a:lnTo>
                  <a:pt x="1799932" y="879554"/>
                </a:lnTo>
                <a:lnTo>
                  <a:pt x="1772861" y="816729"/>
                </a:lnTo>
                <a:lnTo>
                  <a:pt x="1741501" y="753903"/>
                </a:lnTo>
                <a:lnTo>
                  <a:pt x="1724275" y="732961"/>
                </a:lnTo>
                <a:lnTo>
                  <a:pt x="1706049" y="701549"/>
                </a:lnTo>
                <a:lnTo>
                  <a:pt x="1686849" y="670136"/>
                </a:lnTo>
                <a:lnTo>
                  <a:pt x="1676774" y="659665"/>
                </a:lnTo>
                <a:close/>
              </a:path>
              <a:path w="2150744" h="2146934">
                <a:moveTo>
                  <a:pt x="1012212" y="502602"/>
                </a:moveTo>
                <a:lnTo>
                  <a:pt x="873326" y="502602"/>
                </a:lnTo>
                <a:lnTo>
                  <a:pt x="759951" y="523544"/>
                </a:lnTo>
                <a:lnTo>
                  <a:pt x="705666" y="544486"/>
                </a:lnTo>
                <a:lnTo>
                  <a:pt x="653231" y="554956"/>
                </a:lnTo>
                <a:lnTo>
                  <a:pt x="602832" y="586369"/>
                </a:lnTo>
                <a:lnTo>
                  <a:pt x="554653" y="607311"/>
                </a:lnTo>
                <a:lnTo>
                  <a:pt x="508883" y="638724"/>
                </a:lnTo>
                <a:lnTo>
                  <a:pt x="465705" y="680607"/>
                </a:lnTo>
                <a:lnTo>
                  <a:pt x="425307" y="712020"/>
                </a:lnTo>
                <a:lnTo>
                  <a:pt x="387874" y="753903"/>
                </a:lnTo>
                <a:lnTo>
                  <a:pt x="353592" y="795787"/>
                </a:lnTo>
                <a:lnTo>
                  <a:pt x="322647" y="837670"/>
                </a:lnTo>
                <a:lnTo>
                  <a:pt x="295225" y="890025"/>
                </a:lnTo>
                <a:lnTo>
                  <a:pt x="271511" y="942379"/>
                </a:lnTo>
                <a:lnTo>
                  <a:pt x="251693" y="994734"/>
                </a:lnTo>
                <a:lnTo>
                  <a:pt x="235954" y="1047088"/>
                </a:lnTo>
                <a:lnTo>
                  <a:pt x="224482" y="1099442"/>
                </a:lnTo>
                <a:lnTo>
                  <a:pt x="217463" y="1162268"/>
                </a:lnTo>
                <a:lnTo>
                  <a:pt x="215082" y="1214622"/>
                </a:lnTo>
                <a:lnTo>
                  <a:pt x="217463" y="1277448"/>
                </a:lnTo>
                <a:lnTo>
                  <a:pt x="224482" y="1340273"/>
                </a:lnTo>
                <a:lnTo>
                  <a:pt x="235954" y="1392627"/>
                </a:lnTo>
                <a:lnTo>
                  <a:pt x="251693" y="1444982"/>
                </a:lnTo>
                <a:lnTo>
                  <a:pt x="271511" y="1497336"/>
                </a:lnTo>
                <a:lnTo>
                  <a:pt x="295225" y="1549691"/>
                </a:lnTo>
                <a:lnTo>
                  <a:pt x="322647" y="1602045"/>
                </a:lnTo>
                <a:lnTo>
                  <a:pt x="353592" y="1643929"/>
                </a:lnTo>
                <a:lnTo>
                  <a:pt x="387874" y="1685812"/>
                </a:lnTo>
                <a:lnTo>
                  <a:pt x="425307" y="1727696"/>
                </a:lnTo>
                <a:lnTo>
                  <a:pt x="465705" y="1759108"/>
                </a:lnTo>
                <a:lnTo>
                  <a:pt x="508883" y="1800992"/>
                </a:lnTo>
                <a:lnTo>
                  <a:pt x="554653" y="1832404"/>
                </a:lnTo>
                <a:lnTo>
                  <a:pt x="602832" y="1853346"/>
                </a:lnTo>
                <a:lnTo>
                  <a:pt x="653231" y="1884759"/>
                </a:lnTo>
                <a:lnTo>
                  <a:pt x="705666" y="1895230"/>
                </a:lnTo>
                <a:lnTo>
                  <a:pt x="759951" y="1916172"/>
                </a:lnTo>
                <a:lnTo>
                  <a:pt x="873326" y="1937113"/>
                </a:lnTo>
                <a:lnTo>
                  <a:pt x="990764" y="1937113"/>
                </a:lnTo>
                <a:lnTo>
                  <a:pt x="1104142" y="1916172"/>
                </a:lnTo>
                <a:lnTo>
                  <a:pt x="1158428" y="1895230"/>
                </a:lnTo>
                <a:lnTo>
                  <a:pt x="1210864" y="1884759"/>
                </a:lnTo>
                <a:lnTo>
                  <a:pt x="1261264" y="1853346"/>
                </a:lnTo>
                <a:lnTo>
                  <a:pt x="1285354" y="1842875"/>
                </a:lnTo>
                <a:lnTo>
                  <a:pt x="881016" y="1842875"/>
                </a:lnTo>
                <a:lnTo>
                  <a:pt x="735438" y="1811463"/>
                </a:lnTo>
                <a:lnTo>
                  <a:pt x="689952" y="1790521"/>
                </a:lnTo>
                <a:lnTo>
                  <a:pt x="646252" y="1769579"/>
                </a:lnTo>
                <a:lnTo>
                  <a:pt x="604495" y="1748637"/>
                </a:lnTo>
                <a:lnTo>
                  <a:pt x="564840" y="1717225"/>
                </a:lnTo>
                <a:lnTo>
                  <a:pt x="527446" y="1696283"/>
                </a:lnTo>
                <a:lnTo>
                  <a:pt x="492471" y="1654399"/>
                </a:lnTo>
                <a:lnTo>
                  <a:pt x="460075" y="1622987"/>
                </a:lnTo>
                <a:lnTo>
                  <a:pt x="430415" y="1591574"/>
                </a:lnTo>
                <a:lnTo>
                  <a:pt x="403650" y="1549691"/>
                </a:lnTo>
                <a:lnTo>
                  <a:pt x="379940" y="1507807"/>
                </a:lnTo>
                <a:lnTo>
                  <a:pt x="359441" y="1465923"/>
                </a:lnTo>
                <a:lnTo>
                  <a:pt x="342315" y="1413569"/>
                </a:lnTo>
                <a:lnTo>
                  <a:pt x="328717" y="1371685"/>
                </a:lnTo>
                <a:lnTo>
                  <a:pt x="318809" y="1319331"/>
                </a:lnTo>
                <a:lnTo>
                  <a:pt x="312747" y="1266977"/>
                </a:lnTo>
                <a:lnTo>
                  <a:pt x="310692" y="1214622"/>
                </a:lnTo>
                <a:lnTo>
                  <a:pt x="312747" y="1172739"/>
                </a:lnTo>
                <a:lnTo>
                  <a:pt x="318809" y="1120384"/>
                </a:lnTo>
                <a:lnTo>
                  <a:pt x="328717" y="1068030"/>
                </a:lnTo>
                <a:lnTo>
                  <a:pt x="342315" y="1026146"/>
                </a:lnTo>
                <a:lnTo>
                  <a:pt x="359441" y="973792"/>
                </a:lnTo>
                <a:lnTo>
                  <a:pt x="379940" y="931908"/>
                </a:lnTo>
                <a:lnTo>
                  <a:pt x="403650" y="890025"/>
                </a:lnTo>
                <a:lnTo>
                  <a:pt x="430415" y="848141"/>
                </a:lnTo>
                <a:lnTo>
                  <a:pt x="460075" y="816729"/>
                </a:lnTo>
                <a:lnTo>
                  <a:pt x="492471" y="785316"/>
                </a:lnTo>
                <a:lnTo>
                  <a:pt x="527446" y="743432"/>
                </a:lnTo>
                <a:lnTo>
                  <a:pt x="564840" y="722491"/>
                </a:lnTo>
                <a:lnTo>
                  <a:pt x="604495" y="691078"/>
                </a:lnTo>
                <a:lnTo>
                  <a:pt x="646252" y="670136"/>
                </a:lnTo>
                <a:lnTo>
                  <a:pt x="689952" y="649194"/>
                </a:lnTo>
                <a:lnTo>
                  <a:pt x="735438" y="628253"/>
                </a:lnTo>
                <a:lnTo>
                  <a:pt x="881016" y="596840"/>
                </a:lnTo>
                <a:lnTo>
                  <a:pt x="1280584" y="596840"/>
                </a:lnTo>
                <a:lnTo>
                  <a:pt x="1258227" y="575898"/>
                </a:lnTo>
                <a:lnTo>
                  <a:pt x="1212150" y="554956"/>
                </a:lnTo>
                <a:lnTo>
                  <a:pt x="1188463" y="554956"/>
                </a:lnTo>
                <a:lnTo>
                  <a:pt x="1115026" y="523544"/>
                </a:lnTo>
                <a:lnTo>
                  <a:pt x="1089812" y="523544"/>
                </a:lnTo>
                <a:lnTo>
                  <a:pt x="1064260" y="513073"/>
                </a:lnTo>
                <a:lnTo>
                  <a:pt x="1038388" y="513073"/>
                </a:lnTo>
                <a:lnTo>
                  <a:pt x="1012212" y="502602"/>
                </a:lnTo>
                <a:close/>
              </a:path>
              <a:path w="2150744" h="2146934">
                <a:moveTo>
                  <a:pt x="1525106" y="816729"/>
                </a:moveTo>
                <a:lnTo>
                  <a:pt x="1404072" y="816729"/>
                </a:lnTo>
                <a:lnTo>
                  <a:pt x="1417753" y="827199"/>
                </a:lnTo>
                <a:lnTo>
                  <a:pt x="1430869" y="848141"/>
                </a:lnTo>
                <a:lnTo>
                  <a:pt x="1443403" y="869083"/>
                </a:lnTo>
                <a:lnTo>
                  <a:pt x="1455342" y="879554"/>
                </a:lnTo>
                <a:lnTo>
                  <a:pt x="1466671" y="900496"/>
                </a:lnTo>
                <a:lnTo>
                  <a:pt x="1487439" y="942379"/>
                </a:lnTo>
                <a:lnTo>
                  <a:pt x="1505591" y="984263"/>
                </a:lnTo>
                <a:lnTo>
                  <a:pt x="1513650" y="1005204"/>
                </a:lnTo>
                <a:lnTo>
                  <a:pt x="1521010" y="1015675"/>
                </a:lnTo>
                <a:lnTo>
                  <a:pt x="1527658" y="1036617"/>
                </a:lnTo>
                <a:lnTo>
                  <a:pt x="1533578" y="1068030"/>
                </a:lnTo>
                <a:lnTo>
                  <a:pt x="1538757" y="1088972"/>
                </a:lnTo>
                <a:lnTo>
                  <a:pt x="1546830" y="1130855"/>
                </a:lnTo>
                <a:lnTo>
                  <a:pt x="1551759" y="1172739"/>
                </a:lnTo>
                <a:lnTo>
                  <a:pt x="1553429" y="1214622"/>
                </a:lnTo>
                <a:lnTo>
                  <a:pt x="1551373" y="1266977"/>
                </a:lnTo>
                <a:lnTo>
                  <a:pt x="1545311" y="1319331"/>
                </a:lnTo>
                <a:lnTo>
                  <a:pt x="1535403" y="1371685"/>
                </a:lnTo>
                <a:lnTo>
                  <a:pt x="1521806" y="1413569"/>
                </a:lnTo>
                <a:lnTo>
                  <a:pt x="1504679" y="1465923"/>
                </a:lnTo>
                <a:lnTo>
                  <a:pt x="1484180" y="1507807"/>
                </a:lnTo>
                <a:lnTo>
                  <a:pt x="1460470" y="1549691"/>
                </a:lnTo>
                <a:lnTo>
                  <a:pt x="1433705" y="1591574"/>
                </a:lnTo>
                <a:lnTo>
                  <a:pt x="1404044" y="1622987"/>
                </a:lnTo>
                <a:lnTo>
                  <a:pt x="1371648" y="1654399"/>
                </a:lnTo>
                <a:lnTo>
                  <a:pt x="1336672" y="1696283"/>
                </a:lnTo>
                <a:lnTo>
                  <a:pt x="1299278" y="1717225"/>
                </a:lnTo>
                <a:lnTo>
                  <a:pt x="1259622" y="1748637"/>
                </a:lnTo>
                <a:lnTo>
                  <a:pt x="1217865" y="1769579"/>
                </a:lnTo>
                <a:lnTo>
                  <a:pt x="1174164" y="1790521"/>
                </a:lnTo>
                <a:lnTo>
                  <a:pt x="1128677" y="1811463"/>
                </a:lnTo>
                <a:lnTo>
                  <a:pt x="983095" y="1842875"/>
                </a:lnTo>
                <a:lnTo>
                  <a:pt x="1285354" y="1842875"/>
                </a:lnTo>
                <a:lnTo>
                  <a:pt x="1309443" y="1832404"/>
                </a:lnTo>
                <a:lnTo>
                  <a:pt x="1355214" y="1800992"/>
                </a:lnTo>
                <a:lnTo>
                  <a:pt x="1398392" y="1759108"/>
                </a:lnTo>
                <a:lnTo>
                  <a:pt x="1438791" y="1727696"/>
                </a:lnTo>
                <a:lnTo>
                  <a:pt x="1476224" y="1685812"/>
                </a:lnTo>
                <a:lnTo>
                  <a:pt x="1510506" y="1643929"/>
                </a:lnTo>
                <a:lnTo>
                  <a:pt x="1541452" y="1602045"/>
                </a:lnTo>
                <a:lnTo>
                  <a:pt x="1568874" y="1549691"/>
                </a:lnTo>
                <a:lnTo>
                  <a:pt x="1592588" y="1497336"/>
                </a:lnTo>
                <a:lnTo>
                  <a:pt x="1612407" y="1444982"/>
                </a:lnTo>
                <a:lnTo>
                  <a:pt x="1628145" y="1392627"/>
                </a:lnTo>
                <a:lnTo>
                  <a:pt x="1639617" y="1340273"/>
                </a:lnTo>
                <a:lnTo>
                  <a:pt x="1646636" y="1277448"/>
                </a:lnTo>
                <a:lnTo>
                  <a:pt x="1649017" y="1214622"/>
                </a:lnTo>
                <a:lnTo>
                  <a:pt x="1648516" y="1193680"/>
                </a:lnTo>
                <a:lnTo>
                  <a:pt x="1647025" y="1162268"/>
                </a:lnTo>
                <a:lnTo>
                  <a:pt x="1644561" y="1141326"/>
                </a:lnTo>
                <a:lnTo>
                  <a:pt x="1641143" y="1109913"/>
                </a:lnTo>
                <a:lnTo>
                  <a:pt x="1636788" y="1088972"/>
                </a:lnTo>
                <a:lnTo>
                  <a:pt x="1631515" y="1057559"/>
                </a:lnTo>
                <a:lnTo>
                  <a:pt x="1625341" y="1036617"/>
                </a:lnTo>
                <a:lnTo>
                  <a:pt x="1618285" y="1015675"/>
                </a:lnTo>
                <a:lnTo>
                  <a:pt x="1610363" y="984263"/>
                </a:lnTo>
                <a:lnTo>
                  <a:pt x="1601595" y="963321"/>
                </a:lnTo>
                <a:lnTo>
                  <a:pt x="1591997" y="942379"/>
                </a:lnTo>
                <a:lnTo>
                  <a:pt x="1581589" y="921437"/>
                </a:lnTo>
                <a:lnTo>
                  <a:pt x="1570387" y="890025"/>
                </a:lnTo>
                <a:lnTo>
                  <a:pt x="1558411" y="869083"/>
                </a:lnTo>
                <a:lnTo>
                  <a:pt x="1545677" y="848141"/>
                </a:lnTo>
                <a:lnTo>
                  <a:pt x="1532203" y="827199"/>
                </a:lnTo>
                <a:lnTo>
                  <a:pt x="1525106" y="816729"/>
                </a:lnTo>
                <a:close/>
              </a:path>
              <a:path w="2150744" h="2146934">
                <a:moveTo>
                  <a:pt x="1005568" y="1664870"/>
                </a:moveTo>
                <a:lnTo>
                  <a:pt x="858544" y="1664870"/>
                </a:lnTo>
                <a:lnTo>
                  <a:pt x="894893" y="1675341"/>
                </a:lnTo>
                <a:lnTo>
                  <a:pt x="969218" y="1675341"/>
                </a:lnTo>
                <a:lnTo>
                  <a:pt x="1005568" y="1664870"/>
                </a:lnTo>
                <a:close/>
              </a:path>
              <a:path w="2150744" h="2146934">
                <a:moveTo>
                  <a:pt x="1041459" y="774845"/>
                </a:moveTo>
                <a:lnTo>
                  <a:pt x="823126" y="774845"/>
                </a:lnTo>
                <a:lnTo>
                  <a:pt x="788757" y="785316"/>
                </a:lnTo>
                <a:lnTo>
                  <a:pt x="755555" y="806258"/>
                </a:lnTo>
                <a:lnTo>
                  <a:pt x="723639" y="816729"/>
                </a:lnTo>
                <a:lnTo>
                  <a:pt x="664136" y="858612"/>
                </a:lnTo>
                <a:lnTo>
                  <a:pt x="611193" y="900496"/>
                </a:lnTo>
                <a:lnTo>
                  <a:pt x="565756" y="952850"/>
                </a:lnTo>
                <a:lnTo>
                  <a:pt x="528770" y="1015675"/>
                </a:lnTo>
                <a:lnTo>
                  <a:pt x="501180" y="1078501"/>
                </a:lnTo>
                <a:lnTo>
                  <a:pt x="483934" y="1141326"/>
                </a:lnTo>
                <a:lnTo>
                  <a:pt x="479484" y="1183210"/>
                </a:lnTo>
                <a:lnTo>
                  <a:pt x="477974" y="1214622"/>
                </a:lnTo>
                <a:lnTo>
                  <a:pt x="479484" y="1256506"/>
                </a:lnTo>
                <a:lnTo>
                  <a:pt x="483934" y="1298389"/>
                </a:lnTo>
                <a:lnTo>
                  <a:pt x="501180" y="1361215"/>
                </a:lnTo>
                <a:lnTo>
                  <a:pt x="528770" y="1424040"/>
                </a:lnTo>
                <a:lnTo>
                  <a:pt x="565756" y="1486865"/>
                </a:lnTo>
                <a:lnTo>
                  <a:pt x="587477" y="1518278"/>
                </a:lnTo>
                <a:lnTo>
                  <a:pt x="636785" y="1560161"/>
                </a:lnTo>
                <a:lnTo>
                  <a:pt x="693127" y="1602045"/>
                </a:lnTo>
                <a:lnTo>
                  <a:pt x="755555" y="1633458"/>
                </a:lnTo>
                <a:lnTo>
                  <a:pt x="788757" y="1654399"/>
                </a:lnTo>
                <a:lnTo>
                  <a:pt x="823126" y="1664870"/>
                </a:lnTo>
                <a:lnTo>
                  <a:pt x="1040988" y="1664870"/>
                </a:lnTo>
                <a:lnTo>
                  <a:pt x="1075358" y="1654399"/>
                </a:lnTo>
                <a:lnTo>
                  <a:pt x="1108560" y="1633458"/>
                </a:lnTo>
                <a:lnTo>
                  <a:pt x="1140478" y="1622987"/>
                </a:lnTo>
                <a:lnTo>
                  <a:pt x="1170991" y="1602045"/>
                </a:lnTo>
                <a:lnTo>
                  <a:pt x="1199982" y="1581103"/>
                </a:lnTo>
                <a:lnTo>
                  <a:pt x="902576" y="1581103"/>
                </a:lnTo>
                <a:lnTo>
                  <a:pt x="873767" y="1570632"/>
                </a:lnTo>
                <a:lnTo>
                  <a:pt x="845721" y="1570632"/>
                </a:lnTo>
                <a:lnTo>
                  <a:pt x="818526" y="1560161"/>
                </a:lnTo>
                <a:lnTo>
                  <a:pt x="767058" y="1539220"/>
                </a:lnTo>
                <a:lnTo>
                  <a:pt x="720092" y="1507807"/>
                </a:lnTo>
                <a:lnTo>
                  <a:pt x="698524" y="1486865"/>
                </a:lnTo>
                <a:lnTo>
                  <a:pt x="678354" y="1476394"/>
                </a:lnTo>
                <a:lnTo>
                  <a:pt x="659674" y="1455453"/>
                </a:lnTo>
                <a:lnTo>
                  <a:pt x="642574" y="1434511"/>
                </a:lnTo>
                <a:lnTo>
                  <a:pt x="627145" y="1413569"/>
                </a:lnTo>
                <a:lnTo>
                  <a:pt x="613478" y="1382156"/>
                </a:lnTo>
                <a:lnTo>
                  <a:pt x="601664" y="1361215"/>
                </a:lnTo>
                <a:lnTo>
                  <a:pt x="591794" y="1329802"/>
                </a:lnTo>
                <a:lnTo>
                  <a:pt x="583959" y="1308860"/>
                </a:lnTo>
                <a:lnTo>
                  <a:pt x="578250" y="1277448"/>
                </a:lnTo>
                <a:lnTo>
                  <a:pt x="574758" y="1246035"/>
                </a:lnTo>
                <a:lnTo>
                  <a:pt x="573574" y="1214622"/>
                </a:lnTo>
                <a:lnTo>
                  <a:pt x="574758" y="1193680"/>
                </a:lnTo>
                <a:lnTo>
                  <a:pt x="578250" y="1162268"/>
                </a:lnTo>
                <a:lnTo>
                  <a:pt x="583959" y="1130855"/>
                </a:lnTo>
                <a:lnTo>
                  <a:pt x="591794" y="1109913"/>
                </a:lnTo>
                <a:lnTo>
                  <a:pt x="601664" y="1078501"/>
                </a:lnTo>
                <a:lnTo>
                  <a:pt x="613478" y="1057559"/>
                </a:lnTo>
                <a:lnTo>
                  <a:pt x="627145" y="1026146"/>
                </a:lnTo>
                <a:lnTo>
                  <a:pt x="642574" y="1005204"/>
                </a:lnTo>
                <a:lnTo>
                  <a:pt x="659674" y="984263"/>
                </a:lnTo>
                <a:lnTo>
                  <a:pt x="678354" y="963321"/>
                </a:lnTo>
                <a:lnTo>
                  <a:pt x="698524" y="942379"/>
                </a:lnTo>
                <a:lnTo>
                  <a:pt x="720092" y="931908"/>
                </a:lnTo>
                <a:lnTo>
                  <a:pt x="742967" y="910967"/>
                </a:lnTo>
                <a:lnTo>
                  <a:pt x="767058" y="900496"/>
                </a:lnTo>
                <a:lnTo>
                  <a:pt x="792275" y="890025"/>
                </a:lnTo>
                <a:lnTo>
                  <a:pt x="818526" y="879554"/>
                </a:lnTo>
                <a:lnTo>
                  <a:pt x="845721" y="869083"/>
                </a:lnTo>
                <a:lnTo>
                  <a:pt x="873767" y="869083"/>
                </a:lnTo>
                <a:lnTo>
                  <a:pt x="902576" y="858612"/>
                </a:lnTo>
                <a:lnTo>
                  <a:pt x="1204741" y="858612"/>
                </a:lnTo>
                <a:lnTo>
                  <a:pt x="1192582" y="848141"/>
                </a:lnTo>
                <a:lnTo>
                  <a:pt x="1180131" y="837670"/>
                </a:lnTo>
                <a:lnTo>
                  <a:pt x="1167398" y="827199"/>
                </a:lnTo>
                <a:lnTo>
                  <a:pt x="1154390" y="827199"/>
                </a:lnTo>
                <a:lnTo>
                  <a:pt x="1141117" y="816729"/>
                </a:lnTo>
                <a:lnTo>
                  <a:pt x="1127586" y="806258"/>
                </a:lnTo>
                <a:lnTo>
                  <a:pt x="1113805" y="806258"/>
                </a:lnTo>
                <a:lnTo>
                  <a:pt x="1099784" y="795787"/>
                </a:lnTo>
                <a:lnTo>
                  <a:pt x="1085531" y="795787"/>
                </a:lnTo>
                <a:lnTo>
                  <a:pt x="1071053" y="785316"/>
                </a:lnTo>
                <a:lnTo>
                  <a:pt x="1056360" y="785316"/>
                </a:lnTo>
                <a:lnTo>
                  <a:pt x="1041459" y="774845"/>
                </a:lnTo>
                <a:close/>
              </a:path>
              <a:path w="2150744" h="2146934">
                <a:moveTo>
                  <a:pt x="1334385" y="1005204"/>
                </a:moveTo>
                <a:lnTo>
                  <a:pt x="1217355" y="1005204"/>
                </a:lnTo>
                <a:lnTo>
                  <a:pt x="1224805" y="1015675"/>
                </a:lnTo>
                <a:lnTo>
                  <a:pt x="1231902" y="1026146"/>
                </a:lnTo>
                <a:lnTo>
                  <a:pt x="1256586" y="1068030"/>
                </a:lnTo>
                <a:lnTo>
                  <a:pt x="1274945" y="1109913"/>
                </a:lnTo>
                <a:lnTo>
                  <a:pt x="1278483" y="1130855"/>
                </a:lnTo>
                <a:lnTo>
                  <a:pt x="1281585" y="1141326"/>
                </a:lnTo>
                <a:lnTo>
                  <a:pt x="1284241" y="1151797"/>
                </a:lnTo>
                <a:lnTo>
                  <a:pt x="1286443" y="1162268"/>
                </a:lnTo>
                <a:lnTo>
                  <a:pt x="1288182" y="1183210"/>
                </a:lnTo>
                <a:lnTo>
                  <a:pt x="1289451" y="1193680"/>
                </a:lnTo>
                <a:lnTo>
                  <a:pt x="1290241" y="1204151"/>
                </a:lnTo>
                <a:lnTo>
                  <a:pt x="1290543" y="1214622"/>
                </a:lnTo>
                <a:lnTo>
                  <a:pt x="1289360" y="1246035"/>
                </a:lnTo>
                <a:lnTo>
                  <a:pt x="1285868" y="1277448"/>
                </a:lnTo>
                <a:lnTo>
                  <a:pt x="1280159" y="1308860"/>
                </a:lnTo>
                <a:lnTo>
                  <a:pt x="1272325" y="1329802"/>
                </a:lnTo>
                <a:lnTo>
                  <a:pt x="1262455" y="1361215"/>
                </a:lnTo>
                <a:lnTo>
                  <a:pt x="1250641" y="1382156"/>
                </a:lnTo>
                <a:lnTo>
                  <a:pt x="1236974" y="1413569"/>
                </a:lnTo>
                <a:lnTo>
                  <a:pt x="1221545" y="1434511"/>
                </a:lnTo>
                <a:lnTo>
                  <a:pt x="1204445" y="1455453"/>
                </a:lnTo>
                <a:lnTo>
                  <a:pt x="1185764" y="1476394"/>
                </a:lnTo>
                <a:lnTo>
                  <a:pt x="1165594" y="1486865"/>
                </a:lnTo>
                <a:lnTo>
                  <a:pt x="1144026" y="1507807"/>
                </a:lnTo>
                <a:lnTo>
                  <a:pt x="1097058" y="1539220"/>
                </a:lnTo>
                <a:lnTo>
                  <a:pt x="1045589" y="1560161"/>
                </a:lnTo>
                <a:lnTo>
                  <a:pt x="1018393" y="1570632"/>
                </a:lnTo>
                <a:lnTo>
                  <a:pt x="990345" y="1570632"/>
                </a:lnTo>
                <a:lnTo>
                  <a:pt x="961535" y="1581103"/>
                </a:lnTo>
                <a:lnTo>
                  <a:pt x="1199982" y="1581103"/>
                </a:lnTo>
                <a:lnTo>
                  <a:pt x="1227333" y="1560161"/>
                </a:lnTo>
                <a:lnTo>
                  <a:pt x="1276642" y="1518278"/>
                </a:lnTo>
                <a:lnTo>
                  <a:pt x="1298364" y="1486865"/>
                </a:lnTo>
                <a:lnTo>
                  <a:pt x="1335350" y="1424040"/>
                </a:lnTo>
                <a:lnTo>
                  <a:pt x="1362940" y="1361215"/>
                </a:lnTo>
                <a:lnTo>
                  <a:pt x="1380187" y="1298389"/>
                </a:lnTo>
                <a:lnTo>
                  <a:pt x="1384636" y="1256506"/>
                </a:lnTo>
                <a:lnTo>
                  <a:pt x="1386146" y="1214622"/>
                </a:lnTo>
                <a:lnTo>
                  <a:pt x="1385860" y="1204151"/>
                </a:lnTo>
                <a:lnTo>
                  <a:pt x="1385008" y="1183210"/>
                </a:lnTo>
                <a:lnTo>
                  <a:pt x="1383602" y="1172739"/>
                </a:lnTo>
                <a:lnTo>
                  <a:pt x="1381650" y="1151797"/>
                </a:lnTo>
                <a:lnTo>
                  <a:pt x="1379163" y="1141326"/>
                </a:lnTo>
                <a:lnTo>
                  <a:pt x="1376152" y="1120384"/>
                </a:lnTo>
                <a:lnTo>
                  <a:pt x="1372626" y="1109913"/>
                </a:lnTo>
                <a:lnTo>
                  <a:pt x="1368596" y="1099442"/>
                </a:lnTo>
                <a:lnTo>
                  <a:pt x="1364071" y="1078501"/>
                </a:lnTo>
                <a:lnTo>
                  <a:pt x="1359062" y="1068030"/>
                </a:lnTo>
                <a:lnTo>
                  <a:pt x="1353578" y="1047088"/>
                </a:lnTo>
                <a:lnTo>
                  <a:pt x="1347631" y="1036617"/>
                </a:lnTo>
                <a:lnTo>
                  <a:pt x="1341230" y="1026146"/>
                </a:lnTo>
                <a:lnTo>
                  <a:pt x="1334385" y="1005204"/>
                </a:lnTo>
                <a:close/>
              </a:path>
              <a:path w="2150744" h="2146934">
                <a:moveTo>
                  <a:pt x="982960" y="1350744"/>
                </a:moveTo>
                <a:lnTo>
                  <a:pt x="883911" y="1350744"/>
                </a:lnTo>
                <a:lnTo>
                  <a:pt x="896919" y="1361215"/>
                </a:lnTo>
                <a:lnTo>
                  <a:pt x="969220" y="1361215"/>
                </a:lnTo>
                <a:lnTo>
                  <a:pt x="982960" y="1350744"/>
                </a:lnTo>
                <a:close/>
              </a:path>
              <a:path w="2150744" h="2146934">
                <a:moveTo>
                  <a:pt x="1280584" y="596840"/>
                </a:moveTo>
                <a:lnTo>
                  <a:pt x="1000575" y="596840"/>
                </a:lnTo>
                <a:lnTo>
                  <a:pt x="1022947" y="607311"/>
                </a:lnTo>
                <a:lnTo>
                  <a:pt x="1045062" y="607311"/>
                </a:lnTo>
                <a:lnTo>
                  <a:pt x="1066904" y="617782"/>
                </a:lnTo>
                <a:lnTo>
                  <a:pt x="1088460" y="617782"/>
                </a:lnTo>
                <a:lnTo>
                  <a:pt x="1109715" y="628253"/>
                </a:lnTo>
                <a:lnTo>
                  <a:pt x="1130655" y="628253"/>
                </a:lnTo>
                <a:lnTo>
                  <a:pt x="1151265" y="638724"/>
                </a:lnTo>
                <a:lnTo>
                  <a:pt x="1191441" y="659665"/>
                </a:lnTo>
                <a:lnTo>
                  <a:pt x="1210977" y="659665"/>
                </a:lnTo>
                <a:lnTo>
                  <a:pt x="1230126" y="670136"/>
                </a:lnTo>
                <a:lnTo>
                  <a:pt x="1248874" y="680607"/>
                </a:lnTo>
                <a:lnTo>
                  <a:pt x="1267207" y="701549"/>
                </a:lnTo>
                <a:lnTo>
                  <a:pt x="1285109" y="712020"/>
                </a:lnTo>
                <a:lnTo>
                  <a:pt x="1302568" y="722491"/>
                </a:lnTo>
                <a:lnTo>
                  <a:pt x="1319568" y="732961"/>
                </a:lnTo>
                <a:lnTo>
                  <a:pt x="1336095" y="743432"/>
                </a:lnTo>
                <a:lnTo>
                  <a:pt x="1216601" y="869083"/>
                </a:lnTo>
                <a:lnTo>
                  <a:pt x="1023755" y="869083"/>
                </a:lnTo>
                <a:lnTo>
                  <a:pt x="1036204" y="879554"/>
                </a:lnTo>
                <a:lnTo>
                  <a:pt x="1048462" y="879554"/>
                </a:lnTo>
                <a:lnTo>
                  <a:pt x="1060523" y="890025"/>
                </a:lnTo>
                <a:lnTo>
                  <a:pt x="1084015" y="890025"/>
                </a:lnTo>
                <a:lnTo>
                  <a:pt x="1095428" y="900496"/>
                </a:lnTo>
                <a:lnTo>
                  <a:pt x="1106607" y="910967"/>
                </a:lnTo>
                <a:lnTo>
                  <a:pt x="1117545" y="910967"/>
                </a:lnTo>
                <a:lnTo>
                  <a:pt x="1128231" y="921437"/>
                </a:lnTo>
                <a:lnTo>
                  <a:pt x="1138658" y="921437"/>
                </a:lnTo>
                <a:lnTo>
                  <a:pt x="1148815" y="931908"/>
                </a:lnTo>
                <a:lnTo>
                  <a:pt x="993299" y="1088972"/>
                </a:lnTo>
                <a:lnTo>
                  <a:pt x="870883" y="1088972"/>
                </a:lnTo>
                <a:lnTo>
                  <a:pt x="858386" y="1099442"/>
                </a:lnTo>
                <a:lnTo>
                  <a:pt x="846751" y="1109913"/>
                </a:lnTo>
                <a:lnTo>
                  <a:pt x="836028" y="1120384"/>
                </a:lnTo>
                <a:lnTo>
                  <a:pt x="826266" y="1120384"/>
                </a:lnTo>
                <a:lnTo>
                  <a:pt x="817516" y="1130855"/>
                </a:lnTo>
                <a:lnTo>
                  <a:pt x="809826" y="1141326"/>
                </a:lnTo>
                <a:lnTo>
                  <a:pt x="803246" y="1162268"/>
                </a:lnTo>
                <a:lnTo>
                  <a:pt x="797825" y="1172739"/>
                </a:lnTo>
                <a:lnTo>
                  <a:pt x="793613" y="1183210"/>
                </a:lnTo>
                <a:lnTo>
                  <a:pt x="790660" y="1193680"/>
                </a:lnTo>
                <a:lnTo>
                  <a:pt x="789014" y="1214622"/>
                </a:lnTo>
                <a:lnTo>
                  <a:pt x="789653" y="1225093"/>
                </a:lnTo>
                <a:lnTo>
                  <a:pt x="791652" y="1235564"/>
                </a:lnTo>
                <a:lnTo>
                  <a:pt x="794942" y="1256506"/>
                </a:lnTo>
                <a:lnTo>
                  <a:pt x="799455" y="1266977"/>
                </a:lnTo>
                <a:lnTo>
                  <a:pt x="805124" y="1277448"/>
                </a:lnTo>
                <a:lnTo>
                  <a:pt x="811880" y="1298389"/>
                </a:lnTo>
                <a:lnTo>
                  <a:pt x="819656" y="1308860"/>
                </a:lnTo>
                <a:lnTo>
                  <a:pt x="828383" y="1319331"/>
                </a:lnTo>
                <a:lnTo>
                  <a:pt x="837994" y="1329802"/>
                </a:lnTo>
                <a:lnTo>
                  <a:pt x="848420" y="1340273"/>
                </a:lnTo>
                <a:lnTo>
                  <a:pt x="859593" y="1340273"/>
                </a:lnTo>
                <a:lnTo>
                  <a:pt x="871446" y="1350744"/>
                </a:lnTo>
                <a:lnTo>
                  <a:pt x="995986" y="1350744"/>
                </a:lnTo>
                <a:lnTo>
                  <a:pt x="1008239" y="1340273"/>
                </a:lnTo>
                <a:lnTo>
                  <a:pt x="1039771" y="1308860"/>
                </a:lnTo>
                <a:lnTo>
                  <a:pt x="1062233" y="1277448"/>
                </a:lnTo>
                <a:lnTo>
                  <a:pt x="1074043" y="1235564"/>
                </a:lnTo>
                <a:lnTo>
                  <a:pt x="1075339" y="1225093"/>
                </a:lnTo>
                <a:lnTo>
                  <a:pt x="1074895" y="1214622"/>
                </a:lnTo>
                <a:lnTo>
                  <a:pt x="1073453" y="1193680"/>
                </a:lnTo>
                <a:lnTo>
                  <a:pt x="1071051" y="1183210"/>
                </a:lnTo>
                <a:lnTo>
                  <a:pt x="1067730" y="1172739"/>
                </a:lnTo>
                <a:lnTo>
                  <a:pt x="1063527" y="1162268"/>
                </a:lnTo>
                <a:lnTo>
                  <a:pt x="1217355" y="1005204"/>
                </a:lnTo>
                <a:lnTo>
                  <a:pt x="1334385" y="1005204"/>
                </a:lnTo>
                <a:lnTo>
                  <a:pt x="1327107" y="994734"/>
                </a:lnTo>
                <a:lnTo>
                  <a:pt x="1319406" y="984263"/>
                </a:lnTo>
                <a:lnTo>
                  <a:pt x="1311291" y="973792"/>
                </a:lnTo>
                <a:lnTo>
                  <a:pt x="1302773" y="963321"/>
                </a:lnTo>
                <a:lnTo>
                  <a:pt x="1293862" y="942379"/>
                </a:lnTo>
                <a:lnTo>
                  <a:pt x="1284568" y="931908"/>
                </a:lnTo>
                <a:lnTo>
                  <a:pt x="1404072" y="816729"/>
                </a:lnTo>
                <a:lnTo>
                  <a:pt x="1525106" y="816729"/>
                </a:lnTo>
                <a:lnTo>
                  <a:pt x="1518008" y="806258"/>
                </a:lnTo>
                <a:lnTo>
                  <a:pt x="1503110" y="785316"/>
                </a:lnTo>
                <a:lnTo>
                  <a:pt x="1487526" y="764374"/>
                </a:lnTo>
                <a:lnTo>
                  <a:pt x="1471274" y="743432"/>
                </a:lnTo>
                <a:lnTo>
                  <a:pt x="1535120" y="680607"/>
                </a:lnTo>
                <a:lnTo>
                  <a:pt x="1404061" y="680607"/>
                </a:lnTo>
                <a:lnTo>
                  <a:pt x="1384839" y="659665"/>
                </a:lnTo>
                <a:lnTo>
                  <a:pt x="1365050" y="649194"/>
                </a:lnTo>
                <a:lnTo>
                  <a:pt x="1344712" y="628253"/>
                </a:lnTo>
                <a:lnTo>
                  <a:pt x="1323844" y="617782"/>
                </a:lnTo>
                <a:lnTo>
                  <a:pt x="1302461" y="607311"/>
                </a:lnTo>
                <a:lnTo>
                  <a:pt x="1280584" y="596840"/>
                </a:lnTo>
                <a:close/>
              </a:path>
              <a:path w="2150744" h="2146934">
                <a:moveTo>
                  <a:pt x="969785" y="1078501"/>
                </a:moveTo>
                <a:lnTo>
                  <a:pt x="898268" y="1078501"/>
                </a:lnTo>
                <a:lnTo>
                  <a:pt x="884194" y="1088972"/>
                </a:lnTo>
                <a:lnTo>
                  <a:pt x="981763" y="1088972"/>
                </a:lnTo>
                <a:lnTo>
                  <a:pt x="969785" y="1078501"/>
                </a:lnTo>
                <a:close/>
              </a:path>
              <a:path w="2150744" h="2146934">
                <a:moveTo>
                  <a:pt x="1204741" y="858612"/>
                </a:moveTo>
                <a:lnTo>
                  <a:pt x="972245" y="858612"/>
                </a:lnTo>
                <a:lnTo>
                  <a:pt x="985362" y="869083"/>
                </a:lnTo>
                <a:lnTo>
                  <a:pt x="1216601" y="869083"/>
                </a:lnTo>
                <a:lnTo>
                  <a:pt x="1204741" y="858612"/>
                </a:lnTo>
                <a:close/>
              </a:path>
              <a:path w="2150744" h="2146934">
                <a:moveTo>
                  <a:pt x="979952" y="764374"/>
                </a:moveTo>
                <a:lnTo>
                  <a:pt x="894893" y="764374"/>
                </a:lnTo>
                <a:lnTo>
                  <a:pt x="858544" y="774845"/>
                </a:lnTo>
                <a:lnTo>
                  <a:pt x="995597" y="774845"/>
                </a:lnTo>
                <a:lnTo>
                  <a:pt x="979952" y="764374"/>
                </a:lnTo>
                <a:close/>
              </a:path>
              <a:path w="2150744" h="2146934">
                <a:moveTo>
                  <a:pt x="1349394" y="387422"/>
                </a:moveTo>
                <a:lnTo>
                  <a:pt x="1058044" y="387422"/>
                </a:lnTo>
                <a:lnTo>
                  <a:pt x="1118900" y="408364"/>
                </a:lnTo>
                <a:lnTo>
                  <a:pt x="1148720" y="408364"/>
                </a:lnTo>
                <a:lnTo>
                  <a:pt x="1235489" y="439777"/>
                </a:lnTo>
                <a:lnTo>
                  <a:pt x="1290884" y="460718"/>
                </a:lnTo>
                <a:lnTo>
                  <a:pt x="1317783" y="481660"/>
                </a:lnTo>
                <a:lnTo>
                  <a:pt x="1369877" y="502602"/>
                </a:lnTo>
                <a:lnTo>
                  <a:pt x="1395030" y="523544"/>
                </a:lnTo>
                <a:lnTo>
                  <a:pt x="1419559" y="534015"/>
                </a:lnTo>
                <a:lnTo>
                  <a:pt x="1443443" y="554956"/>
                </a:lnTo>
                <a:lnTo>
                  <a:pt x="1466660" y="575898"/>
                </a:lnTo>
                <a:lnTo>
                  <a:pt x="1489190" y="596840"/>
                </a:lnTo>
                <a:lnTo>
                  <a:pt x="1404061" y="680607"/>
                </a:lnTo>
                <a:lnTo>
                  <a:pt x="1535120" y="680607"/>
                </a:lnTo>
                <a:lnTo>
                  <a:pt x="1556402" y="659665"/>
                </a:lnTo>
                <a:lnTo>
                  <a:pt x="1676774" y="659665"/>
                </a:lnTo>
                <a:lnTo>
                  <a:pt x="1666699" y="649194"/>
                </a:lnTo>
                <a:lnTo>
                  <a:pt x="1645623" y="617782"/>
                </a:lnTo>
                <a:lnTo>
                  <a:pt x="1623646" y="596840"/>
                </a:lnTo>
                <a:lnTo>
                  <a:pt x="1692367" y="523544"/>
                </a:lnTo>
                <a:lnTo>
                  <a:pt x="1556423" y="523544"/>
                </a:lnTo>
                <a:lnTo>
                  <a:pt x="1531224" y="502602"/>
                </a:lnTo>
                <a:lnTo>
                  <a:pt x="1505242" y="481660"/>
                </a:lnTo>
                <a:lnTo>
                  <a:pt x="1478504" y="460718"/>
                </a:lnTo>
                <a:lnTo>
                  <a:pt x="1451033" y="450248"/>
                </a:lnTo>
                <a:lnTo>
                  <a:pt x="1422854" y="429306"/>
                </a:lnTo>
                <a:lnTo>
                  <a:pt x="1393992" y="408364"/>
                </a:lnTo>
                <a:lnTo>
                  <a:pt x="1364471" y="397893"/>
                </a:lnTo>
                <a:lnTo>
                  <a:pt x="1349394" y="387422"/>
                </a:lnTo>
                <a:close/>
              </a:path>
              <a:path w="2150744" h="2146934">
                <a:moveTo>
                  <a:pt x="1907129" y="0"/>
                </a:moveTo>
                <a:lnTo>
                  <a:pt x="1873897" y="0"/>
                </a:lnTo>
                <a:lnTo>
                  <a:pt x="1862113" y="10470"/>
                </a:lnTo>
                <a:lnTo>
                  <a:pt x="1640819" y="198946"/>
                </a:lnTo>
                <a:lnTo>
                  <a:pt x="1632491" y="209417"/>
                </a:lnTo>
                <a:lnTo>
                  <a:pt x="1627150" y="230359"/>
                </a:lnTo>
                <a:lnTo>
                  <a:pt x="1625139" y="240830"/>
                </a:lnTo>
                <a:lnTo>
                  <a:pt x="1625133" y="460718"/>
                </a:lnTo>
                <a:lnTo>
                  <a:pt x="1556423" y="523544"/>
                </a:lnTo>
                <a:lnTo>
                  <a:pt x="1936776" y="523544"/>
                </a:lnTo>
                <a:lnTo>
                  <a:pt x="1946862" y="513073"/>
                </a:lnTo>
                <a:lnTo>
                  <a:pt x="2020047" y="429306"/>
                </a:lnTo>
                <a:lnTo>
                  <a:pt x="1720732" y="429306"/>
                </a:lnTo>
                <a:lnTo>
                  <a:pt x="1720732" y="261772"/>
                </a:lnTo>
                <a:lnTo>
                  <a:pt x="1840226" y="157063"/>
                </a:lnTo>
                <a:lnTo>
                  <a:pt x="1935836" y="157063"/>
                </a:lnTo>
                <a:lnTo>
                  <a:pt x="1935836" y="52354"/>
                </a:lnTo>
                <a:lnTo>
                  <a:pt x="1933798" y="31412"/>
                </a:lnTo>
                <a:lnTo>
                  <a:pt x="1927808" y="20941"/>
                </a:lnTo>
                <a:lnTo>
                  <a:pt x="1918656" y="10470"/>
                </a:lnTo>
                <a:lnTo>
                  <a:pt x="1907129" y="0"/>
                </a:lnTo>
                <a:close/>
              </a:path>
              <a:path w="2150744" h="2146934">
                <a:moveTo>
                  <a:pt x="1935836" y="157063"/>
                </a:moveTo>
                <a:lnTo>
                  <a:pt x="1840226" y="157063"/>
                </a:lnTo>
                <a:lnTo>
                  <a:pt x="1840226" y="261772"/>
                </a:lnTo>
                <a:lnTo>
                  <a:pt x="1842502" y="272243"/>
                </a:lnTo>
                <a:lnTo>
                  <a:pt x="1848785" y="293184"/>
                </a:lnTo>
                <a:lnTo>
                  <a:pt x="1858257" y="303655"/>
                </a:lnTo>
                <a:lnTo>
                  <a:pt x="1870102" y="303655"/>
                </a:lnTo>
                <a:lnTo>
                  <a:pt x="1883502" y="314126"/>
                </a:lnTo>
                <a:lnTo>
                  <a:pt x="1996305" y="314126"/>
                </a:lnTo>
                <a:lnTo>
                  <a:pt x="1890256" y="429306"/>
                </a:lnTo>
                <a:lnTo>
                  <a:pt x="2020047" y="429306"/>
                </a:lnTo>
                <a:lnTo>
                  <a:pt x="2138971" y="293184"/>
                </a:lnTo>
                <a:lnTo>
                  <a:pt x="2145726" y="282713"/>
                </a:lnTo>
                <a:lnTo>
                  <a:pt x="2149585" y="272243"/>
                </a:lnTo>
                <a:lnTo>
                  <a:pt x="2150440" y="261772"/>
                </a:lnTo>
                <a:lnTo>
                  <a:pt x="2148188" y="251301"/>
                </a:lnTo>
                <a:lnTo>
                  <a:pt x="2140651" y="240830"/>
                </a:lnTo>
                <a:lnTo>
                  <a:pt x="2131040" y="230359"/>
                </a:lnTo>
                <a:lnTo>
                  <a:pt x="2119916" y="219888"/>
                </a:lnTo>
                <a:lnTo>
                  <a:pt x="1935836" y="219888"/>
                </a:lnTo>
                <a:lnTo>
                  <a:pt x="1935836" y="157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3" name="TextBox 2"/>
          <p:cNvSpPr txBox="1"/>
          <p:nvPr/>
        </p:nvSpPr>
        <p:spPr>
          <a:xfrm>
            <a:off x="5722792" y="1089963"/>
            <a:ext cx="8236187" cy="2435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133" b="1" dirty="0">
              <a:latin typeface="Oksana Sans Narrow" panose="02010804040200020004" pitchFamily="50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133" b="1" dirty="0">
                <a:latin typeface="Oksana Sans Narrow" panose="02010804040200020004" pitchFamily="50" charset="0"/>
                <a:cs typeface="Arial" pitchFamily="34" charset="0"/>
              </a:rPr>
              <a:t>	</a:t>
            </a:r>
            <a:endParaRPr lang="ru-RU" sz="2133" dirty="0">
              <a:latin typeface="Oksana Sans Narrow" panose="02010804040200020004" pitchFamily="50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	Доля рынка </a:t>
            </a:r>
            <a:r>
              <a:rPr lang="ru-RU" sz="2587" dirty="0">
                <a:latin typeface="Oksana Sans Narrow" panose="02010804040200020004" pitchFamily="50" charset="0"/>
                <a:cs typeface="Arial" pitchFamily="34" charset="0"/>
              </a:rPr>
              <a:t>хлопьев </a:t>
            </a: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в кг</a:t>
            </a:r>
          </a:p>
          <a:p>
            <a:pPr algn="just">
              <a:lnSpc>
                <a:spcPct val="150000"/>
              </a:lnSpc>
            </a:pPr>
            <a:endParaRPr lang="ru-RU" sz="2587" dirty="0">
              <a:latin typeface="Oksana Sans Narrow" panose="02010804040200020004" pitchFamily="50" charset="0"/>
              <a:cs typeface="Arial" pitchFamily="34" charset="0"/>
            </a:endParaRPr>
          </a:p>
          <a:p>
            <a:endParaRPr lang="ru-RU" sz="2133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64411" y="322250"/>
            <a:ext cx="1709652" cy="1015731"/>
            <a:chOff x="1085115" y="738177"/>
            <a:chExt cx="2115185" cy="1256665"/>
          </a:xfrm>
        </p:grpSpPr>
        <p:sp>
          <p:nvSpPr>
            <p:cNvPr id="10" name="object 7"/>
            <p:cNvSpPr/>
            <p:nvPr/>
          </p:nvSpPr>
          <p:spPr>
            <a:xfrm>
              <a:off x="1085115" y="738177"/>
              <a:ext cx="2115185" cy="1256665"/>
            </a:xfrm>
            <a:custGeom>
              <a:avLst/>
              <a:gdLst/>
              <a:ahLst/>
              <a:cxnLst/>
              <a:rect l="l" t="t" r="r" b="b"/>
              <a:pathLst>
                <a:path w="2115185" h="1256664">
                  <a:moveTo>
                    <a:pt x="1057418" y="0"/>
                  </a:moveTo>
                  <a:lnTo>
                    <a:pt x="925237" y="2598"/>
                  </a:lnTo>
                  <a:lnTo>
                    <a:pt x="802649" y="10218"/>
                  </a:lnTo>
                  <a:lnTo>
                    <a:pt x="689282" y="22623"/>
                  </a:lnTo>
                  <a:lnTo>
                    <a:pt x="585016" y="39575"/>
                  </a:lnTo>
                  <a:lnTo>
                    <a:pt x="489731" y="60837"/>
                  </a:lnTo>
                  <a:lnTo>
                    <a:pt x="403308" y="86174"/>
                  </a:lnTo>
                  <a:lnTo>
                    <a:pt x="325625" y="115349"/>
                  </a:lnTo>
                  <a:lnTo>
                    <a:pt x="256562" y="148123"/>
                  </a:lnTo>
                  <a:lnTo>
                    <a:pt x="196001" y="184262"/>
                  </a:lnTo>
                  <a:lnTo>
                    <a:pt x="143820" y="223528"/>
                  </a:lnTo>
                  <a:lnTo>
                    <a:pt x="99899" y="265684"/>
                  </a:lnTo>
                  <a:lnTo>
                    <a:pt x="64119" y="310494"/>
                  </a:lnTo>
                  <a:lnTo>
                    <a:pt x="36359" y="357721"/>
                  </a:lnTo>
                  <a:lnTo>
                    <a:pt x="16499" y="407127"/>
                  </a:lnTo>
                  <a:lnTo>
                    <a:pt x="4419" y="458478"/>
                  </a:lnTo>
                  <a:lnTo>
                    <a:pt x="0" y="511534"/>
                  </a:lnTo>
                  <a:lnTo>
                    <a:pt x="3119" y="566061"/>
                  </a:lnTo>
                  <a:lnTo>
                    <a:pt x="13659" y="621821"/>
                  </a:lnTo>
                  <a:lnTo>
                    <a:pt x="31498" y="678577"/>
                  </a:lnTo>
                  <a:lnTo>
                    <a:pt x="56516" y="736092"/>
                  </a:lnTo>
                  <a:lnTo>
                    <a:pt x="83206" y="785315"/>
                  </a:lnTo>
                  <a:lnTo>
                    <a:pt x="113391" y="832246"/>
                  </a:lnTo>
                  <a:lnTo>
                    <a:pt x="146900" y="876860"/>
                  </a:lnTo>
                  <a:lnTo>
                    <a:pt x="183559" y="919131"/>
                  </a:lnTo>
                  <a:lnTo>
                    <a:pt x="223194" y="959035"/>
                  </a:lnTo>
                  <a:lnTo>
                    <a:pt x="265633" y="996546"/>
                  </a:lnTo>
                  <a:lnTo>
                    <a:pt x="310703" y="1031640"/>
                  </a:lnTo>
                  <a:lnTo>
                    <a:pt x="358229" y="1064292"/>
                  </a:lnTo>
                  <a:lnTo>
                    <a:pt x="408040" y="1094476"/>
                  </a:lnTo>
                  <a:lnTo>
                    <a:pt x="459961" y="1122168"/>
                  </a:lnTo>
                  <a:lnTo>
                    <a:pt x="513820" y="1147343"/>
                  </a:lnTo>
                  <a:lnTo>
                    <a:pt x="569443" y="1169974"/>
                  </a:lnTo>
                  <a:lnTo>
                    <a:pt x="626658" y="1190039"/>
                  </a:lnTo>
                  <a:lnTo>
                    <a:pt x="685290" y="1207510"/>
                  </a:lnTo>
                  <a:lnTo>
                    <a:pt x="745168" y="1222365"/>
                  </a:lnTo>
                  <a:lnTo>
                    <a:pt x="806117" y="1234576"/>
                  </a:lnTo>
                  <a:lnTo>
                    <a:pt x="867965" y="1244120"/>
                  </a:lnTo>
                  <a:lnTo>
                    <a:pt x="930537" y="1250971"/>
                  </a:lnTo>
                  <a:lnTo>
                    <a:pt x="993663" y="1255105"/>
                  </a:lnTo>
                  <a:lnTo>
                    <a:pt x="1057167" y="1256495"/>
                  </a:lnTo>
                  <a:lnTo>
                    <a:pt x="1120920" y="1255105"/>
                  </a:lnTo>
                  <a:lnTo>
                    <a:pt x="1184044" y="1250971"/>
                  </a:lnTo>
                  <a:lnTo>
                    <a:pt x="1246616" y="1244120"/>
                  </a:lnTo>
                  <a:lnTo>
                    <a:pt x="1308463" y="1234576"/>
                  </a:lnTo>
                  <a:lnTo>
                    <a:pt x="1369411" y="1222365"/>
                  </a:lnTo>
                  <a:lnTo>
                    <a:pt x="1429288" y="1207510"/>
                  </a:lnTo>
                  <a:lnTo>
                    <a:pt x="1487920" y="1190039"/>
                  </a:lnTo>
                  <a:lnTo>
                    <a:pt x="1545134" y="1169974"/>
                  </a:lnTo>
                  <a:lnTo>
                    <a:pt x="1600757" y="1147343"/>
                  </a:lnTo>
                  <a:lnTo>
                    <a:pt x="1654616" y="1122168"/>
                  </a:lnTo>
                  <a:lnTo>
                    <a:pt x="1706537" y="1094476"/>
                  </a:lnTo>
                  <a:lnTo>
                    <a:pt x="1756348" y="1064292"/>
                  </a:lnTo>
                  <a:lnTo>
                    <a:pt x="1803875" y="1031640"/>
                  </a:lnTo>
                  <a:lnTo>
                    <a:pt x="1848944" y="996546"/>
                  </a:lnTo>
                  <a:lnTo>
                    <a:pt x="1891384" y="959035"/>
                  </a:lnTo>
                  <a:lnTo>
                    <a:pt x="1931020" y="919131"/>
                  </a:lnTo>
                  <a:lnTo>
                    <a:pt x="1967680" y="876860"/>
                  </a:lnTo>
                  <a:lnTo>
                    <a:pt x="2001190" y="832246"/>
                  </a:lnTo>
                  <a:lnTo>
                    <a:pt x="2031377" y="785315"/>
                  </a:lnTo>
                  <a:lnTo>
                    <a:pt x="2058068" y="736092"/>
                  </a:lnTo>
                  <a:lnTo>
                    <a:pt x="2083085" y="678577"/>
                  </a:lnTo>
                  <a:lnTo>
                    <a:pt x="2100923" y="621821"/>
                  </a:lnTo>
                  <a:lnTo>
                    <a:pt x="2111461" y="566061"/>
                  </a:lnTo>
                  <a:lnTo>
                    <a:pt x="2114580" y="511534"/>
                  </a:lnTo>
                  <a:lnTo>
                    <a:pt x="2110159" y="458478"/>
                  </a:lnTo>
                  <a:lnTo>
                    <a:pt x="2098078" y="407127"/>
                  </a:lnTo>
                  <a:lnTo>
                    <a:pt x="2078218" y="357721"/>
                  </a:lnTo>
                  <a:lnTo>
                    <a:pt x="2050458" y="310494"/>
                  </a:lnTo>
                  <a:lnTo>
                    <a:pt x="2014677" y="265684"/>
                  </a:lnTo>
                  <a:lnTo>
                    <a:pt x="1970757" y="223528"/>
                  </a:lnTo>
                  <a:lnTo>
                    <a:pt x="1918576" y="184262"/>
                  </a:lnTo>
                  <a:lnTo>
                    <a:pt x="1858014" y="148123"/>
                  </a:lnTo>
                  <a:lnTo>
                    <a:pt x="1788953" y="115349"/>
                  </a:lnTo>
                  <a:lnTo>
                    <a:pt x="1711270" y="86174"/>
                  </a:lnTo>
                  <a:lnTo>
                    <a:pt x="1624847" y="60837"/>
                  </a:lnTo>
                  <a:lnTo>
                    <a:pt x="1529563" y="39575"/>
                  </a:lnTo>
                  <a:lnTo>
                    <a:pt x="1425299" y="22623"/>
                  </a:lnTo>
                  <a:lnTo>
                    <a:pt x="1311933" y="10218"/>
                  </a:lnTo>
                  <a:lnTo>
                    <a:pt x="1189346" y="2598"/>
                  </a:lnTo>
                  <a:lnTo>
                    <a:pt x="1057418" y="0"/>
                  </a:lnTo>
                  <a:close/>
                </a:path>
              </a:pathLst>
            </a:custGeom>
            <a:solidFill>
              <a:srgbClr val="F70640"/>
            </a:solidFill>
          </p:spPr>
          <p:txBody>
            <a:bodyPr wrap="square" lIns="0" tIns="0" rIns="0" bIns="0" rtlCol="0"/>
            <a:lstStyle/>
            <a:p>
              <a:endParaRPr sz="1939"/>
            </a:p>
          </p:txBody>
        </p:sp>
        <p:sp>
          <p:nvSpPr>
            <p:cNvPr id="11" name="object 8"/>
            <p:cNvSpPr/>
            <p:nvPr/>
          </p:nvSpPr>
          <p:spPr>
            <a:xfrm>
              <a:off x="1290654" y="999844"/>
              <a:ext cx="1733049" cy="5550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39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081174" y="602611"/>
            <a:ext cx="4759957" cy="643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65" marR="4106">
              <a:lnSpc>
                <a:spcPts val="4268"/>
              </a:lnSpc>
            </a:pPr>
            <a:r>
              <a:rPr lang="ru-RU" sz="3718" b="1" spc="92" dirty="0">
                <a:solidFill>
                  <a:srgbClr val="F70640"/>
                </a:solidFill>
                <a:latin typeface="Oksana Sans Narrow"/>
                <a:cs typeface="Oksana Sans Narrow"/>
              </a:rPr>
              <a:t>ВИДЕНИЕ ДО 2025</a:t>
            </a:r>
            <a:endParaRPr lang="ru-RU" sz="3718" dirty="0">
              <a:latin typeface="Oksana Sans Narrow"/>
              <a:cs typeface="Oksana Sans Narrow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5322287"/>
              </p:ext>
            </p:extLst>
          </p:nvPr>
        </p:nvGraphicFramePr>
        <p:xfrm>
          <a:off x="1696583" y="2910583"/>
          <a:ext cx="5543153" cy="4617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9426209" y="2900252"/>
          <a:ext cx="5177322" cy="4628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121437" y="7537625"/>
            <a:ext cx="1909308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40" dirty="0">
                <a:latin typeface="Oksana Sans Narrow" panose="02010804040200020004" pitchFamily="50" charset="0"/>
              </a:rPr>
              <a:t>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66488" y="7528348"/>
            <a:ext cx="1909308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40" dirty="0">
                <a:latin typeface="Oksana Sans Narrow" panose="02010804040200020004" pitchFamily="50" charset="0"/>
              </a:rPr>
              <a:t>2025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16542" y="7929794"/>
            <a:ext cx="2103461" cy="390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39" b="1" dirty="0">
                <a:latin typeface="Oksana Sans Narrow" panose="02010804040200020004" pitchFamily="50" charset="0"/>
              </a:rPr>
              <a:t>Данные</a:t>
            </a:r>
            <a:r>
              <a:rPr lang="en-US" sz="1939" b="1" dirty="0">
                <a:latin typeface="Oksana Sans Narrow" panose="02010804040200020004" pitchFamily="50" charset="0"/>
              </a:rPr>
              <a:t> Nielsen</a:t>
            </a:r>
            <a:endParaRPr lang="ru-RU" sz="1939" dirty="0">
              <a:latin typeface="Oksana Sans Narrow" panose="0201080404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/>
          <p:nvPr/>
        </p:nvSpPr>
        <p:spPr>
          <a:xfrm>
            <a:off x="0" y="8452207"/>
            <a:ext cx="16249650" cy="53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xfrm>
            <a:off x="7614199" y="4699521"/>
            <a:ext cx="124119" cy="323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7972"/>
            <a:r>
              <a:rPr spc="6" dirty="0"/>
              <a:t>1</a:t>
            </a:r>
          </a:p>
        </p:txBody>
      </p:sp>
      <p:sp>
        <p:nvSpPr>
          <p:cNvPr id="9" name="object 17"/>
          <p:cNvSpPr/>
          <p:nvPr/>
        </p:nvSpPr>
        <p:spPr>
          <a:xfrm>
            <a:off x="12393816" y="2169967"/>
            <a:ext cx="1412545" cy="1410043"/>
          </a:xfrm>
          <a:custGeom>
            <a:avLst/>
            <a:gdLst/>
            <a:ahLst/>
            <a:cxnLst/>
            <a:rect l="l" t="t" r="r" b="b"/>
            <a:pathLst>
              <a:path w="2150744" h="2146934">
                <a:moveTo>
                  <a:pt x="932055" y="282713"/>
                </a:moveTo>
                <a:lnTo>
                  <a:pt x="708252" y="314126"/>
                </a:lnTo>
                <a:lnTo>
                  <a:pt x="637667" y="335068"/>
                </a:lnTo>
                <a:lnTo>
                  <a:pt x="569491" y="356010"/>
                </a:lnTo>
                <a:lnTo>
                  <a:pt x="503967" y="387422"/>
                </a:lnTo>
                <a:lnTo>
                  <a:pt x="441334" y="429306"/>
                </a:lnTo>
                <a:lnTo>
                  <a:pt x="381835" y="471189"/>
                </a:lnTo>
                <a:lnTo>
                  <a:pt x="325710" y="513073"/>
                </a:lnTo>
                <a:lnTo>
                  <a:pt x="273201" y="565427"/>
                </a:lnTo>
                <a:lnTo>
                  <a:pt x="224548" y="617782"/>
                </a:lnTo>
                <a:lnTo>
                  <a:pt x="179992" y="670136"/>
                </a:lnTo>
                <a:lnTo>
                  <a:pt x="139776" y="732961"/>
                </a:lnTo>
                <a:lnTo>
                  <a:pt x="104139" y="795787"/>
                </a:lnTo>
                <a:lnTo>
                  <a:pt x="73323" y="858612"/>
                </a:lnTo>
                <a:lnTo>
                  <a:pt x="47570" y="921437"/>
                </a:lnTo>
                <a:lnTo>
                  <a:pt x="27119" y="994734"/>
                </a:lnTo>
                <a:lnTo>
                  <a:pt x="12214" y="1068030"/>
                </a:lnTo>
                <a:lnTo>
                  <a:pt x="3093" y="1141326"/>
                </a:lnTo>
                <a:lnTo>
                  <a:pt x="0" y="1214622"/>
                </a:lnTo>
                <a:lnTo>
                  <a:pt x="3093" y="1298389"/>
                </a:lnTo>
                <a:lnTo>
                  <a:pt x="12214" y="1371685"/>
                </a:lnTo>
                <a:lnTo>
                  <a:pt x="27119" y="1444982"/>
                </a:lnTo>
                <a:lnTo>
                  <a:pt x="47570" y="1518278"/>
                </a:lnTo>
                <a:lnTo>
                  <a:pt x="73323" y="1581103"/>
                </a:lnTo>
                <a:lnTo>
                  <a:pt x="104139" y="1643929"/>
                </a:lnTo>
                <a:lnTo>
                  <a:pt x="139776" y="1706754"/>
                </a:lnTo>
                <a:lnTo>
                  <a:pt x="179992" y="1769579"/>
                </a:lnTo>
                <a:lnTo>
                  <a:pt x="224548" y="1821934"/>
                </a:lnTo>
                <a:lnTo>
                  <a:pt x="273201" y="1874288"/>
                </a:lnTo>
                <a:lnTo>
                  <a:pt x="325710" y="1926642"/>
                </a:lnTo>
                <a:lnTo>
                  <a:pt x="381835" y="1968526"/>
                </a:lnTo>
                <a:lnTo>
                  <a:pt x="441334" y="2010409"/>
                </a:lnTo>
                <a:lnTo>
                  <a:pt x="503967" y="2052293"/>
                </a:lnTo>
                <a:lnTo>
                  <a:pt x="569491" y="2073235"/>
                </a:lnTo>
                <a:lnTo>
                  <a:pt x="637667" y="2104647"/>
                </a:lnTo>
                <a:lnTo>
                  <a:pt x="708252" y="2125589"/>
                </a:lnTo>
                <a:lnTo>
                  <a:pt x="855687" y="2146531"/>
                </a:lnTo>
                <a:lnTo>
                  <a:pt x="1008424" y="2146531"/>
                </a:lnTo>
                <a:lnTo>
                  <a:pt x="1155862" y="2125589"/>
                </a:lnTo>
                <a:lnTo>
                  <a:pt x="1226448" y="2104647"/>
                </a:lnTo>
                <a:lnTo>
                  <a:pt x="1294625" y="2073235"/>
                </a:lnTo>
                <a:lnTo>
                  <a:pt x="1360150" y="2052293"/>
                </a:lnTo>
                <a:lnTo>
                  <a:pt x="863361" y="2052293"/>
                </a:lnTo>
                <a:lnTo>
                  <a:pt x="730839" y="2031351"/>
                </a:lnTo>
                <a:lnTo>
                  <a:pt x="667429" y="2010409"/>
                </a:lnTo>
                <a:lnTo>
                  <a:pt x="606205" y="1989468"/>
                </a:lnTo>
                <a:lnTo>
                  <a:pt x="547380" y="1958055"/>
                </a:lnTo>
                <a:lnTo>
                  <a:pt x="491169" y="1926642"/>
                </a:lnTo>
                <a:lnTo>
                  <a:pt x="437785" y="1895230"/>
                </a:lnTo>
                <a:lnTo>
                  <a:pt x="387443" y="1853346"/>
                </a:lnTo>
                <a:lnTo>
                  <a:pt x="340356" y="1811463"/>
                </a:lnTo>
                <a:lnTo>
                  <a:pt x="296738" y="1759108"/>
                </a:lnTo>
                <a:lnTo>
                  <a:pt x="256803" y="1717225"/>
                </a:lnTo>
                <a:lnTo>
                  <a:pt x="220765" y="1664870"/>
                </a:lnTo>
                <a:lnTo>
                  <a:pt x="188839" y="1602045"/>
                </a:lnTo>
                <a:lnTo>
                  <a:pt x="161237" y="1549691"/>
                </a:lnTo>
                <a:lnTo>
                  <a:pt x="138174" y="1486865"/>
                </a:lnTo>
                <a:lnTo>
                  <a:pt x="119863" y="1424040"/>
                </a:lnTo>
                <a:lnTo>
                  <a:pt x="106520" y="1350744"/>
                </a:lnTo>
                <a:lnTo>
                  <a:pt x="98357" y="1287918"/>
                </a:lnTo>
                <a:lnTo>
                  <a:pt x="95588" y="1214622"/>
                </a:lnTo>
                <a:lnTo>
                  <a:pt x="98357" y="1151797"/>
                </a:lnTo>
                <a:lnTo>
                  <a:pt x="106520" y="1088972"/>
                </a:lnTo>
                <a:lnTo>
                  <a:pt x="119863" y="1015675"/>
                </a:lnTo>
                <a:lnTo>
                  <a:pt x="138174" y="952850"/>
                </a:lnTo>
                <a:lnTo>
                  <a:pt x="161237" y="890025"/>
                </a:lnTo>
                <a:lnTo>
                  <a:pt x="188839" y="837670"/>
                </a:lnTo>
                <a:lnTo>
                  <a:pt x="220765" y="774845"/>
                </a:lnTo>
                <a:lnTo>
                  <a:pt x="256803" y="722491"/>
                </a:lnTo>
                <a:lnTo>
                  <a:pt x="296738" y="670136"/>
                </a:lnTo>
                <a:lnTo>
                  <a:pt x="340356" y="628253"/>
                </a:lnTo>
                <a:lnTo>
                  <a:pt x="387443" y="586369"/>
                </a:lnTo>
                <a:lnTo>
                  <a:pt x="437785" y="544486"/>
                </a:lnTo>
                <a:lnTo>
                  <a:pt x="491169" y="513073"/>
                </a:lnTo>
                <a:lnTo>
                  <a:pt x="547380" y="481660"/>
                </a:lnTo>
                <a:lnTo>
                  <a:pt x="606205" y="450248"/>
                </a:lnTo>
                <a:lnTo>
                  <a:pt x="667429" y="429306"/>
                </a:lnTo>
                <a:lnTo>
                  <a:pt x="730839" y="408364"/>
                </a:lnTo>
                <a:lnTo>
                  <a:pt x="863361" y="387422"/>
                </a:lnTo>
                <a:lnTo>
                  <a:pt x="1349394" y="387422"/>
                </a:lnTo>
                <a:lnTo>
                  <a:pt x="1334318" y="376951"/>
                </a:lnTo>
                <a:lnTo>
                  <a:pt x="1272208" y="356010"/>
                </a:lnTo>
                <a:lnTo>
                  <a:pt x="1240302" y="335068"/>
                </a:lnTo>
                <a:lnTo>
                  <a:pt x="1207861" y="324597"/>
                </a:lnTo>
                <a:lnTo>
                  <a:pt x="1174910" y="324597"/>
                </a:lnTo>
                <a:lnTo>
                  <a:pt x="1073246" y="293184"/>
                </a:lnTo>
                <a:lnTo>
                  <a:pt x="967883" y="293184"/>
                </a:lnTo>
                <a:lnTo>
                  <a:pt x="932055" y="282713"/>
                </a:lnTo>
                <a:close/>
              </a:path>
              <a:path w="2150744" h="2146934">
                <a:moveTo>
                  <a:pt x="1676774" y="659665"/>
                </a:moveTo>
                <a:lnTo>
                  <a:pt x="1556402" y="659665"/>
                </a:lnTo>
                <a:lnTo>
                  <a:pt x="1575785" y="680607"/>
                </a:lnTo>
                <a:lnTo>
                  <a:pt x="1594373" y="712020"/>
                </a:lnTo>
                <a:lnTo>
                  <a:pt x="1612145" y="732961"/>
                </a:lnTo>
                <a:lnTo>
                  <a:pt x="1629080" y="753903"/>
                </a:lnTo>
                <a:lnTo>
                  <a:pt x="1645155" y="785316"/>
                </a:lnTo>
                <a:lnTo>
                  <a:pt x="1660350" y="806258"/>
                </a:lnTo>
                <a:lnTo>
                  <a:pt x="1674642" y="837670"/>
                </a:lnTo>
                <a:lnTo>
                  <a:pt x="1688010" y="858612"/>
                </a:lnTo>
                <a:lnTo>
                  <a:pt x="1700433" y="890025"/>
                </a:lnTo>
                <a:lnTo>
                  <a:pt x="1711888" y="921437"/>
                </a:lnTo>
                <a:lnTo>
                  <a:pt x="1722356" y="942379"/>
                </a:lnTo>
                <a:lnTo>
                  <a:pt x="1731812" y="973792"/>
                </a:lnTo>
                <a:lnTo>
                  <a:pt x="1740237" y="1005204"/>
                </a:lnTo>
                <a:lnTo>
                  <a:pt x="1747609" y="1036617"/>
                </a:lnTo>
                <a:lnTo>
                  <a:pt x="1753906" y="1068030"/>
                </a:lnTo>
                <a:lnTo>
                  <a:pt x="1759106" y="1088972"/>
                </a:lnTo>
                <a:lnTo>
                  <a:pt x="1763189" y="1120384"/>
                </a:lnTo>
                <a:lnTo>
                  <a:pt x="1766131" y="1151797"/>
                </a:lnTo>
                <a:lnTo>
                  <a:pt x="1767913" y="1183210"/>
                </a:lnTo>
                <a:lnTo>
                  <a:pt x="1768511" y="1214622"/>
                </a:lnTo>
                <a:lnTo>
                  <a:pt x="1765742" y="1287918"/>
                </a:lnTo>
                <a:lnTo>
                  <a:pt x="1757579" y="1350744"/>
                </a:lnTo>
                <a:lnTo>
                  <a:pt x="1744235" y="1424040"/>
                </a:lnTo>
                <a:lnTo>
                  <a:pt x="1725924" y="1486865"/>
                </a:lnTo>
                <a:lnTo>
                  <a:pt x="1702861" y="1549691"/>
                </a:lnTo>
                <a:lnTo>
                  <a:pt x="1675258" y="1602045"/>
                </a:lnTo>
                <a:lnTo>
                  <a:pt x="1643331" y="1664870"/>
                </a:lnTo>
                <a:lnTo>
                  <a:pt x="1607293" y="1717225"/>
                </a:lnTo>
                <a:lnTo>
                  <a:pt x="1567357" y="1759108"/>
                </a:lnTo>
                <a:lnTo>
                  <a:pt x="1523738" y="1811463"/>
                </a:lnTo>
                <a:lnTo>
                  <a:pt x="1476651" y="1853346"/>
                </a:lnTo>
                <a:lnTo>
                  <a:pt x="1426307" y="1895230"/>
                </a:lnTo>
                <a:lnTo>
                  <a:pt x="1372923" y="1926642"/>
                </a:lnTo>
                <a:lnTo>
                  <a:pt x="1316711" y="1958055"/>
                </a:lnTo>
                <a:lnTo>
                  <a:pt x="1257886" y="1989468"/>
                </a:lnTo>
                <a:lnTo>
                  <a:pt x="1196661" y="2010409"/>
                </a:lnTo>
                <a:lnTo>
                  <a:pt x="1133250" y="2031351"/>
                </a:lnTo>
                <a:lnTo>
                  <a:pt x="1000728" y="2052293"/>
                </a:lnTo>
                <a:lnTo>
                  <a:pt x="1360150" y="2052293"/>
                </a:lnTo>
                <a:lnTo>
                  <a:pt x="1422783" y="2010409"/>
                </a:lnTo>
                <a:lnTo>
                  <a:pt x="1482283" y="1968526"/>
                </a:lnTo>
                <a:lnTo>
                  <a:pt x="1538408" y="1926642"/>
                </a:lnTo>
                <a:lnTo>
                  <a:pt x="1590918" y="1874288"/>
                </a:lnTo>
                <a:lnTo>
                  <a:pt x="1639572" y="1821934"/>
                </a:lnTo>
                <a:lnTo>
                  <a:pt x="1684127" y="1769579"/>
                </a:lnTo>
                <a:lnTo>
                  <a:pt x="1724344" y="1706754"/>
                </a:lnTo>
                <a:lnTo>
                  <a:pt x="1759981" y="1643929"/>
                </a:lnTo>
                <a:lnTo>
                  <a:pt x="1790797" y="1581103"/>
                </a:lnTo>
                <a:lnTo>
                  <a:pt x="1816551" y="1518278"/>
                </a:lnTo>
                <a:lnTo>
                  <a:pt x="1837001" y="1444982"/>
                </a:lnTo>
                <a:lnTo>
                  <a:pt x="1851907" y="1371685"/>
                </a:lnTo>
                <a:lnTo>
                  <a:pt x="1861027" y="1298389"/>
                </a:lnTo>
                <a:lnTo>
                  <a:pt x="1864121" y="1214622"/>
                </a:lnTo>
                <a:lnTo>
                  <a:pt x="1863442" y="1183210"/>
                </a:lnTo>
                <a:lnTo>
                  <a:pt x="1861423" y="1151797"/>
                </a:lnTo>
                <a:lnTo>
                  <a:pt x="1858087" y="1109913"/>
                </a:lnTo>
                <a:lnTo>
                  <a:pt x="1853460" y="1078501"/>
                </a:lnTo>
                <a:lnTo>
                  <a:pt x="1847565" y="1047088"/>
                </a:lnTo>
                <a:lnTo>
                  <a:pt x="1840426" y="1005204"/>
                </a:lnTo>
                <a:lnTo>
                  <a:pt x="1822519" y="942379"/>
                </a:lnTo>
                <a:lnTo>
                  <a:pt x="1799932" y="879554"/>
                </a:lnTo>
                <a:lnTo>
                  <a:pt x="1772861" y="816729"/>
                </a:lnTo>
                <a:lnTo>
                  <a:pt x="1741501" y="753903"/>
                </a:lnTo>
                <a:lnTo>
                  <a:pt x="1724275" y="732961"/>
                </a:lnTo>
                <a:lnTo>
                  <a:pt x="1706049" y="701549"/>
                </a:lnTo>
                <a:lnTo>
                  <a:pt x="1686849" y="670136"/>
                </a:lnTo>
                <a:lnTo>
                  <a:pt x="1676774" y="659665"/>
                </a:lnTo>
                <a:close/>
              </a:path>
              <a:path w="2150744" h="2146934">
                <a:moveTo>
                  <a:pt x="1012212" y="502602"/>
                </a:moveTo>
                <a:lnTo>
                  <a:pt x="873326" y="502602"/>
                </a:lnTo>
                <a:lnTo>
                  <a:pt x="759951" y="523544"/>
                </a:lnTo>
                <a:lnTo>
                  <a:pt x="705666" y="544486"/>
                </a:lnTo>
                <a:lnTo>
                  <a:pt x="653231" y="554956"/>
                </a:lnTo>
                <a:lnTo>
                  <a:pt x="602832" y="586369"/>
                </a:lnTo>
                <a:lnTo>
                  <a:pt x="554653" y="607311"/>
                </a:lnTo>
                <a:lnTo>
                  <a:pt x="508883" y="638724"/>
                </a:lnTo>
                <a:lnTo>
                  <a:pt x="465705" y="680607"/>
                </a:lnTo>
                <a:lnTo>
                  <a:pt x="425307" y="712020"/>
                </a:lnTo>
                <a:lnTo>
                  <a:pt x="387874" y="753903"/>
                </a:lnTo>
                <a:lnTo>
                  <a:pt x="353592" y="795787"/>
                </a:lnTo>
                <a:lnTo>
                  <a:pt x="322647" y="837670"/>
                </a:lnTo>
                <a:lnTo>
                  <a:pt x="295225" y="890025"/>
                </a:lnTo>
                <a:lnTo>
                  <a:pt x="271511" y="942379"/>
                </a:lnTo>
                <a:lnTo>
                  <a:pt x="251693" y="994734"/>
                </a:lnTo>
                <a:lnTo>
                  <a:pt x="235954" y="1047088"/>
                </a:lnTo>
                <a:lnTo>
                  <a:pt x="224482" y="1099442"/>
                </a:lnTo>
                <a:lnTo>
                  <a:pt x="217463" y="1162268"/>
                </a:lnTo>
                <a:lnTo>
                  <a:pt x="215082" y="1214622"/>
                </a:lnTo>
                <a:lnTo>
                  <a:pt x="217463" y="1277448"/>
                </a:lnTo>
                <a:lnTo>
                  <a:pt x="224482" y="1340273"/>
                </a:lnTo>
                <a:lnTo>
                  <a:pt x="235954" y="1392627"/>
                </a:lnTo>
                <a:lnTo>
                  <a:pt x="251693" y="1444982"/>
                </a:lnTo>
                <a:lnTo>
                  <a:pt x="271511" y="1497336"/>
                </a:lnTo>
                <a:lnTo>
                  <a:pt x="295225" y="1549691"/>
                </a:lnTo>
                <a:lnTo>
                  <a:pt x="322647" y="1602045"/>
                </a:lnTo>
                <a:lnTo>
                  <a:pt x="353592" y="1643929"/>
                </a:lnTo>
                <a:lnTo>
                  <a:pt x="387874" y="1685812"/>
                </a:lnTo>
                <a:lnTo>
                  <a:pt x="425307" y="1727696"/>
                </a:lnTo>
                <a:lnTo>
                  <a:pt x="465705" y="1759108"/>
                </a:lnTo>
                <a:lnTo>
                  <a:pt x="508883" y="1800992"/>
                </a:lnTo>
                <a:lnTo>
                  <a:pt x="554653" y="1832404"/>
                </a:lnTo>
                <a:lnTo>
                  <a:pt x="602832" y="1853346"/>
                </a:lnTo>
                <a:lnTo>
                  <a:pt x="653231" y="1884759"/>
                </a:lnTo>
                <a:lnTo>
                  <a:pt x="705666" y="1895230"/>
                </a:lnTo>
                <a:lnTo>
                  <a:pt x="759951" y="1916172"/>
                </a:lnTo>
                <a:lnTo>
                  <a:pt x="873326" y="1937113"/>
                </a:lnTo>
                <a:lnTo>
                  <a:pt x="990764" y="1937113"/>
                </a:lnTo>
                <a:lnTo>
                  <a:pt x="1104142" y="1916172"/>
                </a:lnTo>
                <a:lnTo>
                  <a:pt x="1158428" y="1895230"/>
                </a:lnTo>
                <a:lnTo>
                  <a:pt x="1210864" y="1884759"/>
                </a:lnTo>
                <a:lnTo>
                  <a:pt x="1261264" y="1853346"/>
                </a:lnTo>
                <a:lnTo>
                  <a:pt x="1285354" y="1842875"/>
                </a:lnTo>
                <a:lnTo>
                  <a:pt x="881016" y="1842875"/>
                </a:lnTo>
                <a:lnTo>
                  <a:pt x="735438" y="1811463"/>
                </a:lnTo>
                <a:lnTo>
                  <a:pt x="689952" y="1790521"/>
                </a:lnTo>
                <a:lnTo>
                  <a:pt x="646252" y="1769579"/>
                </a:lnTo>
                <a:lnTo>
                  <a:pt x="604495" y="1748637"/>
                </a:lnTo>
                <a:lnTo>
                  <a:pt x="564840" y="1717225"/>
                </a:lnTo>
                <a:lnTo>
                  <a:pt x="527446" y="1696283"/>
                </a:lnTo>
                <a:lnTo>
                  <a:pt x="492471" y="1654399"/>
                </a:lnTo>
                <a:lnTo>
                  <a:pt x="460075" y="1622987"/>
                </a:lnTo>
                <a:lnTo>
                  <a:pt x="430415" y="1591574"/>
                </a:lnTo>
                <a:lnTo>
                  <a:pt x="403650" y="1549691"/>
                </a:lnTo>
                <a:lnTo>
                  <a:pt x="379940" y="1507807"/>
                </a:lnTo>
                <a:lnTo>
                  <a:pt x="359441" y="1465923"/>
                </a:lnTo>
                <a:lnTo>
                  <a:pt x="342315" y="1413569"/>
                </a:lnTo>
                <a:lnTo>
                  <a:pt x="328717" y="1371685"/>
                </a:lnTo>
                <a:lnTo>
                  <a:pt x="318809" y="1319331"/>
                </a:lnTo>
                <a:lnTo>
                  <a:pt x="312747" y="1266977"/>
                </a:lnTo>
                <a:lnTo>
                  <a:pt x="310692" y="1214622"/>
                </a:lnTo>
                <a:lnTo>
                  <a:pt x="312747" y="1172739"/>
                </a:lnTo>
                <a:lnTo>
                  <a:pt x="318809" y="1120384"/>
                </a:lnTo>
                <a:lnTo>
                  <a:pt x="328717" y="1068030"/>
                </a:lnTo>
                <a:lnTo>
                  <a:pt x="342315" y="1026146"/>
                </a:lnTo>
                <a:lnTo>
                  <a:pt x="359441" y="973792"/>
                </a:lnTo>
                <a:lnTo>
                  <a:pt x="379940" y="931908"/>
                </a:lnTo>
                <a:lnTo>
                  <a:pt x="403650" y="890025"/>
                </a:lnTo>
                <a:lnTo>
                  <a:pt x="430415" y="848141"/>
                </a:lnTo>
                <a:lnTo>
                  <a:pt x="460075" y="816729"/>
                </a:lnTo>
                <a:lnTo>
                  <a:pt x="492471" y="785316"/>
                </a:lnTo>
                <a:lnTo>
                  <a:pt x="527446" y="743432"/>
                </a:lnTo>
                <a:lnTo>
                  <a:pt x="564840" y="722491"/>
                </a:lnTo>
                <a:lnTo>
                  <a:pt x="604495" y="691078"/>
                </a:lnTo>
                <a:lnTo>
                  <a:pt x="646252" y="670136"/>
                </a:lnTo>
                <a:lnTo>
                  <a:pt x="689952" y="649194"/>
                </a:lnTo>
                <a:lnTo>
                  <a:pt x="735438" y="628253"/>
                </a:lnTo>
                <a:lnTo>
                  <a:pt x="881016" y="596840"/>
                </a:lnTo>
                <a:lnTo>
                  <a:pt x="1280584" y="596840"/>
                </a:lnTo>
                <a:lnTo>
                  <a:pt x="1258227" y="575898"/>
                </a:lnTo>
                <a:lnTo>
                  <a:pt x="1212150" y="554956"/>
                </a:lnTo>
                <a:lnTo>
                  <a:pt x="1188463" y="554956"/>
                </a:lnTo>
                <a:lnTo>
                  <a:pt x="1115026" y="523544"/>
                </a:lnTo>
                <a:lnTo>
                  <a:pt x="1089812" y="523544"/>
                </a:lnTo>
                <a:lnTo>
                  <a:pt x="1064260" y="513073"/>
                </a:lnTo>
                <a:lnTo>
                  <a:pt x="1038388" y="513073"/>
                </a:lnTo>
                <a:lnTo>
                  <a:pt x="1012212" y="502602"/>
                </a:lnTo>
                <a:close/>
              </a:path>
              <a:path w="2150744" h="2146934">
                <a:moveTo>
                  <a:pt x="1525106" y="816729"/>
                </a:moveTo>
                <a:lnTo>
                  <a:pt x="1404072" y="816729"/>
                </a:lnTo>
                <a:lnTo>
                  <a:pt x="1417753" y="827199"/>
                </a:lnTo>
                <a:lnTo>
                  <a:pt x="1430869" y="848141"/>
                </a:lnTo>
                <a:lnTo>
                  <a:pt x="1443403" y="869083"/>
                </a:lnTo>
                <a:lnTo>
                  <a:pt x="1455342" y="879554"/>
                </a:lnTo>
                <a:lnTo>
                  <a:pt x="1466671" y="900496"/>
                </a:lnTo>
                <a:lnTo>
                  <a:pt x="1487439" y="942379"/>
                </a:lnTo>
                <a:lnTo>
                  <a:pt x="1505591" y="984263"/>
                </a:lnTo>
                <a:lnTo>
                  <a:pt x="1513650" y="1005204"/>
                </a:lnTo>
                <a:lnTo>
                  <a:pt x="1521010" y="1015675"/>
                </a:lnTo>
                <a:lnTo>
                  <a:pt x="1527658" y="1036617"/>
                </a:lnTo>
                <a:lnTo>
                  <a:pt x="1533578" y="1068030"/>
                </a:lnTo>
                <a:lnTo>
                  <a:pt x="1538757" y="1088972"/>
                </a:lnTo>
                <a:lnTo>
                  <a:pt x="1546830" y="1130855"/>
                </a:lnTo>
                <a:lnTo>
                  <a:pt x="1551759" y="1172739"/>
                </a:lnTo>
                <a:lnTo>
                  <a:pt x="1553429" y="1214622"/>
                </a:lnTo>
                <a:lnTo>
                  <a:pt x="1551373" y="1266977"/>
                </a:lnTo>
                <a:lnTo>
                  <a:pt x="1545311" y="1319331"/>
                </a:lnTo>
                <a:lnTo>
                  <a:pt x="1535403" y="1371685"/>
                </a:lnTo>
                <a:lnTo>
                  <a:pt x="1521806" y="1413569"/>
                </a:lnTo>
                <a:lnTo>
                  <a:pt x="1504679" y="1465923"/>
                </a:lnTo>
                <a:lnTo>
                  <a:pt x="1484180" y="1507807"/>
                </a:lnTo>
                <a:lnTo>
                  <a:pt x="1460470" y="1549691"/>
                </a:lnTo>
                <a:lnTo>
                  <a:pt x="1433705" y="1591574"/>
                </a:lnTo>
                <a:lnTo>
                  <a:pt x="1404044" y="1622987"/>
                </a:lnTo>
                <a:lnTo>
                  <a:pt x="1371648" y="1654399"/>
                </a:lnTo>
                <a:lnTo>
                  <a:pt x="1336672" y="1696283"/>
                </a:lnTo>
                <a:lnTo>
                  <a:pt x="1299278" y="1717225"/>
                </a:lnTo>
                <a:lnTo>
                  <a:pt x="1259622" y="1748637"/>
                </a:lnTo>
                <a:lnTo>
                  <a:pt x="1217865" y="1769579"/>
                </a:lnTo>
                <a:lnTo>
                  <a:pt x="1174164" y="1790521"/>
                </a:lnTo>
                <a:lnTo>
                  <a:pt x="1128677" y="1811463"/>
                </a:lnTo>
                <a:lnTo>
                  <a:pt x="983095" y="1842875"/>
                </a:lnTo>
                <a:lnTo>
                  <a:pt x="1285354" y="1842875"/>
                </a:lnTo>
                <a:lnTo>
                  <a:pt x="1309443" y="1832404"/>
                </a:lnTo>
                <a:lnTo>
                  <a:pt x="1355214" y="1800992"/>
                </a:lnTo>
                <a:lnTo>
                  <a:pt x="1398392" y="1759108"/>
                </a:lnTo>
                <a:lnTo>
                  <a:pt x="1438791" y="1727696"/>
                </a:lnTo>
                <a:lnTo>
                  <a:pt x="1476224" y="1685812"/>
                </a:lnTo>
                <a:lnTo>
                  <a:pt x="1510506" y="1643929"/>
                </a:lnTo>
                <a:lnTo>
                  <a:pt x="1541452" y="1602045"/>
                </a:lnTo>
                <a:lnTo>
                  <a:pt x="1568874" y="1549691"/>
                </a:lnTo>
                <a:lnTo>
                  <a:pt x="1592588" y="1497336"/>
                </a:lnTo>
                <a:lnTo>
                  <a:pt x="1612407" y="1444982"/>
                </a:lnTo>
                <a:lnTo>
                  <a:pt x="1628145" y="1392627"/>
                </a:lnTo>
                <a:lnTo>
                  <a:pt x="1639617" y="1340273"/>
                </a:lnTo>
                <a:lnTo>
                  <a:pt x="1646636" y="1277448"/>
                </a:lnTo>
                <a:lnTo>
                  <a:pt x="1649017" y="1214622"/>
                </a:lnTo>
                <a:lnTo>
                  <a:pt x="1648516" y="1193680"/>
                </a:lnTo>
                <a:lnTo>
                  <a:pt x="1647025" y="1162268"/>
                </a:lnTo>
                <a:lnTo>
                  <a:pt x="1644561" y="1141326"/>
                </a:lnTo>
                <a:lnTo>
                  <a:pt x="1641143" y="1109913"/>
                </a:lnTo>
                <a:lnTo>
                  <a:pt x="1636788" y="1088972"/>
                </a:lnTo>
                <a:lnTo>
                  <a:pt x="1631515" y="1057559"/>
                </a:lnTo>
                <a:lnTo>
                  <a:pt x="1625341" y="1036617"/>
                </a:lnTo>
                <a:lnTo>
                  <a:pt x="1618285" y="1015675"/>
                </a:lnTo>
                <a:lnTo>
                  <a:pt x="1610363" y="984263"/>
                </a:lnTo>
                <a:lnTo>
                  <a:pt x="1601595" y="963321"/>
                </a:lnTo>
                <a:lnTo>
                  <a:pt x="1591997" y="942379"/>
                </a:lnTo>
                <a:lnTo>
                  <a:pt x="1581589" y="921437"/>
                </a:lnTo>
                <a:lnTo>
                  <a:pt x="1570387" y="890025"/>
                </a:lnTo>
                <a:lnTo>
                  <a:pt x="1558411" y="869083"/>
                </a:lnTo>
                <a:lnTo>
                  <a:pt x="1545677" y="848141"/>
                </a:lnTo>
                <a:lnTo>
                  <a:pt x="1532203" y="827199"/>
                </a:lnTo>
                <a:lnTo>
                  <a:pt x="1525106" y="816729"/>
                </a:lnTo>
                <a:close/>
              </a:path>
              <a:path w="2150744" h="2146934">
                <a:moveTo>
                  <a:pt x="1005568" y="1664870"/>
                </a:moveTo>
                <a:lnTo>
                  <a:pt x="858544" y="1664870"/>
                </a:lnTo>
                <a:lnTo>
                  <a:pt x="894893" y="1675341"/>
                </a:lnTo>
                <a:lnTo>
                  <a:pt x="969218" y="1675341"/>
                </a:lnTo>
                <a:lnTo>
                  <a:pt x="1005568" y="1664870"/>
                </a:lnTo>
                <a:close/>
              </a:path>
              <a:path w="2150744" h="2146934">
                <a:moveTo>
                  <a:pt x="1041459" y="774845"/>
                </a:moveTo>
                <a:lnTo>
                  <a:pt x="823126" y="774845"/>
                </a:lnTo>
                <a:lnTo>
                  <a:pt x="788757" y="785316"/>
                </a:lnTo>
                <a:lnTo>
                  <a:pt x="755555" y="806258"/>
                </a:lnTo>
                <a:lnTo>
                  <a:pt x="723639" y="816729"/>
                </a:lnTo>
                <a:lnTo>
                  <a:pt x="664136" y="858612"/>
                </a:lnTo>
                <a:lnTo>
                  <a:pt x="611193" y="900496"/>
                </a:lnTo>
                <a:lnTo>
                  <a:pt x="565756" y="952850"/>
                </a:lnTo>
                <a:lnTo>
                  <a:pt x="528770" y="1015675"/>
                </a:lnTo>
                <a:lnTo>
                  <a:pt x="501180" y="1078501"/>
                </a:lnTo>
                <a:lnTo>
                  <a:pt x="483934" y="1141326"/>
                </a:lnTo>
                <a:lnTo>
                  <a:pt x="479484" y="1183210"/>
                </a:lnTo>
                <a:lnTo>
                  <a:pt x="477974" y="1214622"/>
                </a:lnTo>
                <a:lnTo>
                  <a:pt x="479484" y="1256506"/>
                </a:lnTo>
                <a:lnTo>
                  <a:pt x="483934" y="1298389"/>
                </a:lnTo>
                <a:lnTo>
                  <a:pt x="501180" y="1361215"/>
                </a:lnTo>
                <a:lnTo>
                  <a:pt x="528770" y="1424040"/>
                </a:lnTo>
                <a:lnTo>
                  <a:pt x="565756" y="1486865"/>
                </a:lnTo>
                <a:lnTo>
                  <a:pt x="587477" y="1518278"/>
                </a:lnTo>
                <a:lnTo>
                  <a:pt x="636785" y="1560161"/>
                </a:lnTo>
                <a:lnTo>
                  <a:pt x="693127" y="1602045"/>
                </a:lnTo>
                <a:lnTo>
                  <a:pt x="755555" y="1633458"/>
                </a:lnTo>
                <a:lnTo>
                  <a:pt x="788757" y="1654399"/>
                </a:lnTo>
                <a:lnTo>
                  <a:pt x="823126" y="1664870"/>
                </a:lnTo>
                <a:lnTo>
                  <a:pt x="1040988" y="1664870"/>
                </a:lnTo>
                <a:lnTo>
                  <a:pt x="1075358" y="1654399"/>
                </a:lnTo>
                <a:lnTo>
                  <a:pt x="1108560" y="1633458"/>
                </a:lnTo>
                <a:lnTo>
                  <a:pt x="1140478" y="1622987"/>
                </a:lnTo>
                <a:lnTo>
                  <a:pt x="1170991" y="1602045"/>
                </a:lnTo>
                <a:lnTo>
                  <a:pt x="1199982" y="1581103"/>
                </a:lnTo>
                <a:lnTo>
                  <a:pt x="902576" y="1581103"/>
                </a:lnTo>
                <a:lnTo>
                  <a:pt x="873767" y="1570632"/>
                </a:lnTo>
                <a:lnTo>
                  <a:pt x="845721" y="1570632"/>
                </a:lnTo>
                <a:lnTo>
                  <a:pt x="818526" y="1560161"/>
                </a:lnTo>
                <a:lnTo>
                  <a:pt x="767058" y="1539220"/>
                </a:lnTo>
                <a:lnTo>
                  <a:pt x="720092" y="1507807"/>
                </a:lnTo>
                <a:lnTo>
                  <a:pt x="698524" y="1486865"/>
                </a:lnTo>
                <a:lnTo>
                  <a:pt x="678354" y="1476394"/>
                </a:lnTo>
                <a:lnTo>
                  <a:pt x="659674" y="1455453"/>
                </a:lnTo>
                <a:lnTo>
                  <a:pt x="642574" y="1434511"/>
                </a:lnTo>
                <a:lnTo>
                  <a:pt x="627145" y="1413569"/>
                </a:lnTo>
                <a:lnTo>
                  <a:pt x="613478" y="1382156"/>
                </a:lnTo>
                <a:lnTo>
                  <a:pt x="601664" y="1361215"/>
                </a:lnTo>
                <a:lnTo>
                  <a:pt x="591794" y="1329802"/>
                </a:lnTo>
                <a:lnTo>
                  <a:pt x="583959" y="1308860"/>
                </a:lnTo>
                <a:lnTo>
                  <a:pt x="578250" y="1277448"/>
                </a:lnTo>
                <a:lnTo>
                  <a:pt x="574758" y="1246035"/>
                </a:lnTo>
                <a:lnTo>
                  <a:pt x="573574" y="1214622"/>
                </a:lnTo>
                <a:lnTo>
                  <a:pt x="574758" y="1193680"/>
                </a:lnTo>
                <a:lnTo>
                  <a:pt x="578250" y="1162268"/>
                </a:lnTo>
                <a:lnTo>
                  <a:pt x="583959" y="1130855"/>
                </a:lnTo>
                <a:lnTo>
                  <a:pt x="591794" y="1109913"/>
                </a:lnTo>
                <a:lnTo>
                  <a:pt x="601664" y="1078501"/>
                </a:lnTo>
                <a:lnTo>
                  <a:pt x="613478" y="1057559"/>
                </a:lnTo>
                <a:lnTo>
                  <a:pt x="627145" y="1026146"/>
                </a:lnTo>
                <a:lnTo>
                  <a:pt x="642574" y="1005204"/>
                </a:lnTo>
                <a:lnTo>
                  <a:pt x="659674" y="984263"/>
                </a:lnTo>
                <a:lnTo>
                  <a:pt x="678354" y="963321"/>
                </a:lnTo>
                <a:lnTo>
                  <a:pt x="698524" y="942379"/>
                </a:lnTo>
                <a:lnTo>
                  <a:pt x="720092" y="931908"/>
                </a:lnTo>
                <a:lnTo>
                  <a:pt x="742967" y="910967"/>
                </a:lnTo>
                <a:lnTo>
                  <a:pt x="767058" y="900496"/>
                </a:lnTo>
                <a:lnTo>
                  <a:pt x="792275" y="890025"/>
                </a:lnTo>
                <a:lnTo>
                  <a:pt x="818526" y="879554"/>
                </a:lnTo>
                <a:lnTo>
                  <a:pt x="845721" y="869083"/>
                </a:lnTo>
                <a:lnTo>
                  <a:pt x="873767" y="869083"/>
                </a:lnTo>
                <a:lnTo>
                  <a:pt x="902576" y="858612"/>
                </a:lnTo>
                <a:lnTo>
                  <a:pt x="1204741" y="858612"/>
                </a:lnTo>
                <a:lnTo>
                  <a:pt x="1192582" y="848141"/>
                </a:lnTo>
                <a:lnTo>
                  <a:pt x="1180131" y="837670"/>
                </a:lnTo>
                <a:lnTo>
                  <a:pt x="1167398" y="827199"/>
                </a:lnTo>
                <a:lnTo>
                  <a:pt x="1154390" y="827199"/>
                </a:lnTo>
                <a:lnTo>
                  <a:pt x="1141117" y="816729"/>
                </a:lnTo>
                <a:lnTo>
                  <a:pt x="1127586" y="806258"/>
                </a:lnTo>
                <a:lnTo>
                  <a:pt x="1113805" y="806258"/>
                </a:lnTo>
                <a:lnTo>
                  <a:pt x="1099784" y="795787"/>
                </a:lnTo>
                <a:lnTo>
                  <a:pt x="1085531" y="795787"/>
                </a:lnTo>
                <a:lnTo>
                  <a:pt x="1071053" y="785316"/>
                </a:lnTo>
                <a:lnTo>
                  <a:pt x="1056360" y="785316"/>
                </a:lnTo>
                <a:lnTo>
                  <a:pt x="1041459" y="774845"/>
                </a:lnTo>
                <a:close/>
              </a:path>
              <a:path w="2150744" h="2146934">
                <a:moveTo>
                  <a:pt x="1334385" y="1005204"/>
                </a:moveTo>
                <a:lnTo>
                  <a:pt x="1217355" y="1005204"/>
                </a:lnTo>
                <a:lnTo>
                  <a:pt x="1224805" y="1015675"/>
                </a:lnTo>
                <a:lnTo>
                  <a:pt x="1231902" y="1026146"/>
                </a:lnTo>
                <a:lnTo>
                  <a:pt x="1256586" y="1068030"/>
                </a:lnTo>
                <a:lnTo>
                  <a:pt x="1274945" y="1109913"/>
                </a:lnTo>
                <a:lnTo>
                  <a:pt x="1278483" y="1130855"/>
                </a:lnTo>
                <a:lnTo>
                  <a:pt x="1281585" y="1141326"/>
                </a:lnTo>
                <a:lnTo>
                  <a:pt x="1284241" y="1151797"/>
                </a:lnTo>
                <a:lnTo>
                  <a:pt x="1286443" y="1162268"/>
                </a:lnTo>
                <a:lnTo>
                  <a:pt x="1288182" y="1183210"/>
                </a:lnTo>
                <a:lnTo>
                  <a:pt x="1289451" y="1193680"/>
                </a:lnTo>
                <a:lnTo>
                  <a:pt x="1290241" y="1204151"/>
                </a:lnTo>
                <a:lnTo>
                  <a:pt x="1290543" y="1214622"/>
                </a:lnTo>
                <a:lnTo>
                  <a:pt x="1289360" y="1246035"/>
                </a:lnTo>
                <a:lnTo>
                  <a:pt x="1285868" y="1277448"/>
                </a:lnTo>
                <a:lnTo>
                  <a:pt x="1280159" y="1308860"/>
                </a:lnTo>
                <a:lnTo>
                  <a:pt x="1272325" y="1329802"/>
                </a:lnTo>
                <a:lnTo>
                  <a:pt x="1262455" y="1361215"/>
                </a:lnTo>
                <a:lnTo>
                  <a:pt x="1250641" y="1382156"/>
                </a:lnTo>
                <a:lnTo>
                  <a:pt x="1236974" y="1413569"/>
                </a:lnTo>
                <a:lnTo>
                  <a:pt x="1221545" y="1434511"/>
                </a:lnTo>
                <a:lnTo>
                  <a:pt x="1204445" y="1455453"/>
                </a:lnTo>
                <a:lnTo>
                  <a:pt x="1185764" y="1476394"/>
                </a:lnTo>
                <a:lnTo>
                  <a:pt x="1165594" y="1486865"/>
                </a:lnTo>
                <a:lnTo>
                  <a:pt x="1144026" y="1507807"/>
                </a:lnTo>
                <a:lnTo>
                  <a:pt x="1097058" y="1539220"/>
                </a:lnTo>
                <a:lnTo>
                  <a:pt x="1045589" y="1560161"/>
                </a:lnTo>
                <a:lnTo>
                  <a:pt x="1018393" y="1570632"/>
                </a:lnTo>
                <a:lnTo>
                  <a:pt x="990345" y="1570632"/>
                </a:lnTo>
                <a:lnTo>
                  <a:pt x="961535" y="1581103"/>
                </a:lnTo>
                <a:lnTo>
                  <a:pt x="1199982" y="1581103"/>
                </a:lnTo>
                <a:lnTo>
                  <a:pt x="1227333" y="1560161"/>
                </a:lnTo>
                <a:lnTo>
                  <a:pt x="1276642" y="1518278"/>
                </a:lnTo>
                <a:lnTo>
                  <a:pt x="1298364" y="1486865"/>
                </a:lnTo>
                <a:lnTo>
                  <a:pt x="1335350" y="1424040"/>
                </a:lnTo>
                <a:lnTo>
                  <a:pt x="1362940" y="1361215"/>
                </a:lnTo>
                <a:lnTo>
                  <a:pt x="1380187" y="1298389"/>
                </a:lnTo>
                <a:lnTo>
                  <a:pt x="1384636" y="1256506"/>
                </a:lnTo>
                <a:lnTo>
                  <a:pt x="1386146" y="1214622"/>
                </a:lnTo>
                <a:lnTo>
                  <a:pt x="1385860" y="1204151"/>
                </a:lnTo>
                <a:lnTo>
                  <a:pt x="1385008" y="1183210"/>
                </a:lnTo>
                <a:lnTo>
                  <a:pt x="1383602" y="1172739"/>
                </a:lnTo>
                <a:lnTo>
                  <a:pt x="1381650" y="1151797"/>
                </a:lnTo>
                <a:lnTo>
                  <a:pt x="1379163" y="1141326"/>
                </a:lnTo>
                <a:lnTo>
                  <a:pt x="1376152" y="1120384"/>
                </a:lnTo>
                <a:lnTo>
                  <a:pt x="1372626" y="1109913"/>
                </a:lnTo>
                <a:lnTo>
                  <a:pt x="1368596" y="1099442"/>
                </a:lnTo>
                <a:lnTo>
                  <a:pt x="1364071" y="1078501"/>
                </a:lnTo>
                <a:lnTo>
                  <a:pt x="1359062" y="1068030"/>
                </a:lnTo>
                <a:lnTo>
                  <a:pt x="1353578" y="1047088"/>
                </a:lnTo>
                <a:lnTo>
                  <a:pt x="1347631" y="1036617"/>
                </a:lnTo>
                <a:lnTo>
                  <a:pt x="1341230" y="1026146"/>
                </a:lnTo>
                <a:lnTo>
                  <a:pt x="1334385" y="1005204"/>
                </a:lnTo>
                <a:close/>
              </a:path>
              <a:path w="2150744" h="2146934">
                <a:moveTo>
                  <a:pt x="982960" y="1350744"/>
                </a:moveTo>
                <a:lnTo>
                  <a:pt x="883911" y="1350744"/>
                </a:lnTo>
                <a:lnTo>
                  <a:pt x="896919" y="1361215"/>
                </a:lnTo>
                <a:lnTo>
                  <a:pt x="969220" y="1361215"/>
                </a:lnTo>
                <a:lnTo>
                  <a:pt x="982960" y="1350744"/>
                </a:lnTo>
                <a:close/>
              </a:path>
              <a:path w="2150744" h="2146934">
                <a:moveTo>
                  <a:pt x="1280584" y="596840"/>
                </a:moveTo>
                <a:lnTo>
                  <a:pt x="1000575" y="596840"/>
                </a:lnTo>
                <a:lnTo>
                  <a:pt x="1022947" y="607311"/>
                </a:lnTo>
                <a:lnTo>
                  <a:pt x="1045062" y="607311"/>
                </a:lnTo>
                <a:lnTo>
                  <a:pt x="1066904" y="617782"/>
                </a:lnTo>
                <a:lnTo>
                  <a:pt x="1088460" y="617782"/>
                </a:lnTo>
                <a:lnTo>
                  <a:pt x="1109715" y="628253"/>
                </a:lnTo>
                <a:lnTo>
                  <a:pt x="1130655" y="628253"/>
                </a:lnTo>
                <a:lnTo>
                  <a:pt x="1151265" y="638724"/>
                </a:lnTo>
                <a:lnTo>
                  <a:pt x="1191441" y="659665"/>
                </a:lnTo>
                <a:lnTo>
                  <a:pt x="1210977" y="659665"/>
                </a:lnTo>
                <a:lnTo>
                  <a:pt x="1230126" y="670136"/>
                </a:lnTo>
                <a:lnTo>
                  <a:pt x="1248874" y="680607"/>
                </a:lnTo>
                <a:lnTo>
                  <a:pt x="1267207" y="701549"/>
                </a:lnTo>
                <a:lnTo>
                  <a:pt x="1285109" y="712020"/>
                </a:lnTo>
                <a:lnTo>
                  <a:pt x="1302568" y="722491"/>
                </a:lnTo>
                <a:lnTo>
                  <a:pt x="1319568" y="732961"/>
                </a:lnTo>
                <a:lnTo>
                  <a:pt x="1336095" y="743432"/>
                </a:lnTo>
                <a:lnTo>
                  <a:pt x="1216601" y="869083"/>
                </a:lnTo>
                <a:lnTo>
                  <a:pt x="1023755" y="869083"/>
                </a:lnTo>
                <a:lnTo>
                  <a:pt x="1036204" y="879554"/>
                </a:lnTo>
                <a:lnTo>
                  <a:pt x="1048462" y="879554"/>
                </a:lnTo>
                <a:lnTo>
                  <a:pt x="1060523" y="890025"/>
                </a:lnTo>
                <a:lnTo>
                  <a:pt x="1084015" y="890025"/>
                </a:lnTo>
                <a:lnTo>
                  <a:pt x="1095428" y="900496"/>
                </a:lnTo>
                <a:lnTo>
                  <a:pt x="1106607" y="910967"/>
                </a:lnTo>
                <a:lnTo>
                  <a:pt x="1117545" y="910967"/>
                </a:lnTo>
                <a:lnTo>
                  <a:pt x="1128231" y="921437"/>
                </a:lnTo>
                <a:lnTo>
                  <a:pt x="1138658" y="921437"/>
                </a:lnTo>
                <a:lnTo>
                  <a:pt x="1148815" y="931908"/>
                </a:lnTo>
                <a:lnTo>
                  <a:pt x="993299" y="1088972"/>
                </a:lnTo>
                <a:lnTo>
                  <a:pt x="870883" y="1088972"/>
                </a:lnTo>
                <a:lnTo>
                  <a:pt x="858386" y="1099442"/>
                </a:lnTo>
                <a:lnTo>
                  <a:pt x="846751" y="1109913"/>
                </a:lnTo>
                <a:lnTo>
                  <a:pt x="836028" y="1120384"/>
                </a:lnTo>
                <a:lnTo>
                  <a:pt x="826266" y="1120384"/>
                </a:lnTo>
                <a:lnTo>
                  <a:pt x="817516" y="1130855"/>
                </a:lnTo>
                <a:lnTo>
                  <a:pt x="809826" y="1141326"/>
                </a:lnTo>
                <a:lnTo>
                  <a:pt x="803246" y="1162268"/>
                </a:lnTo>
                <a:lnTo>
                  <a:pt x="797825" y="1172739"/>
                </a:lnTo>
                <a:lnTo>
                  <a:pt x="793613" y="1183210"/>
                </a:lnTo>
                <a:lnTo>
                  <a:pt x="790660" y="1193680"/>
                </a:lnTo>
                <a:lnTo>
                  <a:pt x="789014" y="1214622"/>
                </a:lnTo>
                <a:lnTo>
                  <a:pt x="789653" y="1225093"/>
                </a:lnTo>
                <a:lnTo>
                  <a:pt x="791652" y="1235564"/>
                </a:lnTo>
                <a:lnTo>
                  <a:pt x="794942" y="1256506"/>
                </a:lnTo>
                <a:lnTo>
                  <a:pt x="799455" y="1266977"/>
                </a:lnTo>
                <a:lnTo>
                  <a:pt x="805124" y="1277448"/>
                </a:lnTo>
                <a:lnTo>
                  <a:pt x="811880" y="1298389"/>
                </a:lnTo>
                <a:lnTo>
                  <a:pt x="819656" y="1308860"/>
                </a:lnTo>
                <a:lnTo>
                  <a:pt x="828383" y="1319331"/>
                </a:lnTo>
                <a:lnTo>
                  <a:pt x="837994" y="1329802"/>
                </a:lnTo>
                <a:lnTo>
                  <a:pt x="848420" y="1340273"/>
                </a:lnTo>
                <a:lnTo>
                  <a:pt x="859593" y="1340273"/>
                </a:lnTo>
                <a:lnTo>
                  <a:pt x="871446" y="1350744"/>
                </a:lnTo>
                <a:lnTo>
                  <a:pt x="995986" y="1350744"/>
                </a:lnTo>
                <a:lnTo>
                  <a:pt x="1008239" y="1340273"/>
                </a:lnTo>
                <a:lnTo>
                  <a:pt x="1039771" y="1308860"/>
                </a:lnTo>
                <a:lnTo>
                  <a:pt x="1062233" y="1277448"/>
                </a:lnTo>
                <a:lnTo>
                  <a:pt x="1074043" y="1235564"/>
                </a:lnTo>
                <a:lnTo>
                  <a:pt x="1075339" y="1225093"/>
                </a:lnTo>
                <a:lnTo>
                  <a:pt x="1074895" y="1214622"/>
                </a:lnTo>
                <a:lnTo>
                  <a:pt x="1073453" y="1193680"/>
                </a:lnTo>
                <a:lnTo>
                  <a:pt x="1071051" y="1183210"/>
                </a:lnTo>
                <a:lnTo>
                  <a:pt x="1067730" y="1172739"/>
                </a:lnTo>
                <a:lnTo>
                  <a:pt x="1063527" y="1162268"/>
                </a:lnTo>
                <a:lnTo>
                  <a:pt x="1217355" y="1005204"/>
                </a:lnTo>
                <a:lnTo>
                  <a:pt x="1334385" y="1005204"/>
                </a:lnTo>
                <a:lnTo>
                  <a:pt x="1327107" y="994734"/>
                </a:lnTo>
                <a:lnTo>
                  <a:pt x="1319406" y="984263"/>
                </a:lnTo>
                <a:lnTo>
                  <a:pt x="1311291" y="973792"/>
                </a:lnTo>
                <a:lnTo>
                  <a:pt x="1302773" y="963321"/>
                </a:lnTo>
                <a:lnTo>
                  <a:pt x="1293862" y="942379"/>
                </a:lnTo>
                <a:lnTo>
                  <a:pt x="1284568" y="931908"/>
                </a:lnTo>
                <a:lnTo>
                  <a:pt x="1404072" y="816729"/>
                </a:lnTo>
                <a:lnTo>
                  <a:pt x="1525106" y="816729"/>
                </a:lnTo>
                <a:lnTo>
                  <a:pt x="1518008" y="806258"/>
                </a:lnTo>
                <a:lnTo>
                  <a:pt x="1503110" y="785316"/>
                </a:lnTo>
                <a:lnTo>
                  <a:pt x="1487526" y="764374"/>
                </a:lnTo>
                <a:lnTo>
                  <a:pt x="1471274" y="743432"/>
                </a:lnTo>
                <a:lnTo>
                  <a:pt x="1535120" y="680607"/>
                </a:lnTo>
                <a:lnTo>
                  <a:pt x="1404061" y="680607"/>
                </a:lnTo>
                <a:lnTo>
                  <a:pt x="1384839" y="659665"/>
                </a:lnTo>
                <a:lnTo>
                  <a:pt x="1365050" y="649194"/>
                </a:lnTo>
                <a:lnTo>
                  <a:pt x="1344712" y="628253"/>
                </a:lnTo>
                <a:lnTo>
                  <a:pt x="1323844" y="617782"/>
                </a:lnTo>
                <a:lnTo>
                  <a:pt x="1302461" y="607311"/>
                </a:lnTo>
                <a:lnTo>
                  <a:pt x="1280584" y="596840"/>
                </a:lnTo>
                <a:close/>
              </a:path>
              <a:path w="2150744" h="2146934">
                <a:moveTo>
                  <a:pt x="969785" y="1078501"/>
                </a:moveTo>
                <a:lnTo>
                  <a:pt x="898268" y="1078501"/>
                </a:lnTo>
                <a:lnTo>
                  <a:pt x="884194" y="1088972"/>
                </a:lnTo>
                <a:lnTo>
                  <a:pt x="981763" y="1088972"/>
                </a:lnTo>
                <a:lnTo>
                  <a:pt x="969785" y="1078501"/>
                </a:lnTo>
                <a:close/>
              </a:path>
              <a:path w="2150744" h="2146934">
                <a:moveTo>
                  <a:pt x="1204741" y="858612"/>
                </a:moveTo>
                <a:lnTo>
                  <a:pt x="972245" y="858612"/>
                </a:lnTo>
                <a:lnTo>
                  <a:pt x="985362" y="869083"/>
                </a:lnTo>
                <a:lnTo>
                  <a:pt x="1216601" y="869083"/>
                </a:lnTo>
                <a:lnTo>
                  <a:pt x="1204741" y="858612"/>
                </a:lnTo>
                <a:close/>
              </a:path>
              <a:path w="2150744" h="2146934">
                <a:moveTo>
                  <a:pt x="979952" y="764374"/>
                </a:moveTo>
                <a:lnTo>
                  <a:pt x="894893" y="764374"/>
                </a:lnTo>
                <a:lnTo>
                  <a:pt x="858544" y="774845"/>
                </a:lnTo>
                <a:lnTo>
                  <a:pt x="995597" y="774845"/>
                </a:lnTo>
                <a:lnTo>
                  <a:pt x="979952" y="764374"/>
                </a:lnTo>
                <a:close/>
              </a:path>
              <a:path w="2150744" h="2146934">
                <a:moveTo>
                  <a:pt x="1349394" y="387422"/>
                </a:moveTo>
                <a:lnTo>
                  <a:pt x="1058044" y="387422"/>
                </a:lnTo>
                <a:lnTo>
                  <a:pt x="1118900" y="408364"/>
                </a:lnTo>
                <a:lnTo>
                  <a:pt x="1148720" y="408364"/>
                </a:lnTo>
                <a:lnTo>
                  <a:pt x="1235489" y="439777"/>
                </a:lnTo>
                <a:lnTo>
                  <a:pt x="1290884" y="460718"/>
                </a:lnTo>
                <a:lnTo>
                  <a:pt x="1317783" y="481660"/>
                </a:lnTo>
                <a:lnTo>
                  <a:pt x="1369877" y="502602"/>
                </a:lnTo>
                <a:lnTo>
                  <a:pt x="1395030" y="523544"/>
                </a:lnTo>
                <a:lnTo>
                  <a:pt x="1419559" y="534015"/>
                </a:lnTo>
                <a:lnTo>
                  <a:pt x="1443443" y="554956"/>
                </a:lnTo>
                <a:lnTo>
                  <a:pt x="1466660" y="575898"/>
                </a:lnTo>
                <a:lnTo>
                  <a:pt x="1489190" y="596840"/>
                </a:lnTo>
                <a:lnTo>
                  <a:pt x="1404061" y="680607"/>
                </a:lnTo>
                <a:lnTo>
                  <a:pt x="1535120" y="680607"/>
                </a:lnTo>
                <a:lnTo>
                  <a:pt x="1556402" y="659665"/>
                </a:lnTo>
                <a:lnTo>
                  <a:pt x="1676774" y="659665"/>
                </a:lnTo>
                <a:lnTo>
                  <a:pt x="1666699" y="649194"/>
                </a:lnTo>
                <a:lnTo>
                  <a:pt x="1645623" y="617782"/>
                </a:lnTo>
                <a:lnTo>
                  <a:pt x="1623646" y="596840"/>
                </a:lnTo>
                <a:lnTo>
                  <a:pt x="1692367" y="523544"/>
                </a:lnTo>
                <a:lnTo>
                  <a:pt x="1556423" y="523544"/>
                </a:lnTo>
                <a:lnTo>
                  <a:pt x="1531224" y="502602"/>
                </a:lnTo>
                <a:lnTo>
                  <a:pt x="1505242" y="481660"/>
                </a:lnTo>
                <a:lnTo>
                  <a:pt x="1478504" y="460718"/>
                </a:lnTo>
                <a:lnTo>
                  <a:pt x="1451033" y="450248"/>
                </a:lnTo>
                <a:lnTo>
                  <a:pt x="1422854" y="429306"/>
                </a:lnTo>
                <a:lnTo>
                  <a:pt x="1393992" y="408364"/>
                </a:lnTo>
                <a:lnTo>
                  <a:pt x="1364471" y="397893"/>
                </a:lnTo>
                <a:lnTo>
                  <a:pt x="1349394" y="387422"/>
                </a:lnTo>
                <a:close/>
              </a:path>
              <a:path w="2150744" h="2146934">
                <a:moveTo>
                  <a:pt x="1907129" y="0"/>
                </a:moveTo>
                <a:lnTo>
                  <a:pt x="1873897" y="0"/>
                </a:lnTo>
                <a:lnTo>
                  <a:pt x="1862113" y="10470"/>
                </a:lnTo>
                <a:lnTo>
                  <a:pt x="1640819" y="198946"/>
                </a:lnTo>
                <a:lnTo>
                  <a:pt x="1632491" y="209417"/>
                </a:lnTo>
                <a:lnTo>
                  <a:pt x="1627150" y="230359"/>
                </a:lnTo>
                <a:lnTo>
                  <a:pt x="1625139" y="240830"/>
                </a:lnTo>
                <a:lnTo>
                  <a:pt x="1625133" y="460718"/>
                </a:lnTo>
                <a:lnTo>
                  <a:pt x="1556423" y="523544"/>
                </a:lnTo>
                <a:lnTo>
                  <a:pt x="1936776" y="523544"/>
                </a:lnTo>
                <a:lnTo>
                  <a:pt x="1946862" y="513073"/>
                </a:lnTo>
                <a:lnTo>
                  <a:pt x="2020047" y="429306"/>
                </a:lnTo>
                <a:lnTo>
                  <a:pt x="1720732" y="429306"/>
                </a:lnTo>
                <a:lnTo>
                  <a:pt x="1720732" y="261772"/>
                </a:lnTo>
                <a:lnTo>
                  <a:pt x="1840226" y="157063"/>
                </a:lnTo>
                <a:lnTo>
                  <a:pt x="1935836" y="157063"/>
                </a:lnTo>
                <a:lnTo>
                  <a:pt x="1935836" y="52354"/>
                </a:lnTo>
                <a:lnTo>
                  <a:pt x="1933798" y="31412"/>
                </a:lnTo>
                <a:lnTo>
                  <a:pt x="1927808" y="20941"/>
                </a:lnTo>
                <a:lnTo>
                  <a:pt x="1918656" y="10470"/>
                </a:lnTo>
                <a:lnTo>
                  <a:pt x="1907129" y="0"/>
                </a:lnTo>
                <a:close/>
              </a:path>
              <a:path w="2150744" h="2146934">
                <a:moveTo>
                  <a:pt x="1935836" y="157063"/>
                </a:moveTo>
                <a:lnTo>
                  <a:pt x="1840226" y="157063"/>
                </a:lnTo>
                <a:lnTo>
                  <a:pt x="1840226" y="261772"/>
                </a:lnTo>
                <a:lnTo>
                  <a:pt x="1842502" y="272243"/>
                </a:lnTo>
                <a:lnTo>
                  <a:pt x="1848785" y="293184"/>
                </a:lnTo>
                <a:lnTo>
                  <a:pt x="1858257" y="303655"/>
                </a:lnTo>
                <a:lnTo>
                  <a:pt x="1870102" y="303655"/>
                </a:lnTo>
                <a:lnTo>
                  <a:pt x="1883502" y="314126"/>
                </a:lnTo>
                <a:lnTo>
                  <a:pt x="1996305" y="314126"/>
                </a:lnTo>
                <a:lnTo>
                  <a:pt x="1890256" y="429306"/>
                </a:lnTo>
                <a:lnTo>
                  <a:pt x="2020047" y="429306"/>
                </a:lnTo>
                <a:lnTo>
                  <a:pt x="2138971" y="293184"/>
                </a:lnTo>
                <a:lnTo>
                  <a:pt x="2145726" y="282713"/>
                </a:lnTo>
                <a:lnTo>
                  <a:pt x="2149585" y="272243"/>
                </a:lnTo>
                <a:lnTo>
                  <a:pt x="2150440" y="261772"/>
                </a:lnTo>
                <a:lnTo>
                  <a:pt x="2148188" y="251301"/>
                </a:lnTo>
                <a:lnTo>
                  <a:pt x="2140651" y="240830"/>
                </a:lnTo>
                <a:lnTo>
                  <a:pt x="2131040" y="230359"/>
                </a:lnTo>
                <a:lnTo>
                  <a:pt x="2119916" y="219888"/>
                </a:lnTo>
                <a:lnTo>
                  <a:pt x="1935836" y="219888"/>
                </a:lnTo>
                <a:lnTo>
                  <a:pt x="1935836" y="157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3" name="TextBox 2"/>
          <p:cNvSpPr txBox="1"/>
          <p:nvPr/>
        </p:nvSpPr>
        <p:spPr>
          <a:xfrm>
            <a:off x="4429390" y="1079365"/>
            <a:ext cx="7254115" cy="200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133" b="1" dirty="0">
              <a:latin typeface="Oksana Sans Narrow" panose="02010804040200020004" pitchFamily="50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133" b="1" dirty="0">
                <a:latin typeface="Oksana Sans Narrow" panose="02010804040200020004" pitchFamily="50" charset="0"/>
                <a:cs typeface="Arial" pitchFamily="34" charset="0"/>
              </a:rPr>
              <a:t>	</a:t>
            </a:r>
            <a:endParaRPr lang="ru-RU" sz="2133" dirty="0">
              <a:latin typeface="Oksana Sans Narrow" panose="02010804040200020004" pitchFamily="50" charset="0"/>
              <a:cs typeface="Arial" pitchFamily="34" charset="0"/>
            </a:endParaRPr>
          </a:p>
          <a:p>
            <a:pPr marL="325103" lvl="1" algn="just">
              <a:lnSpc>
                <a:spcPct val="150000"/>
              </a:lnSpc>
            </a:pP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Доля рынка </a:t>
            </a:r>
            <a:r>
              <a:rPr lang="ru-RU" sz="2587" dirty="0">
                <a:latin typeface="Oksana Sans Narrow" panose="02010804040200020004" pitchFamily="50" charset="0"/>
                <a:cs typeface="Arial" pitchFamily="34" charset="0"/>
              </a:rPr>
              <a:t>каш быстрого приготовления </a:t>
            </a:r>
            <a:r>
              <a:rPr lang="ru-RU" sz="2133" dirty="0">
                <a:latin typeface="Oksana Sans Narrow" panose="02010804040200020004" pitchFamily="50" charset="0"/>
                <a:cs typeface="Arial" pitchFamily="34" charset="0"/>
              </a:rPr>
              <a:t>в кг</a:t>
            </a:r>
          </a:p>
          <a:p>
            <a:pPr marL="325103" lvl="1" algn="just">
              <a:lnSpc>
                <a:spcPct val="150000"/>
              </a:lnSpc>
            </a:pPr>
            <a:endParaRPr lang="ru-RU" sz="2133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64411" y="322250"/>
            <a:ext cx="1709652" cy="1015731"/>
            <a:chOff x="1085115" y="738177"/>
            <a:chExt cx="2115185" cy="1256665"/>
          </a:xfrm>
        </p:grpSpPr>
        <p:sp>
          <p:nvSpPr>
            <p:cNvPr id="10" name="object 7"/>
            <p:cNvSpPr/>
            <p:nvPr/>
          </p:nvSpPr>
          <p:spPr>
            <a:xfrm>
              <a:off x="1085115" y="738177"/>
              <a:ext cx="2115185" cy="1256665"/>
            </a:xfrm>
            <a:custGeom>
              <a:avLst/>
              <a:gdLst/>
              <a:ahLst/>
              <a:cxnLst/>
              <a:rect l="l" t="t" r="r" b="b"/>
              <a:pathLst>
                <a:path w="2115185" h="1256664">
                  <a:moveTo>
                    <a:pt x="1057418" y="0"/>
                  </a:moveTo>
                  <a:lnTo>
                    <a:pt x="925237" y="2598"/>
                  </a:lnTo>
                  <a:lnTo>
                    <a:pt x="802649" y="10218"/>
                  </a:lnTo>
                  <a:lnTo>
                    <a:pt x="689282" y="22623"/>
                  </a:lnTo>
                  <a:lnTo>
                    <a:pt x="585016" y="39575"/>
                  </a:lnTo>
                  <a:lnTo>
                    <a:pt x="489731" y="60837"/>
                  </a:lnTo>
                  <a:lnTo>
                    <a:pt x="403308" y="86174"/>
                  </a:lnTo>
                  <a:lnTo>
                    <a:pt x="325625" y="115349"/>
                  </a:lnTo>
                  <a:lnTo>
                    <a:pt x="256562" y="148123"/>
                  </a:lnTo>
                  <a:lnTo>
                    <a:pt x="196001" y="184262"/>
                  </a:lnTo>
                  <a:lnTo>
                    <a:pt x="143820" y="223528"/>
                  </a:lnTo>
                  <a:lnTo>
                    <a:pt x="99899" y="265684"/>
                  </a:lnTo>
                  <a:lnTo>
                    <a:pt x="64119" y="310494"/>
                  </a:lnTo>
                  <a:lnTo>
                    <a:pt x="36359" y="357721"/>
                  </a:lnTo>
                  <a:lnTo>
                    <a:pt x="16499" y="407127"/>
                  </a:lnTo>
                  <a:lnTo>
                    <a:pt x="4419" y="458478"/>
                  </a:lnTo>
                  <a:lnTo>
                    <a:pt x="0" y="511534"/>
                  </a:lnTo>
                  <a:lnTo>
                    <a:pt x="3119" y="566061"/>
                  </a:lnTo>
                  <a:lnTo>
                    <a:pt x="13659" y="621821"/>
                  </a:lnTo>
                  <a:lnTo>
                    <a:pt x="31498" y="678577"/>
                  </a:lnTo>
                  <a:lnTo>
                    <a:pt x="56516" y="736092"/>
                  </a:lnTo>
                  <a:lnTo>
                    <a:pt x="83206" y="785315"/>
                  </a:lnTo>
                  <a:lnTo>
                    <a:pt x="113391" y="832246"/>
                  </a:lnTo>
                  <a:lnTo>
                    <a:pt x="146900" y="876860"/>
                  </a:lnTo>
                  <a:lnTo>
                    <a:pt x="183559" y="919131"/>
                  </a:lnTo>
                  <a:lnTo>
                    <a:pt x="223194" y="959035"/>
                  </a:lnTo>
                  <a:lnTo>
                    <a:pt x="265633" y="996546"/>
                  </a:lnTo>
                  <a:lnTo>
                    <a:pt x="310703" y="1031640"/>
                  </a:lnTo>
                  <a:lnTo>
                    <a:pt x="358229" y="1064292"/>
                  </a:lnTo>
                  <a:lnTo>
                    <a:pt x="408040" y="1094476"/>
                  </a:lnTo>
                  <a:lnTo>
                    <a:pt x="459961" y="1122168"/>
                  </a:lnTo>
                  <a:lnTo>
                    <a:pt x="513820" y="1147343"/>
                  </a:lnTo>
                  <a:lnTo>
                    <a:pt x="569443" y="1169974"/>
                  </a:lnTo>
                  <a:lnTo>
                    <a:pt x="626658" y="1190039"/>
                  </a:lnTo>
                  <a:lnTo>
                    <a:pt x="685290" y="1207510"/>
                  </a:lnTo>
                  <a:lnTo>
                    <a:pt x="745168" y="1222365"/>
                  </a:lnTo>
                  <a:lnTo>
                    <a:pt x="806117" y="1234576"/>
                  </a:lnTo>
                  <a:lnTo>
                    <a:pt x="867965" y="1244120"/>
                  </a:lnTo>
                  <a:lnTo>
                    <a:pt x="930537" y="1250971"/>
                  </a:lnTo>
                  <a:lnTo>
                    <a:pt x="993663" y="1255105"/>
                  </a:lnTo>
                  <a:lnTo>
                    <a:pt x="1057167" y="1256495"/>
                  </a:lnTo>
                  <a:lnTo>
                    <a:pt x="1120920" y="1255105"/>
                  </a:lnTo>
                  <a:lnTo>
                    <a:pt x="1184044" y="1250971"/>
                  </a:lnTo>
                  <a:lnTo>
                    <a:pt x="1246616" y="1244120"/>
                  </a:lnTo>
                  <a:lnTo>
                    <a:pt x="1308463" y="1234576"/>
                  </a:lnTo>
                  <a:lnTo>
                    <a:pt x="1369411" y="1222365"/>
                  </a:lnTo>
                  <a:lnTo>
                    <a:pt x="1429288" y="1207510"/>
                  </a:lnTo>
                  <a:lnTo>
                    <a:pt x="1487920" y="1190039"/>
                  </a:lnTo>
                  <a:lnTo>
                    <a:pt x="1545134" y="1169974"/>
                  </a:lnTo>
                  <a:lnTo>
                    <a:pt x="1600757" y="1147343"/>
                  </a:lnTo>
                  <a:lnTo>
                    <a:pt x="1654616" y="1122168"/>
                  </a:lnTo>
                  <a:lnTo>
                    <a:pt x="1706537" y="1094476"/>
                  </a:lnTo>
                  <a:lnTo>
                    <a:pt x="1756348" y="1064292"/>
                  </a:lnTo>
                  <a:lnTo>
                    <a:pt x="1803875" y="1031640"/>
                  </a:lnTo>
                  <a:lnTo>
                    <a:pt x="1848944" y="996546"/>
                  </a:lnTo>
                  <a:lnTo>
                    <a:pt x="1891384" y="959035"/>
                  </a:lnTo>
                  <a:lnTo>
                    <a:pt x="1931020" y="919131"/>
                  </a:lnTo>
                  <a:lnTo>
                    <a:pt x="1967680" y="876860"/>
                  </a:lnTo>
                  <a:lnTo>
                    <a:pt x="2001190" y="832246"/>
                  </a:lnTo>
                  <a:lnTo>
                    <a:pt x="2031377" y="785315"/>
                  </a:lnTo>
                  <a:lnTo>
                    <a:pt x="2058068" y="736092"/>
                  </a:lnTo>
                  <a:lnTo>
                    <a:pt x="2083085" y="678577"/>
                  </a:lnTo>
                  <a:lnTo>
                    <a:pt x="2100923" y="621821"/>
                  </a:lnTo>
                  <a:lnTo>
                    <a:pt x="2111461" y="566061"/>
                  </a:lnTo>
                  <a:lnTo>
                    <a:pt x="2114580" y="511534"/>
                  </a:lnTo>
                  <a:lnTo>
                    <a:pt x="2110159" y="458478"/>
                  </a:lnTo>
                  <a:lnTo>
                    <a:pt x="2098078" y="407127"/>
                  </a:lnTo>
                  <a:lnTo>
                    <a:pt x="2078218" y="357721"/>
                  </a:lnTo>
                  <a:lnTo>
                    <a:pt x="2050458" y="310494"/>
                  </a:lnTo>
                  <a:lnTo>
                    <a:pt x="2014677" y="265684"/>
                  </a:lnTo>
                  <a:lnTo>
                    <a:pt x="1970757" y="223528"/>
                  </a:lnTo>
                  <a:lnTo>
                    <a:pt x="1918576" y="184262"/>
                  </a:lnTo>
                  <a:lnTo>
                    <a:pt x="1858014" y="148123"/>
                  </a:lnTo>
                  <a:lnTo>
                    <a:pt x="1788953" y="115349"/>
                  </a:lnTo>
                  <a:lnTo>
                    <a:pt x="1711270" y="86174"/>
                  </a:lnTo>
                  <a:lnTo>
                    <a:pt x="1624847" y="60837"/>
                  </a:lnTo>
                  <a:lnTo>
                    <a:pt x="1529563" y="39575"/>
                  </a:lnTo>
                  <a:lnTo>
                    <a:pt x="1425299" y="22623"/>
                  </a:lnTo>
                  <a:lnTo>
                    <a:pt x="1311933" y="10218"/>
                  </a:lnTo>
                  <a:lnTo>
                    <a:pt x="1189346" y="2598"/>
                  </a:lnTo>
                  <a:lnTo>
                    <a:pt x="1057418" y="0"/>
                  </a:lnTo>
                  <a:close/>
                </a:path>
              </a:pathLst>
            </a:custGeom>
            <a:solidFill>
              <a:srgbClr val="F70640"/>
            </a:solidFill>
          </p:spPr>
          <p:txBody>
            <a:bodyPr wrap="square" lIns="0" tIns="0" rIns="0" bIns="0" rtlCol="0"/>
            <a:lstStyle/>
            <a:p>
              <a:endParaRPr sz="1939"/>
            </a:p>
          </p:txBody>
        </p:sp>
        <p:sp>
          <p:nvSpPr>
            <p:cNvPr id="11" name="object 8"/>
            <p:cNvSpPr/>
            <p:nvPr/>
          </p:nvSpPr>
          <p:spPr>
            <a:xfrm>
              <a:off x="1290654" y="999844"/>
              <a:ext cx="1733049" cy="5550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39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081174" y="602611"/>
            <a:ext cx="4759957" cy="643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65" marR="4106">
              <a:lnSpc>
                <a:spcPts val="4268"/>
              </a:lnSpc>
            </a:pPr>
            <a:r>
              <a:rPr lang="ru-RU" sz="3718" b="1" spc="92" dirty="0">
                <a:solidFill>
                  <a:srgbClr val="F70640"/>
                </a:solidFill>
                <a:latin typeface="Oksana Sans Narrow"/>
                <a:cs typeface="Oksana Sans Narrow"/>
              </a:rPr>
              <a:t>ВИДЕНИЕ ДО 2025</a:t>
            </a:r>
            <a:endParaRPr lang="ru-RU" sz="3718" dirty="0">
              <a:latin typeface="Oksana Sans Narrow"/>
              <a:cs typeface="Oksana Sans Narrow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1698229" y="2938715"/>
          <a:ext cx="5912696" cy="442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9065905" y="3095080"/>
          <a:ext cx="5235200" cy="4480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244618" y="7711496"/>
            <a:ext cx="1909308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40" dirty="0">
                <a:latin typeface="Oksana Sans Narrow" panose="02010804040200020004" pitchFamily="50" charset="0"/>
              </a:rPr>
              <a:t>2017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73898" y="7688497"/>
            <a:ext cx="1909308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40" dirty="0">
                <a:latin typeface="Oksana Sans Narrow" panose="02010804040200020004" pitchFamily="50" charset="0"/>
              </a:rPr>
              <a:t>2025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8740731" y="2941940"/>
          <a:ext cx="6300349" cy="4417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902959" y="8023985"/>
            <a:ext cx="2103461" cy="390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39" b="1" dirty="0">
                <a:latin typeface="Oksana Sans Narrow" panose="02010804040200020004" pitchFamily="50" charset="0"/>
              </a:rPr>
              <a:t>Данные</a:t>
            </a:r>
            <a:r>
              <a:rPr lang="en-US" sz="1939" b="1" dirty="0">
                <a:latin typeface="Oksana Sans Narrow" panose="02010804040200020004" pitchFamily="50" charset="0"/>
              </a:rPr>
              <a:t> Nielsen</a:t>
            </a:r>
            <a:endParaRPr lang="ru-RU" sz="1939" dirty="0">
              <a:latin typeface="Oksana Sans Narrow" panose="0201080404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77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/>
          <p:nvPr/>
        </p:nvSpPr>
        <p:spPr>
          <a:xfrm>
            <a:off x="0" y="8452207"/>
            <a:ext cx="16249650" cy="53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077785" y="255436"/>
            <a:ext cx="8869045" cy="806118"/>
          </a:xfrm>
        </p:spPr>
        <p:txBody>
          <a:bodyPr/>
          <a:lstStyle/>
          <a:p>
            <a:r>
              <a:rPr lang="ru-RU" sz="2910" b="1" spc="92" dirty="0">
                <a:solidFill>
                  <a:srgbClr val="F70640"/>
                </a:solidFill>
                <a:latin typeface="Oksana Sans Narrow"/>
                <a:ea typeface="+mn-ea"/>
                <a:cs typeface="Oksana Sans Narrow"/>
              </a:rPr>
              <a:t>Потенциал увеличения экспорта хлопьев в КНР</a:t>
            </a:r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xfrm>
            <a:off x="9276024" y="6886712"/>
            <a:ext cx="2955193" cy="323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7972"/>
            <a:r>
              <a:rPr spc="6" dirty="0"/>
              <a:t>1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64411" y="322250"/>
            <a:ext cx="1709652" cy="1015731"/>
            <a:chOff x="1085115" y="738177"/>
            <a:chExt cx="2115185" cy="1256665"/>
          </a:xfrm>
        </p:grpSpPr>
        <p:sp>
          <p:nvSpPr>
            <p:cNvPr id="10" name="object 7"/>
            <p:cNvSpPr/>
            <p:nvPr/>
          </p:nvSpPr>
          <p:spPr>
            <a:xfrm>
              <a:off x="1085115" y="738177"/>
              <a:ext cx="2115185" cy="1256665"/>
            </a:xfrm>
            <a:custGeom>
              <a:avLst/>
              <a:gdLst/>
              <a:ahLst/>
              <a:cxnLst/>
              <a:rect l="l" t="t" r="r" b="b"/>
              <a:pathLst>
                <a:path w="2115185" h="1256664">
                  <a:moveTo>
                    <a:pt x="1057418" y="0"/>
                  </a:moveTo>
                  <a:lnTo>
                    <a:pt x="925237" y="2598"/>
                  </a:lnTo>
                  <a:lnTo>
                    <a:pt x="802649" y="10218"/>
                  </a:lnTo>
                  <a:lnTo>
                    <a:pt x="689282" y="22623"/>
                  </a:lnTo>
                  <a:lnTo>
                    <a:pt x="585016" y="39575"/>
                  </a:lnTo>
                  <a:lnTo>
                    <a:pt x="489731" y="60837"/>
                  </a:lnTo>
                  <a:lnTo>
                    <a:pt x="403308" y="86174"/>
                  </a:lnTo>
                  <a:lnTo>
                    <a:pt x="325625" y="115349"/>
                  </a:lnTo>
                  <a:lnTo>
                    <a:pt x="256562" y="148123"/>
                  </a:lnTo>
                  <a:lnTo>
                    <a:pt x="196001" y="184262"/>
                  </a:lnTo>
                  <a:lnTo>
                    <a:pt x="143820" y="223528"/>
                  </a:lnTo>
                  <a:lnTo>
                    <a:pt x="99899" y="265684"/>
                  </a:lnTo>
                  <a:lnTo>
                    <a:pt x="64119" y="310494"/>
                  </a:lnTo>
                  <a:lnTo>
                    <a:pt x="36359" y="357721"/>
                  </a:lnTo>
                  <a:lnTo>
                    <a:pt x="16499" y="407127"/>
                  </a:lnTo>
                  <a:lnTo>
                    <a:pt x="4419" y="458478"/>
                  </a:lnTo>
                  <a:lnTo>
                    <a:pt x="0" y="511534"/>
                  </a:lnTo>
                  <a:lnTo>
                    <a:pt x="3119" y="566061"/>
                  </a:lnTo>
                  <a:lnTo>
                    <a:pt x="13659" y="621821"/>
                  </a:lnTo>
                  <a:lnTo>
                    <a:pt x="31498" y="678577"/>
                  </a:lnTo>
                  <a:lnTo>
                    <a:pt x="56516" y="736092"/>
                  </a:lnTo>
                  <a:lnTo>
                    <a:pt x="83206" y="785315"/>
                  </a:lnTo>
                  <a:lnTo>
                    <a:pt x="113391" y="832246"/>
                  </a:lnTo>
                  <a:lnTo>
                    <a:pt x="146900" y="876860"/>
                  </a:lnTo>
                  <a:lnTo>
                    <a:pt x="183559" y="919131"/>
                  </a:lnTo>
                  <a:lnTo>
                    <a:pt x="223194" y="959035"/>
                  </a:lnTo>
                  <a:lnTo>
                    <a:pt x="265633" y="996546"/>
                  </a:lnTo>
                  <a:lnTo>
                    <a:pt x="310703" y="1031640"/>
                  </a:lnTo>
                  <a:lnTo>
                    <a:pt x="358229" y="1064292"/>
                  </a:lnTo>
                  <a:lnTo>
                    <a:pt x="408040" y="1094476"/>
                  </a:lnTo>
                  <a:lnTo>
                    <a:pt x="459961" y="1122168"/>
                  </a:lnTo>
                  <a:lnTo>
                    <a:pt x="513820" y="1147343"/>
                  </a:lnTo>
                  <a:lnTo>
                    <a:pt x="569443" y="1169974"/>
                  </a:lnTo>
                  <a:lnTo>
                    <a:pt x="626658" y="1190039"/>
                  </a:lnTo>
                  <a:lnTo>
                    <a:pt x="685290" y="1207510"/>
                  </a:lnTo>
                  <a:lnTo>
                    <a:pt x="745168" y="1222365"/>
                  </a:lnTo>
                  <a:lnTo>
                    <a:pt x="806117" y="1234576"/>
                  </a:lnTo>
                  <a:lnTo>
                    <a:pt x="867965" y="1244120"/>
                  </a:lnTo>
                  <a:lnTo>
                    <a:pt x="930537" y="1250971"/>
                  </a:lnTo>
                  <a:lnTo>
                    <a:pt x="993663" y="1255105"/>
                  </a:lnTo>
                  <a:lnTo>
                    <a:pt x="1057167" y="1256495"/>
                  </a:lnTo>
                  <a:lnTo>
                    <a:pt x="1120920" y="1255105"/>
                  </a:lnTo>
                  <a:lnTo>
                    <a:pt x="1184044" y="1250971"/>
                  </a:lnTo>
                  <a:lnTo>
                    <a:pt x="1246616" y="1244120"/>
                  </a:lnTo>
                  <a:lnTo>
                    <a:pt x="1308463" y="1234576"/>
                  </a:lnTo>
                  <a:lnTo>
                    <a:pt x="1369411" y="1222365"/>
                  </a:lnTo>
                  <a:lnTo>
                    <a:pt x="1429288" y="1207510"/>
                  </a:lnTo>
                  <a:lnTo>
                    <a:pt x="1487920" y="1190039"/>
                  </a:lnTo>
                  <a:lnTo>
                    <a:pt x="1545134" y="1169974"/>
                  </a:lnTo>
                  <a:lnTo>
                    <a:pt x="1600757" y="1147343"/>
                  </a:lnTo>
                  <a:lnTo>
                    <a:pt x="1654616" y="1122168"/>
                  </a:lnTo>
                  <a:lnTo>
                    <a:pt x="1706537" y="1094476"/>
                  </a:lnTo>
                  <a:lnTo>
                    <a:pt x="1756348" y="1064292"/>
                  </a:lnTo>
                  <a:lnTo>
                    <a:pt x="1803875" y="1031640"/>
                  </a:lnTo>
                  <a:lnTo>
                    <a:pt x="1848944" y="996546"/>
                  </a:lnTo>
                  <a:lnTo>
                    <a:pt x="1891384" y="959035"/>
                  </a:lnTo>
                  <a:lnTo>
                    <a:pt x="1931020" y="919131"/>
                  </a:lnTo>
                  <a:lnTo>
                    <a:pt x="1967680" y="876860"/>
                  </a:lnTo>
                  <a:lnTo>
                    <a:pt x="2001190" y="832246"/>
                  </a:lnTo>
                  <a:lnTo>
                    <a:pt x="2031377" y="785315"/>
                  </a:lnTo>
                  <a:lnTo>
                    <a:pt x="2058068" y="736092"/>
                  </a:lnTo>
                  <a:lnTo>
                    <a:pt x="2083085" y="678577"/>
                  </a:lnTo>
                  <a:lnTo>
                    <a:pt x="2100923" y="621821"/>
                  </a:lnTo>
                  <a:lnTo>
                    <a:pt x="2111461" y="566061"/>
                  </a:lnTo>
                  <a:lnTo>
                    <a:pt x="2114580" y="511534"/>
                  </a:lnTo>
                  <a:lnTo>
                    <a:pt x="2110159" y="458478"/>
                  </a:lnTo>
                  <a:lnTo>
                    <a:pt x="2098078" y="407127"/>
                  </a:lnTo>
                  <a:lnTo>
                    <a:pt x="2078218" y="357721"/>
                  </a:lnTo>
                  <a:lnTo>
                    <a:pt x="2050458" y="310494"/>
                  </a:lnTo>
                  <a:lnTo>
                    <a:pt x="2014677" y="265684"/>
                  </a:lnTo>
                  <a:lnTo>
                    <a:pt x="1970757" y="223528"/>
                  </a:lnTo>
                  <a:lnTo>
                    <a:pt x="1918576" y="184262"/>
                  </a:lnTo>
                  <a:lnTo>
                    <a:pt x="1858014" y="148123"/>
                  </a:lnTo>
                  <a:lnTo>
                    <a:pt x="1788953" y="115349"/>
                  </a:lnTo>
                  <a:lnTo>
                    <a:pt x="1711270" y="86174"/>
                  </a:lnTo>
                  <a:lnTo>
                    <a:pt x="1624847" y="60837"/>
                  </a:lnTo>
                  <a:lnTo>
                    <a:pt x="1529563" y="39575"/>
                  </a:lnTo>
                  <a:lnTo>
                    <a:pt x="1425299" y="22623"/>
                  </a:lnTo>
                  <a:lnTo>
                    <a:pt x="1311933" y="10218"/>
                  </a:lnTo>
                  <a:lnTo>
                    <a:pt x="1189346" y="2598"/>
                  </a:lnTo>
                  <a:lnTo>
                    <a:pt x="1057418" y="0"/>
                  </a:lnTo>
                  <a:close/>
                </a:path>
              </a:pathLst>
            </a:custGeom>
            <a:solidFill>
              <a:srgbClr val="F70640"/>
            </a:solidFill>
          </p:spPr>
          <p:txBody>
            <a:bodyPr wrap="square" lIns="0" tIns="0" rIns="0" bIns="0" rtlCol="0"/>
            <a:lstStyle/>
            <a:p>
              <a:endParaRPr sz="1939"/>
            </a:p>
          </p:txBody>
        </p:sp>
        <p:sp>
          <p:nvSpPr>
            <p:cNvPr id="11" name="object 8"/>
            <p:cNvSpPr/>
            <p:nvPr/>
          </p:nvSpPr>
          <p:spPr>
            <a:xfrm>
              <a:off x="1290654" y="999844"/>
              <a:ext cx="1733049" cy="5550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39"/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346373" y="2176639"/>
          <a:ext cx="6321100" cy="5291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7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3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3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 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Oksana Sans Narrow" panose="02010804040200020004" pitchFamily="50" charset="0"/>
                        </a:rPr>
                        <a:t>Страна</a:t>
                      </a:r>
                      <a:endParaRPr lang="ru-RU" sz="11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Oksana Sans Narrow" panose="02010804040200020004" pitchFamily="50" charset="0"/>
                        </a:rPr>
                        <a:t>Объем производства в тысячах тонн</a:t>
                      </a:r>
                      <a:endParaRPr lang="ru-RU" sz="11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1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 smtClean="0">
                          <a:effectLst/>
                          <a:latin typeface="Oksana Sans Narrow" panose="02010804040200020004" pitchFamily="50" charset="0"/>
                        </a:rPr>
                        <a:t>ЕвроСоюз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7 869,00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2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Россия 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5 267,00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3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Канада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2 910,00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4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Австралия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1 130,00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5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Oksana Sans Narrow" panose="02010804040200020004" pitchFamily="50" charset="0"/>
                        </a:rPr>
                        <a:t>США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1 011,00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6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Чили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700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7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Украина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610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8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Китай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600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9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Беларусь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470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10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Oksana Sans Narrow" panose="02010804040200020004" pitchFamily="50" charset="0"/>
                        </a:rPr>
                        <a:t>Аргентина</a:t>
                      </a:r>
                      <a:endParaRPr lang="ru-RU" sz="90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Oksana Sans Narrow" panose="02010804040200020004" pitchFamily="50" charset="0"/>
                        </a:rPr>
                        <a:t>460</a:t>
                      </a:r>
                      <a:endParaRPr lang="ru-RU" sz="900" dirty="0">
                        <a:effectLst/>
                        <a:latin typeface="Oksana Sans Narrow" panose="02010804040200020004" pitchFamily="50" charset="0"/>
                        <a:ea typeface="Calibri"/>
                        <a:cs typeface="Times New Roman"/>
                      </a:endParaRPr>
                    </a:p>
                  </a:txBody>
                  <a:tcPr marL="76988" marR="76988" marT="76988" marB="76988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08414" y="1497340"/>
            <a:ext cx="6159059" cy="80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909" tIns="36954" rIns="73909" bIns="36954" numCol="1" anchor="ctr" anchorCtr="0" compatLnSpc="1">
            <a:prstTxWarp prst="textNoShape">
              <a:avLst/>
            </a:prstTxWarp>
            <a:spAutoFit/>
          </a:bodyPr>
          <a:lstStyle/>
          <a:p>
            <a:pPr defTabSz="739110" fontAlgn="base">
              <a:spcBef>
                <a:spcPct val="0"/>
              </a:spcBef>
              <a:spcAft>
                <a:spcPct val="0"/>
              </a:spcAft>
            </a:pPr>
            <a:r>
              <a:rPr lang="ru-RU" sz="1940" b="1" dirty="0">
                <a:latin typeface="Oksana Sans Narrow" panose="02010804040200020004" pitchFamily="50" charset="0"/>
                <a:ea typeface="Times New Roman" pitchFamily="18" charset="0"/>
                <a:cs typeface="Times New Roman" pitchFamily="18" charset="0"/>
              </a:rPr>
              <a:t>Крупные страны-производители  овса за 2017 год</a:t>
            </a:r>
            <a:endParaRPr lang="ru-RU" sz="1940" b="1" dirty="0">
              <a:latin typeface="Oksana Sans Narrow" panose="02010804040200020004" pitchFamily="50" charset="0"/>
              <a:cs typeface="Arial" pitchFamily="34" charset="0"/>
            </a:endParaRPr>
          </a:p>
          <a:p>
            <a:pPr defTabSz="7391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89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</a:t>
            </a:r>
            <a:endParaRPr lang="ru-RU" sz="105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5845" y="8028318"/>
            <a:ext cx="2837636" cy="390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39" b="1" dirty="0">
                <a:latin typeface="Oksana Sans Narrow" panose="02010804040200020004" pitchFamily="50" charset="0"/>
              </a:rPr>
              <a:t>Данные </a:t>
            </a:r>
            <a:r>
              <a:rPr lang="en-US" sz="1939" b="1" dirty="0">
                <a:latin typeface="Oksana Sans Narrow" panose="02010804040200020004" pitchFamily="50" charset="0"/>
              </a:rPr>
              <a:t>total-rating.ru</a:t>
            </a:r>
            <a:endParaRPr lang="ru-RU" sz="1939" dirty="0">
              <a:latin typeface="Oksana Sans Narrow" panose="02010804040200020004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3206" y="2316737"/>
            <a:ext cx="6220649" cy="2580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40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По экспертным оценкам объем потребления овсяных хлопьев в Китае составляет </a:t>
            </a:r>
            <a:r>
              <a:rPr lang="ru-RU" sz="2263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1 500 </a:t>
            </a:r>
            <a:r>
              <a:rPr lang="ru-RU" sz="1940" dirty="0" err="1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тыс</a:t>
            </a:r>
            <a:r>
              <a:rPr lang="ru-RU" sz="1940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 тонн. При этом ожидается потенциал роста потребления данного продукта. </a:t>
            </a:r>
          </a:p>
          <a:p>
            <a:endParaRPr lang="ru-RU" sz="1940" dirty="0">
              <a:latin typeface="Oksana Sans Narrow" panose="02010804040200020004" pitchFamily="50" charset="0"/>
              <a:ea typeface="Times New Roman" pitchFamily="18" charset="0"/>
              <a:cs typeface="Aharoni" panose="02010803020104030203" pitchFamily="2" charset="-79"/>
            </a:endParaRPr>
          </a:p>
          <a:p>
            <a:r>
              <a:rPr lang="ru-RU" sz="1940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Собственное производство овса в Китае составляет только 600 </a:t>
            </a:r>
            <a:r>
              <a:rPr lang="ru-RU" sz="1940" dirty="0" err="1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тыс</a:t>
            </a:r>
            <a:r>
              <a:rPr lang="ru-RU" sz="1940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 тонн. Рынок овса, экспортируемого в КНР, достиг отметки в более </a:t>
            </a:r>
            <a:r>
              <a:rPr lang="ru-RU" sz="2263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900</a:t>
            </a:r>
            <a:r>
              <a:rPr lang="ru-RU" sz="1940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 </a:t>
            </a:r>
            <a:r>
              <a:rPr lang="ru-RU" sz="1940" dirty="0" err="1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тыс</a:t>
            </a:r>
            <a:r>
              <a:rPr lang="ru-RU" sz="1940" dirty="0">
                <a:latin typeface="Oksana Sans Narrow" panose="02010804040200020004" pitchFamily="50" charset="0"/>
                <a:ea typeface="Times New Roman" pitchFamily="18" charset="0"/>
                <a:cs typeface="Aharoni" panose="02010803020104030203" pitchFamily="2" charset="-79"/>
              </a:rPr>
              <a:t> тонн. </a:t>
            </a:r>
          </a:p>
        </p:txBody>
      </p:sp>
    </p:spTree>
    <p:extLst>
      <p:ext uri="{BB962C8B-B14F-4D97-AF65-F5344CB8AC3E}">
        <p14:creationId xmlns:p14="http://schemas.microsoft.com/office/powerpoint/2010/main" val="2836169820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(фев. 2017)">
  <a:themeElements>
    <a:clrScheme name="Uvelk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ADAD5"/>
      </a:accent1>
      <a:accent2>
        <a:srgbClr val="F7A600"/>
      </a:accent2>
      <a:accent3>
        <a:srgbClr val="E30613"/>
      </a:accent3>
      <a:accent4>
        <a:srgbClr val="000000"/>
      </a:accent4>
      <a:accent5>
        <a:srgbClr val="FFFFFF"/>
      </a:accent5>
      <a:accent6>
        <a:srgbClr val="AAAAAA"/>
      </a:accent6>
      <a:hlink>
        <a:srgbClr val="E30613"/>
      </a:hlink>
      <a:folHlink>
        <a:srgbClr val="646464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elka_Presentation_2016_02_03" id="{6AC04FDD-4F4B-3745-A31F-67EC061D5BA3}" vid="{B463E20E-3647-BE47-84AD-5AB6B751D3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(фев. 2017)</Template>
  <TotalTime>28203</TotalTime>
  <Words>1616</Words>
  <Application>Microsoft Office PowerPoint</Application>
  <PresentationFormat>Произвольный</PresentationFormat>
  <Paragraphs>393</Paragraphs>
  <Slides>37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Связи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8" baseType="lpstr">
      <vt:lpstr>Aharoni</vt:lpstr>
      <vt:lpstr>Arial</vt:lpstr>
      <vt:lpstr>Calibri</vt:lpstr>
      <vt:lpstr>Calibri Light</vt:lpstr>
      <vt:lpstr>Oksana Sans Narrow</vt:lpstr>
      <vt:lpstr>Times New Roman</vt:lpstr>
      <vt:lpstr>Trebuchet MS</vt:lpstr>
      <vt:lpstr>Wingdings</vt:lpstr>
      <vt:lpstr>Шаблон (фев. 2017)</vt:lpstr>
      <vt:lpstr>file:///C:\Users\Птицын\Desktop\Бизнес%20план\План%20Продаж\План%20продаж%202018-2025%2007-06-18%20Стресс%20сценарий.xlsx!График!%5bПлан%20продаж%202018-2025%2023-05-18.xlsx%5dГрафик%20Chart%204</vt:lpstr>
      <vt:lpstr>file:///C:\Users\Птицын\Desktop\Бизнес%20план\Бизнес%20план%20-%20Увелка%202018-2025%2022-06-18%20present.xlsx!IA!R16C2:R25C5</vt:lpstr>
      <vt:lpstr>Производственно-логистический комплекс ООО «Ресурс</vt:lpstr>
      <vt:lpstr>Достижения Компании на Рынке за 25 лет</vt:lpstr>
      <vt:lpstr>Продажи на 100% Территории России и 25 Странах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Потенциал увеличения экспорта хлопьев в КНР</vt:lpstr>
      <vt:lpstr>Презентация PowerPoint</vt:lpstr>
      <vt:lpstr>Презентация PowerPoint</vt:lpstr>
      <vt:lpstr>Развитие и увеличение производственных мощностей</vt:lpstr>
      <vt:lpstr>Текущее производство и загрузка производственных линий   </vt:lpstr>
      <vt:lpstr>Увеличение производственных мощностей: новая площадка </vt:lpstr>
      <vt:lpstr>Новая площадка: Производственно-логистический комплекс ООО "Ресурс"</vt:lpstr>
      <vt:lpstr>Земельный участок</vt:lpstr>
      <vt:lpstr>Планировочное решение размещения производственно-логистического комплекса ООО "Ресурс"</vt:lpstr>
      <vt:lpstr>Объем инвестиций для реализации I очереди проекта производственно-логистического комплекса ООО "Ресурс"</vt:lpstr>
      <vt:lpstr>Потребности для реализации проекта производственно-логистического комплекса ООО "Ресурс"</vt:lpstr>
      <vt:lpstr>Логистический комплекс ООО "Ресурс"</vt:lpstr>
      <vt:lpstr>Характеристики Логистического комплекса</vt:lpstr>
      <vt:lpstr>Презентация PowerPoint</vt:lpstr>
      <vt:lpstr>Производственный комплекс ООО "Ресурс"</vt:lpstr>
      <vt:lpstr>Производство овса - приверженность качеству, основанная на традициях</vt:lpstr>
      <vt:lpstr>От необработанного зерна до готовой продукции.</vt:lpstr>
      <vt:lpstr>Презентация PowerPoint</vt:lpstr>
      <vt:lpstr>Комплекс элеваторного хранения и предварительной обработки зерна ООО "Ресурс"</vt:lpstr>
      <vt:lpstr>Элеваторное хранение</vt:lpstr>
      <vt:lpstr>Комплекс элеваторного хранения и предварительной обработки зерна ООО "Ресурс"</vt:lpstr>
      <vt:lpstr>Презентация PowerPoint</vt:lpstr>
      <vt:lpstr>Технико-экономические критерии проекта</vt:lpstr>
      <vt:lpstr>Технико-экономические критерии проекта</vt:lpstr>
      <vt:lpstr>Инвестиционные показатели проекта   </vt:lpstr>
      <vt:lpstr>Социальная и бюджетная эффективность проекта </vt:lpstr>
      <vt:lpstr>Бюджетный эффект</vt:lpstr>
      <vt:lpstr>Предлагается:   </vt:lpstr>
      <vt:lpstr>Презентация PowerPoint</vt:lpstr>
    </vt:vector>
  </TitlesOfParts>
  <Manager>Зяблин В.П.</Manager>
  <Company>ООО "Ресурс"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Эффективно Управлять Категорией</dc:title>
  <dc:creator>Носов;Виталий</dc:creator>
  <cp:lastModifiedBy>Игорь</cp:lastModifiedBy>
  <cp:revision>89</cp:revision>
  <dcterms:created xsi:type="dcterms:W3CDTF">2017-02-16T05:24:06Z</dcterms:created>
  <dcterms:modified xsi:type="dcterms:W3CDTF">2018-08-08T06:54:28Z</dcterms:modified>
</cp:coreProperties>
</file>